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1" r:id="rId4"/>
    <p:sldId id="263" r:id="rId5"/>
    <p:sldId id="259" r:id="rId6"/>
    <p:sldId id="260" r:id="rId7"/>
    <p:sldId id="265" r:id="rId8"/>
    <p:sldId id="262" r:id="rId9"/>
    <p:sldId id="258" r:id="rId10"/>
    <p:sldId id="264" r:id="rId11"/>
    <p:sldId id="267" r:id="rId12"/>
    <p:sldId id="25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7B0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C4BD7EF-E723-491D-9F0A-E330134BFCAD}" type="datetimeFigureOut">
              <a:rPr lang="en-US" smtClean="0"/>
              <a:pPr/>
              <a:t>3/17/2014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6C86002-7BE7-4112-8B5E-630CC8567127}"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4BD7EF-E723-491D-9F0A-E330134BFCAD}" type="datetimeFigureOut">
              <a:rPr lang="en-US" smtClean="0"/>
              <a:pPr/>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86002-7BE7-4112-8B5E-630CC85671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4BD7EF-E723-491D-9F0A-E330134BFCAD}" type="datetimeFigureOut">
              <a:rPr lang="en-US" smtClean="0"/>
              <a:pPr/>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86002-7BE7-4112-8B5E-630CC85671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4BD7EF-E723-491D-9F0A-E330134BFCAD}" type="datetimeFigureOut">
              <a:rPr lang="en-US" smtClean="0"/>
              <a:pPr/>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86002-7BE7-4112-8B5E-630CC85671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C4BD7EF-E723-491D-9F0A-E330134BFCAD}" type="datetimeFigureOut">
              <a:rPr lang="en-US" smtClean="0"/>
              <a:pPr/>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6C86002-7BE7-4112-8B5E-630CC856712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C4BD7EF-E723-491D-9F0A-E330134BFCAD}" type="datetimeFigureOut">
              <a:rPr lang="en-US" smtClean="0"/>
              <a:pPr/>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86002-7BE7-4112-8B5E-630CC85671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C4BD7EF-E723-491D-9F0A-E330134BFCAD}" type="datetimeFigureOut">
              <a:rPr lang="en-US" smtClean="0"/>
              <a:pPr/>
              <a:t>3/17/2014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C86002-7BE7-4112-8B5E-630CC85671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C4BD7EF-E723-491D-9F0A-E330134BFCAD}" type="datetimeFigureOut">
              <a:rPr lang="en-US" smtClean="0"/>
              <a:pPr/>
              <a:t>3/17/2014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C86002-7BE7-4112-8B5E-630CC85671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4BD7EF-E723-491D-9F0A-E330134BFCAD}" type="datetimeFigureOut">
              <a:rPr lang="en-US" smtClean="0"/>
              <a:pPr/>
              <a:t>3/17/2014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C86002-7BE7-4112-8B5E-630CC85671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C4BD7EF-E723-491D-9F0A-E330134BFCAD}" type="datetimeFigureOut">
              <a:rPr lang="en-US" smtClean="0"/>
              <a:pPr/>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86002-7BE7-4112-8B5E-630CC85671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C4BD7EF-E723-491D-9F0A-E330134BFCAD}" type="datetimeFigureOut">
              <a:rPr lang="en-US" smtClean="0"/>
              <a:pPr/>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86002-7BE7-4112-8B5E-630CC85671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C4BD7EF-E723-491D-9F0A-E330134BFCAD}" type="datetimeFigureOut">
              <a:rPr lang="en-US" smtClean="0"/>
              <a:pPr/>
              <a:t>3/17/2014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6C86002-7BE7-4112-8B5E-630CC856712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990600"/>
          </a:xfrm>
        </p:spPr>
        <p:txBody>
          <a:bodyPr/>
          <a:lstStyle/>
          <a:p>
            <a:r>
              <a:rPr lang="en-US" b="1" dirty="0" smtClean="0">
                <a:solidFill>
                  <a:schemeClr val="bg1">
                    <a:lumMod val="95000"/>
                    <a:lumOff val="5000"/>
                  </a:schemeClr>
                </a:solidFill>
                <a:latin typeface="Algerian" pitchFamily="82" charset="0"/>
              </a:rPr>
              <a:t>The Ming Empire!!!</a:t>
            </a:r>
            <a:endParaRPr lang="en-US" b="1" dirty="0">
              <a:solidFill>
                <a:schemeClr val="bg1">
                  <a:lumMod val="95000"/>
                  <a:lumOff val="5000"/>
                </a:schemeClr>
              </a:solidFill>
              <a:latin typeface="Algerian" pitchFamily="82" charset="0"/>
            </a:endParaRPr>
          </a:p>
        </p:txBody>
      </p:sp>
      <p:sp>
        <p:nvSpPr>
          <p:cNvPr id="3" name="Subtitle 2"/>
          <p:cNvSpPr>
            <a:spLocks noGrp="1"/>
          </p:cNvSpPr>
          <p:nvPr>
            <p:ph type="subTitle" idx="1"/>
          </p:nvPr>
        </p:nvSpPr>
        <p:spPr>
          <a:xfrm>
            <a:off x="1066800" y="2133600"/>
            <a:ext cx="6400800" cy="533400"/>
          </a:xfrm>
        </p:spPr>
        <p:txBody>
          <a:bodyPr>
            <a:normAutofit/>
          </a:bodyPr>
          <a:lstStyle/>
          <a:p>
            <a:r>
              <a:rPr lang="en-US" dirty="0" smtClean="0"/>
              <a:t>By: Everett .L. Washington</a:t>
            </a:r>
            <a:endParaRPr lang="en-US" dirty="0"/>
          </a:p>
        </p:txBody>
      </p:sp>
      <p:pic>
        <p:nvPicPr>
          <p:cNvPr id="4" name="Picture 3" descr="Emperors%20in%20and%20out%20painting-06.jpg"/>
          <p:cNvPicPr>
            <a:picLocks noChangeAspect="1"/>
          </p:cNvPicPr>
          <p:nvPr/>
        </p:nvPicPr>
        <p:blipFill>
          <a:blip r:embed="rId3"/>
          <a:stretch>
            <a:fillRect/>
          </a:stretch>
        </p:blipFill>
        <p:spPr>
          <a:xfrm>
            <a:off x="1371600" y="3276600"/>
            <a:ext cx="5791200" cy="268372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457200"/>
            <a:ext cx="3429000" cy="461665"/>
          </a:xfrm>
          <a:prstGeom prst="rect">
            <a:avLst/>
          </a:prstGeom>
          <a:noFill/>
        </p:spPr>
        <p:txBody>
          <a:bodyPr wrap="square" rtlCol="0">
            <a:spAutoFit/>
          </a:bodyPr>
          <a:lstStyle/>
          <a:p>
            <a:pPr algn="ctr"/>
            <a:r>
              <a:rPr lang="en-US" sz="2400" b="1" u="sng" dirty="0" smtClean="0">
                <a:solidFill>
                  <a:schemeClr val="accent6">
                    <a:lumMod val="50000"/>
                  </a:schemeClr>
                </a:solidFill>
              </a:rPr>
              <a:t>technology</a:t>
            </a:r>
            <a:endParaRPr lang="en-US" sz="2400" b="1" u="sng" dirty="0">
              <a:solidFill>
                <a:schemeClr val="accent6">
                  <a:lumMod val="50000"/>
                </a:schemeClr>
              </a:solidFill>
            </a:endParaRPr>
          </a:p>
        </p:txBody>
      </p:sp>
      <p:sp>
        <p:nvSpPr>
          <p:cNvPr id="3" name="TextBox 2"/>
          <p:cNvSpPr txBox="1"/>
          <p:nvPr/>
        </p:nvSpPr>
        <p:spPr>
          <a:xfrm>
            <a:off x="1828800" y="1371600"/>
            <a:ext cx="5257800" cy="1323439"/>
          </a:xfrm>
          <a:prstGeom prst="rect">
            <a:avLst/>
          </a:prstGeom>
          <a:noFill/>
        </p:spPr>
        <p:txBody>
          <a:bodyPr wrap="square" rtlCol="0">
            <a:spAutoFit/>
          </a:bodyPr>
          <a:lstStyle/>
          <a:p>
            <a:r>
              <a:rPr lang="en-US" sz="2000" dirty="0" smtClean="0">
                <a:solidFill>
                  <a:schemeClr val="accent6">
                    <a:lumMod val="50000"/>
                  </a:schemeClr>
                </a:solidFill>
              </a:rPr>
              <a:t>During the Ming Dynasty they invented wood block color printing ,paper ,Encyclopedia, the bristle tooth brush and ship rudders.</a:t>
            </a:r>
            <a:endParaRPr lang="en-US" sz="20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381000"/>
            <a:ext cx="2971800" cy="461665"/>
          </a:xfrm>
          <a:prstGeom prst="rect">
            <a:avLst/>
          </a:prstGeom>
          <a:noFill/>
        </p:spPr>
        <p:txBody>
          <a:bodyPr wrap="square" rtlCol="0">
            <a:spAutoFit/>
          </a:bodyPr>
          <a:lstStyle/>
          <a:p>
            <a:r>
              <a:rPr lang="en-US" sz="2400" b="1" dirty="0" smtClean="0">
                <a:solidFill>
                  <a:schemeClr val="accent3">
                    <a:lumMod val="50000"/>
                  </a:schemeClr>
                </a:solidFill>
              </a:rPr>
              <a:t>The Ming Decline</a:t>
            </a:r>
            <a:endParaRPr lang="en-US" sz="2400" b="1" dirty="0">
              <a:solidFill>
                <a:schemeClr val="accent3">
                  <a:lumMod val="50000"/>
                </a:schemeClr>
              </a:solidFill>
            </a:endParaRPr>
          </a:p>
        </p:txBody>
      </p:sp>
      <p:sp>
        <p:nvSpPr>
          <p:cNvPr id="3" name="TextBox 2"/>
          <p:cNvSpPr txBox="1"/>
          <p:nvPr/>
        </p:nvSpPr>
        <p:spPr>
          <a:xfrm>
            <a:off x="1600200" y="1066800"/>
            <a:ext cx="5562600" cy="1754326"/>
          </a:xfrm>
          <a:prstGeom prst="rect">
            <a:avLst/>
          </a:prstGeom>
          <a:noFill/>
        </p:spPr>
        <p:txBody>
          <a:bodyPr wrap="square" rtlCol="0">
            <a:spAutoFit/>
          </a:bodyPr>
          <a:lstStyle/>
          <a:p>
            <a:r>
              <a:rPr lang="en-US" dirty="0" smtClean="0"/>
              <a:t>Weak rulers took the throne , began the raised taxes and lost crops . The government became corrupt and rebellion broke out. As the  Ming China weakened to the north of them  Manchuria saw there chance and took  Beijing the capital . The last </a:t>
            </a:r>
            <a:r>
              <a:rPr lang="en-US" dirty="0" err="1" smtClean="0"/>
              <a:t>Emporer</a:t>
            </a:r>
            <a:r>
              <a:rPr lang="en-US" dirty="0" smtClean="0"/>
              <a:t> took his life before they got to him.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2" name="TextBox 1"/>
          <p:cNvSpPr txBox="1"/>
          <p:nvPr/>
        </p:nvSpPr>
        <p:spPr>
          <a:xfrm>
            <a:off x="1752600" y="228600"/>
            <a:ext cx="5943600" cy="523220"/>
          </a:xfrm>
          <a:prstGeom prst="rect">
            <a:avLst/>
          </a:prstGeom>
          <a:noFill/>
        </p:spPr>
        <p:txBody>
          <a:bodyPr wrap="square" rtlCol="0">
            <a:spAutoFit/>
          </a:bodyPr>
          <a:lstStyle/>
          <a:p>
            <a:pPr algn="ctr"/>
            <a:r>
              <a:rPr lang="en-US" sz="2800" b="1" dirty="0" smtClean="0">
                <a:solidFill>
                  <a:srgbClr val="002060"/>
                </a:solidFill>
                <a:latin typeface="Bodoni MT Black" pitchFamily="18" charset="0"/>
              </a:rPr>
              <a:t>The </a:t>
            </a:r>
            <a:r>
              <a:rPr lang="en-US" sz="2800" b="1" dirty="0" err="1" smtClean="0">
                <a:solidFill>
                  <a:srgbClr val="002060"/>
                </a:solidFill>
                <a:latin typeface="Bodoni MT Black" pitchFamily="18" charset="0"/>
              </a:rPr>
              <a:t>fobiden</a:t>
            </a:r>
            <a:r>
              <a:rPr lang="en-US" sz="2800" b="1" dirty="0" smtClean="0">
                <a:solidFill>
                  <a:srgbClr val="002060"/>
                </a:solidFill>
                <a:latin typeface="Bodoni MT Black" pitchFamily="18" charset="0"/>
              </a:rPr>
              <a:t> city</a:t>
            </a:r>
            <a:endParaRPr lang="en-US" sz="2800" b="1" dirty="0">
              <a:solidFill>
                <a:srgbClr val="002060"/>
              </a:solidFill>
              <a:latin typeface="Bodoni MT Black" pitchFamily="18" charset="0"/>
            </a:endParaRPr>
          </a:p>
        </p:txBody>
      </p:sp>
      <p:pic>
        <p:nvPicPr>
          <p:cNvPr id="3" name="Picture 2" descr="fc43667.gif"/>
          <p:cNvPicPr>
            <a:picLocks noChangeAspect="1"/>
          </p:cNvPicPr>
          <p:nvPr/>
        </p:nvPicPr>
        <p:blipFill>
          <a:blip r:embed="rId3"/>
          <a:stretch>
            <a:fillRect/>
          </a:stretch>
        </p:blipFill>
        <p:spPr>
          <a:xfrm>
            <a:off x="5143500" y="914400"/>
            <a:ext cx="4000500" cy="3000375"/>
          </a:xfrm>
          <a:prstGeom prst="rect">
            <a:avLst/>
          </a:prstGeom>
        </p:spPr>
      </p:pic>
      <p:pic>
        <p:nvPicPr>
          <p:cNvPr id="4" name="Picture 3" descr="map_forbidden_city_beijing.jpg"/>
          <p:cNvPicPr>
            <a:picLocks noChangeAspect="1"/>
          </p:cNvPicPr>
          <p:nvPr/>
        </p:nvPicPr>
        <p:blipFill>
          <a:blip r:embed="rId4" cstate="print"/>
          <a:stretch>
            <a:fillRect/>
          </a:stretch>
        </p:blipFill>
        <p:spPr>
          <a:xfrm>
            <a:off x="3124201" y="3886200"/>
            <a:ext cx="6019800" cy="2971799"/>
          </a:xfrm>
          <a:prstGeom prst="rect">
            <a:avLst/>
          </a:prstGeom>
        </p:spPr>
      </p:pic>
      <p:sp>
        <p:nvSpPr>
          <p:cNvPr id="5" name="TextBox 4"/>
          <p:cNvSpPr txBox="1"/>
          <p:nvPr/>
        </p:nvSpPr>
        <p:spPr>
          <a:xfrm>
            <a:off x="762000" y="1295400"/>
            <a:ext cx="3657600" cy="2308324"/>
          </a:xfrm>
          <a:prstGeom prst="rect">
            <a:avLst/>
          </a:prstGeom>
          <a:noFill/>
        </p:spPr>
        <p:txBody>
          <a:bodyPr wrap="square" rtlCol="0">
            <a:spAutoFit/>
          </a:bodyPr>
          <a:lstStyle/>
          <a:p>
            <a:r>
              <a:rPr lang="en-US" dirty="0" smtClean="0"/>
              <a:t>The forbidden city was built in Beijing during the </a:t>
            </a:r>
            <a:r>
              <a:rPr lang="en-US" dirty="0"/>
              <a:t>M</a:t>
            </a:r>
            <a:r>
              <a:rPr lang="en-US" dirty="0" smtClean="0"/>
              <a:t>ing Empire . Only  the wealthy and government where allowed to go in to the city , The city got its name from the less wealthy </a:t>
            </a:r>
            <a:r>
              <a:rPr lang="en-US" dirty="0" err="1" smtClean="0"/>
              <a:t>pesseants</a:t>
            </a:r>
            <a:r>
              <a:rPr lang="en-US" dirty="0" smtClean="0"/>
              <a:t> that could not enter the city.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extBox 1"/>
          <p:cNvSpPr txBox="1"/>
          <p:nvPr/>
        </p:nvSpPr>
        <p:spPr>
          <a:xfrm>
            <a:off x="2590800" y="3048000"/>
            <a:ext cx="3886200" cy="461665"/>
          </a:xfrm>
          <a:prstGeom prst="rect">
            <a:avLst/>
          </a:prstGeom>
          <a:noFill/>
        </p:spPr>
        <p:txBody>
          <a:bodyPr wrap="square" rtlCol="0">
            <a:spAutoFit/>
          </a:bodyPr>
          <a:lstStyle/>
          <a:p>
            <a:pPr algn="ctr"/>
            <a:r>
              <a:rPr lang="en-US" sz="2400" b="1" u="sng" dirty="0" smtClean="0">
                <a:solidFill>
                  <a:srgbClr val="FF0000"/>
                </a:solidFill>
              </a:rPr>
              <a:t>The Ming Empire flag</a:t>
            </a:r>
            <a:endParaRPr lang="en-US" sz="2400" b="1" u="sng"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28600"/>
            <a:ext cx="4114800" cy="830997"/>
          </a:xfrm>
          <a:prstGeom prst="rect">
            <a:avLst/>
          </a:prstGeom>
          <a:noFill/>
        </p:spPr>
        <p:txBody>
          <a:bodyPr wrap="square" rtlCol="0">
            <a:spAutoFit/>
          </a:bodyPr>
          <a:lstStyle/>
          <a:p>
            <a:pPr algn="ctr"/>
            <a:r>
              <a:rPr lang="en-US" sz="2400" b="1" u="sng" dirty="0" smtClean="0">
                <a:solidFill>
                  <a:schemeClr val="accent3">
                    <a:lumMod val="75000"/>
                  </a:schemeClr>
                </a:solidFill>
              </a:rPr>
              <a:t>The rise of the Ming Empire</a:t>
            </a:r>
            <a:endParaRPr lang="en-US" sz="2400" b="1" u="sng" dirty="0">
              <a:solidFill>
                <a:schemeClr val="accent3">
                  <a:lumMod val="75000"/>
                </a:schemeClr>
              </a:solidFill>
            </a:endParaRPr>
          </a:p>
        </p:txBody>
      </p:sp>
      <p:sp>
        <p:nvSpPr>
          <p:cNvPr id="3" name="TextBox 2"/>
          <p:cNvSpPr txBox="1"/>
          <p:nvPr/>
        </p:nvSpPr>
        <p:spPr>
          <a:xfrm>
            <a:off x="1905000" y="1295400"/>
            <a:ext cx="5029200" cy="2308324"/>
          </a:xfrm>
          <a:prstGeom prst="rect">
            <a:avLst/>
          </a:prstGeom>
          <a:noFill/>
        </p:spPr>
        <p:txBody>
          <a:bodyPr wrap="square" rtlCol="0">
            <a:spAutoFit/>
          </a:bodyPr>
          <a:lstStyle/>
          <a:p>
            <a:r>
              <a:rPr lang="en-US" dirty="0" smtClean="0"/>
              <a:t>“in 1279 the </a:t>
            </a:r>
            <a:r>
              <a:rPr lang="en-US" dirty="0" err="1" smtClean="0"/>
              <a:t>mongol</a:t>
            </a:r>
            <a:r>
              <a:rPr lang="en-US" dirty="0" smtClean="0"/>
              <a:t> leader Kublai Khan conquered China and founded the Yuan Dynasty. After </a:t>
            </a:r>
            <a:r>
              <a:rPr lang="en-US" dirty="0" err="1" smtClean="0"/>
              <a:t>Kublia</a:t>
            </a:r>
            <a:r>
              <a:rPr lang="en-US" dirty="0" smtClean="0"/>
              <a:t> Khan’s  </a:t>
            </a:r>
            <a:r>
              <a:rPr lang="en-US" dirty="0" err="1" smtClean="0"/>
              <a:t>deth</a:t>
            </a:r>
            <a:r>
              <a:rPr lang="en-US" dirty="0" smtClean="0"/>
              <a:t> in 1294, the Yuan Dynasty weakened combined with the Chinese resentment of the Mongol rule rise of a new dynasty. In 1368 a peasant named  Zhu </a:t>
            </a:r>
            <a:r>
              <a:rPr lang="en-US" dirty="0" err="1" smtClean="0"/>
              <a:t>Yuanzhang</a:t>
            </a:r>
            <a:r>
              <a:rPr lang="en-US" dirty="0" smtClean="0"/>
              <a:t>  and his rebel army overthrew the last </a:t>
            </a:r>
            <a:r>
              <a:rPr lang="en-US" dirty="0" err="1" smtClean="0"/>
              <a:t>mongol</a:t>
            </a:r>
            <a:r>
              <a:rPr lang="en-US" dirty="0" smtClean="0"/>
              <a:t> emperor.</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609600"/>
            <a:ext cx="3352800" cy="461665"/>
          </a:xfrm>
          <a:prstGeom prst="rect">
            <a:avLst/>
          </a:prstGeom>
          <a:noFill/>
        </p:spPr>
        <p:txBody>
          <a:bodyPr wrap="square" rtlCol="0">
            <a:spAutoFit/>
          </a:bodyPr>
          <a:lstStyle/>
          <a:p>
            <a:pPr algn="ctr"/>
            <a:r>
              <a:rPr lang="en-US" sz="2400" b="1" u="sng" dirty="0" smtClean="0">
                <a:solidFill>
                  <a:srgbClr val="FFC000"/>
                </a:solidFill>
              </a:rPr>
              <a:t>geography</a:t>
            </a:r>
            <a:endParaRPr lang="en-US" sz="2400" b="1" u="sng" dirty="0">
              <a:solidFill>
                <a:srgbClr val="FFC000"/>
              </a:solidFill>
            </a:endParaRPr>
          </a:p>
        </p:txBody>
      </p:sp>
      <p:sp>
        <p:nvSpPr>
          <p:cNvPr id="3" name="TextBox 2"/>
          <p:cNvSpPr txBox="1"/>
          <p:nvPr/>
        </p:nvSpPr>
        <p:spPr>
          <a:xfrm>
            <a:off x="685800" y="1752600"/>
            <a:ext cx="7467600" cy="923330"/>
          </a:xfrm>
          <a:prstGeom prst="rect">
            <a:avLst/>
          </a:prstGeom>
          <a:noFill/>
        </p:spPr>
        <p:txBody>
          <a:bodyPr wrap="square" rtlCol="0">
            <a:spAutoFit/>
          </a:bodyPr>
          <a:lstStyle/>
          <a:p>
            <a:r>
              <a:rPr lang="en-US" dirty="0" smtClean="0">
                <a:solidFill>
                  <a:srgbClr val="C00000"/>
                </a:solidFill>
              </a:rPr>
              <a:t>To the north  of china  they had the great walls protection and to the east they had the yellow, East and Southern Chinese Sea and. To south west  the frontier was protected  by the Himalayas </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304800"/>
            <a:ext cx="3657600" cy="461665"/>
          </a:xfrm>
          <a:prstGeom prst="rect">
            <a:avLst/>
          </a:prstGeom>
          <a:noFill/>
        </p:spPr>
        <p:txBody>
          <a:bodyPr wrap="square" rtlCol="0">
            <a:spAutoFit/>
          </a:bodyPr>
          <a:lstStyle/>
          <a:p>
            <a:pPr algn="ctr"/>
            <a:r>
              <a:rPr lang="en-US" sz="2400" b="1" u="sng" dirty="0" smtClean="0">
                <a:solidFill>
                  <a:schemeClr val="accent4">
                    <a:lumMod val="75000"/>
                  </a:schemeClr>
                </a:solidFill>
              </a:rPr>
              <a:t>Social classes </a:t>
            </a:r>
            <a:endParaRPr lang="en-US" sz="2400" b="1" u="sng" dirty="0">
              <a:solidFill>
                <a:schemeClr val="accent4">
                  <a:lumMod val="75000"/>
                </a:schemeClr>
              </a:solidFill>
            </a:endParaRPr>
          </a:p>
        </p:txBody>
      </p:sp>
      <p:sp>
        <p:nvSpPr>
          <p:cNvPr id="3" name="TextBox 2"/>
          <p:cNvSpPr txBox="1"/>
          <p:nvPr/>
        </p:nvSpPr>
        <p:spPr>
          <a:xfrm>
            <a:off x="533400" y="1828800"/>
            <a:ext cx="7315200" cy="1015663"/>
          </a:xfrm>
          <a:prstGeom prst="rect">
            <a:avLst/>
          </a:prstGeom>
          <a:noFill/>
        </p:spPr>
        <p:txBody>
          <a:bodyPr wrap="square" rtlCol="0">
            <a:spAutoFit/>
          </a:bodyPr>
          <a:lstStyle/>
          <a:p>
            <a:r>
              <a:rPr lang="en-US" sz="2000" dirty="0" smtClean="0">
                <a:solidFill>
                  <a:schemeClr val="accent4">
                    <a:lumMod val="75000"/>
                  </a:schemeClr>
                </a:solidFill>
              </a:rPr>
              <a:t>1:Centry scholars (the educated ) 2: Peasant farmers 3:Artisans and Craftsmen 4: Merchants and Traders. But over all the royal family  </a:t>
            </a:r>
            <a:endParaRPr lang="en-US" sz="2000"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381000"/>
            <a:ext cx="4343400" cy="584775"/>
          </a:xfrm>
          <a:prstGeom prst="rect">
            <a:avLst/>
          </a:prstGeom>
          <a:noFill/>
        </p:spPr>
        <p:txBody>
          <a:bodyPr wrap="square" rtlCol="0">
            <a:spAutoFit/>
          </a:bodyPr>
          <a:lstStyle/>
          <a:p>
            <a:pPr algn="ctr"/>
            <a:r>
              <a:rPr lang="en-US" sz="3200" b="1" dirty="0" smtClean="0">
                <a:solidFill>
                  <a:schemeClr val="accent1">
                    <a:lumMod val="75000"/>
                  </a:schemeClr>
                </a:solidFill>
                <a:latin typeface="Copperplate Gothic Bold" pitchFamily="34" charset="0"/>
                <a:ea typeface="MS Mincho" pitchFamily="49" charset="-128"/>
              </a:rPr>
              <a:t>Politics!!!</a:t>
            </a:r>
            <a:endParaRPr lang="en-US" sz="3200" b="1" dirty="0">
              <a:solidFill>
                <a:schemeClr val="accent1">
                  <a:lumMod val="75000"/>
                </a:schemeClr>
              </a:solidFill>
              <a:latin typeface="Copperplate Gothic Bold" pitchFamily="34" charset="0"/>
              <a:ea typeface="MS Mincho" pitchFamily="49" charset="-128"/>
            </a:endParaRPr>
          </a:p>
        </p:txBody>
      </p:sp>
      <p:sp>
        <p:nvSpPr>
          <p:cNvPr id="5" name="TextBox 4"/>
          <p:cNvSpPr txBox="1"/>
          <p:nvPr/>
        </p:nvSpPr>
        <p:spPr>
          <a:xfrm>
            <a:off x="1219200" y="1295400"/>
            <a:ext cx="7086600" cy="4524315"/>
          </a:xfrm>
          <a:prstGeom prst="rect">
            <a:avLst/>
          </a:prstGeom>
          <a:noFill/>
        </p:spPr>
        <p:txBody>
          <a:bodyPr wrap="square" rtlCol="0">
            <a:spAutoFit/>
          </a:bodyPr>
          <a:lstStyle/>
          <a:p>
            <a:pPr>
              <a:buFont typeface="Arial" pitchFamily="34" charset="0"/>
              <a:buChar char="•"/>
            </a:pPr>
            <a:r>
              <a:rPr lang="en-US" sz="2400" dirty="0" err="1" smtClean="0">
                <a:solidFill>
                  <a:srgbClr val="C00000"/>
                </a:solidFill>
              </a:rPr>
              <a:t>Zheng</a:t>
            </a:r>
            <a:r>
              <a:rPr lang="en-US" sz="2400" dirty="0" smtClean="0">
                <a:solidFill>
                  <a:srgbClr val="C00000"/>
                </a:solidFill>
              </a:rPr>
              <a:t> He- a </a:t>
            </a:r>
            <a:r>
              <a:rPr lang="en-US" sz="2400" dirty="0">
                <a:solidFill>
                  <a:srgbClr val="C00000"/>
                </a:solidFill>
              </a:rPr>
              <a:t>C</a:t>
            </a:r>
            <a:r>
              <a:rPr lang="en-US" sz="2400" dirty="0" smtClean="0">
                <a:solidFill>
                  <a:srgbClr val="C00000"/>
                </a:solidFill>
              </a:rPr>
              <a:t>hinese </a:t>
            </a:r>
            <a:r>
              <a:rPr lang="en-US" sz="2400" dirty="0">
                <a:solidFill>
                  <a:srgbClr val="C00000"/>
                </a:solidFill>
              </a:rPr>
              <a:t>M</a:t>
            </a:r>
            <a:r>
              <a:rPr lang="en-US" sz="2400" dirty="0" smtClean="0">
                <a:solidFill>
                  <a:srgbClr val="C00000"/>
                </a:solidFill>
              </a:rPr>
              <a:t>uslim admiral led seven voyages around the Indian ocean as far as </a:t>
            </a:r>
            <a:r>
              <a:rPr lang="en-US" sz="2400" dirty="0" err="1" smtClean="0">
                <a:solidFill>
                  <a:srgbClr val="C00000"/>
                </a:solidFill>
              </a:rPr>
              <a:t>Africa.To</a:t>
            </a:r>
            <a:r>
              <a:rPr lang="en-US" sz="2400" dirty="0" smtClean="0">
                <a:solidFill>
                  <a:srgbClr val="C00000"/>
                </a:solidFill>
              </a:rPr>
              <a:t> show Chinese power he </a:t>
            </a:r>
            <a:r>
              <a:rPr lang="en-US" sz="2400" dirty="0" err="1" smtClean="0">
                <a:solidFill>
                  <a:srgbClr val="C00000"/>
                </a:solidFill>
              </a:rPr>
              <a:t>saild</a:t>
            </a:r>
            <a:r>
              <a:rPr lang="en-US" sz="2400" dirty="0" smtClean="0">
                <a:solidFill>
                  <a:srgbClr val="C00000"/>
                </a:solidFill>
              </a:rPr>
              <a:t> with a fleet of 300 ships that included trading ships and Immense </a:t>
            </a:r>
            <a:r>
              <a:rPr lang="en-US" sz="2400" dirty="0" err="1" smtClean="0">
                <a:solidFill>
                  <a:srgbClr val="C00000"/>
                </a:solidFill>
              </a:rPr>
              <a:t>tresure</a:t>
            </a:r>
            <a:r>
              <a:rPr lang="en-US" sz="2400" dirty="0" smtClean="0">
                <a:solidFill>
                  <a:srgbClr val="C00000"/>
                </a:solidFill>
              </a:rPr>
              <a:t> ships called Junks, (they where 400 feet long). </a:t>
            </a:r>
            <a:r>
              <a:rPr lang="en-US" sz="2400" dirty="0" err="1" smtClean="0">
                <a:solidFill>
                  <a:srgbClr val="C00000"/>
                </a:solidFill>
              </a:rPr>
              <a:t>Zheng</a:t>
            </a:r>
            <a:r>
              <a:rPr lang="en-US" sz="2400" dirty="0" smtClean="0">
                <a:solidFill>
                  <a:srgbClr val="C00000"/>
                </a:solidFill>
              </a:rPr>
              <a:t> He presented gifts from China , in return foreign leaders sent tributes to Chinas Emperor. After a new Emperor came to power he </a:t>
            </a:r>
            <a:r>
              <a:rPr lang="en-US" sz="2400" dirty="0" err="1" smtClean="0">
                <a:solidFill>
                  <a:srgbClr val="C00000"/>
                </a:solidFill>
              </a:rPr>
              <a:t>stoped</a:t>
            </a:r>
            <a:r>
              <a:rPr lang="en-US" sz="2400" dirty="0" smtClean="0">
                <a:solidFill>
                  <a:srgbClr val="C00000"/>
                </a:solidFill>
              </a:rPr>
              <a:t> all the voyages because they where to costly but also as well wanted to move toward   </a:t>
            </a:r>
            <a:r>
              <a:rPr lang="en-US" sz="2400" dirty="0" err="1" smtClean="0">
                <a:solidFill>
                  <a:srgbClr val="C00000"/>
                </a:solidFill>
              </a:rPr>
              <a:t>isolationisam</a:t>
            </a:r>
            <a:r>
              <a:rPr lang="en-US" sz="2400" dirty="0" smtClean="0">
                <a:solidFill>
                  <a:srgbClr val="C00000"/>
                </a:solidFill>
              </a:rPr>
              <a:t> this gained full force in the 1500s (china becomes isolated)</a:t>
            </a:r>
            <a:endParaRPr lang="en-US" sz="2400"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457200"/>
            <a:ext cx="5029200" cy="369332"/>
          </a:xfrm>
          <a:prstGeom prst="rect">
            <a:avLst/>
          </a:prstGeom>
          <a:noFill/>
        </p:spPr>
        <p:txBody>
          <a:bodyPr wrap="square" rtlCol="0">
            <a:spAutoFit/>
          </a:bodyPr>
          <a:lstStyle/>
          <a:p>
            <a:pPr algn="ctr"/>
            <a:r>
              <a:rPr lang="en-US" b="1" u="sng" dirty="0" smtClean="0">
                <a:solidFill>
                  <a:srgbClr val="FFC000"/>
                </a:solidFill>
              </a:rPr>
              <a:t>EVEN MORE POLITICS!!!!</a:t>
            </a:r>
            <a:endParaRPr lang="en-US" b="1" u="sng" dirty="0">
              <a:solidFill>
                <a:srgbClr val="FFC000"/>
              </a:solidFill>
            </a:endParaRPr>
          </a:p>
        </p:txBody>
      </p:sp>
      <p:sp>
        <p:nvSpPr>
          <p:cNvPr id="3" name="TextBox 2"/>
          <p:cNvSpPr txBox="1"/>
          <p:nvPr/>
        </p:nvSpPr>
        <p:spPr>
          <a:xfrm>
            <a:off x="609600" y="1447800"/>
            <a:ext cx="7924800" cy="646331"/>
          </a:xfrm>
          <a:prstGeom prst="rect">
            <a:avLst/>
          </a:prstGeom>
          <a:noFill/>
        </p:spPr>
        <p:txBody>
          <a:bodyPr wrap="square" rtlCol="0">
            <a:spAutoFit/>
          </a:bodyPr>
          <a:lstStyle/>
          <a:p>
            <a:r>
              <a:rPr lang="en-US" dirty="0" smtClean="0"/>
              <a:t>THE Ming empire  also traded with Europeans  silk and rice. After they became isolated from the world they only allowed trade from a few ports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381000"/>
            <a:ext cx="4724400" cy="523220"/>
          </a:xfrm>
          <a:prstGeom prst="rect">
            <a:avLst/>
          </a:prstGeom>
          <a:noFill/>
        </p:spPr>
        <p:txBody>
          <a:bodyPr wrap="square" rtlCol="0">
            <a:spAutoFit/>
          </a:bodyPr>
          <a:lstStyle/>
          <a:p>
            <a:pPr algn="ctr"/>
            <a:r>
              <a:rPr lang="en-US" sz="2800" b="1" u="sng" dirty="0" err="1" smtClean="0">
                <a:solidFill>
                  <a:schemeClr val="accent6">
                    <a:lumMod val="50000"/>
                  </a:schemeClr>
                </a:solidFill>
              </a:rPr>
              <a:t>Religon</a:t>
            </a:r>
            <a:endParaRPr lang="en-US" sz="2800" b="1" u="sng" dirty="0">
              <a:solidFill>
                <a:schemeClr val="accent6">
                  <a:lumMod val="50000"/>
                </a:schemeClr>
              </a:solidFill>
            </a:endParaRPr>
          </a:p>
        </p:txBody>
      </p:sp>
      <p:sp>
        <p:nvSpPr>
          <p:cNvPr id="3" name="TextBox 2"/>
          <p:cNvSpPr txBox="1"/>
          <p:nvPr/>
        </p:nvSpPr>
        <p:spPr>
          <a:xfrm>
            <a:off x="1981200" y="1371600"/>
            <a:ext cx="5943600" cy="646331"/>
          </a:xfrm>
          <a:prstGeom prst="rect">
            <a:avLst/>
          </a:prstGeom>
          <a:noFill/>
        </p:spPr>
        <p:txBody>
          <a:bodyPr wrap="square" rtlCol="0">
            <a:spAutoFit/>
          </a:bodyPr>
          <a:lstStyle/>
          <a:p>
            <a:r>
              <a:rPr lang="en-US" dirty="0" smtClean="0">
                <a:solidFill>
                  <a:schemeClr val="accent6">
                    <a:lumMod val="50000"/>
                  </a:schemeClr>
                </a:solidFill>
              </a:rPr>
              <a:t>In their </a:t>
            </a:r>
            <a:r>
              <a:rPr lang="en-US" dirty="0" err="1" smtClean="0">
                <a:solidFill>
                  <a:schemeClr val="accent6">
                    <a:lumMod val="50000"/>
                  </a:schemeClr>
                </a:solidFill>
              </a:rPr>
              <a:t>Religon</a:t>
            </a:r>
            <a:r>
              <a:rPr lang="en-US" dirty="0" smtClean="0">
                <a:solidFill>
                  <a:schemeClr val="accent6">
                    <a:lumMod val="50000"/>
                  </a:schemeClr>
                </a:solidFill>
              </a:rPr>
              <a:t> they had Taoism and Buddhism and later on Christianity </a:t>
            </a:r>
            <a:r>
              <a:rPr lang="en-US" dirty="0" err="1" smtClean="0">
                <a:solidFill>
                  <a:schemeClr val="accent6">
                    <a:lumMod val="50000"/>
                  </a:schemeClr>
                </a:solidFill>
              </a:rPr>
              <a:t>spred</a:t>
            </a:r>
            <a:r>
              <a:rPr lang="en-US" dirty="0" smtClean="0">
                <a:solidFill>
                  <a:schemeClr val="accent6">
                    <a:lumMod val="50000"/>
                  </a:schemeClr>
                </a:solidFill>
              </a:rPr>
              <a:t> </a:t>
            </a:r>
            <a:r>
              <a:rPr lang="en-US" smtClean="0">
                <a:solidFill>
                  <a:schemeClr val="accent6">
                    <a:lumMod val="50000"/>
                  </a:schemeClr>
                </a:solidFill>
              </a:rPr>
              <a:t>to china.</a:t>
            </a:r>
            <a:endParaRPr lang="en-US"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609600"/>
            <a:ext cx="3276600" cy="461665"/>
          </a:xfrm>
          <a:prstGeom prst="rect">
            <a:avLst/>
          </a:prstGeom>
          <a:noFill/>
        </p:spPr>
        <p:txBody>
          <a:bodyPr wrap="square" rtlCol="0">
            <a:spAutoFit/>
          </a:bodyPr>
          <a:lstStyle/>
          <a:p>
            <a:pPr algn="ctr"/>
            <a:r>
              <a:rPr lang="en-US" sz="2400" b="1" u="sng" dirty="0" smtClean="0">
                <a:solidFill>
                  <a:schemeClr val="accent4">
                    <a:lumMod val="75000"/>
                  </a:schemeClr>
                </a:solidFill>
              </a:rPr>
              <a:t>Intellect:</a:t>
            </a:r>
            <a:endParaRPr lang="en-US" sz="2400" b="1" u="sng" dirty="0">
              <a:solidFill>
                <a:schemeClr val="accent4">
                  <a:lumMod val="75000"/>
                </a:schemeClr>
              </a:solidFill>
            </a:endParaRPr>
          </a:p>
        </p:txBody>
      </p:sp>
      <p:sp>
        <p:nvSpPr>
          <p:cNvPr id="3" name="TextBox 2"/>
          <p:cNvSpPr txBox="1"/>
          <p:nvPr/>
        </p:nvSpPr>
        <p:spPr>
          <a:xfrm>
            <a:off x="1600200" y="1447800"/>
            <a:ext cx="5486400" cy="1477328"/>
          </a:xfrm>
          <a:prstGeom prst="rect">
            <a:avLst/>
          </a:prstGeom>
          <a:noFill/>
        </p:spPr>
        <p:txBody>
          <a:bodyPr wrap="square" rtlCol="0">
            <a:spAutoFit/>
          </a:bodyPr>
          <a:lstStyle/>
          <a:p>
            <a:r>
              <a:rPr lang="en-US" dirty="0" smtClean="0">
                <a:solidFill>
                  <a:schemeClr val="accent4">
                    <a:lumMod val="75000"/>
                  </a:schemeClr>
                </a:solidFill>
              </a:rPr>
              <a:t>In the year 1583 </a:t>
            </a:r>
            <a:r>
              <a:rPr lang="en-US" b="1" u="sng" dirty="0" err="1" smtClean="0">
                <a:solidFill>
                  <a:schemeClr val="accent4">
                    <a:lumMod val="75000"/>
                  </a:schemeClr>
                </a:solidFill>
              </a:rPr>
              <a:t>Matteo</a:t>
            </a:r>
            <a:r>
              <a:rPr lang="en-US" b="1" u="sng" dirty="0" smtClean="0">
                <a:solidFill>
                  <a:schemeClr val="accent4">
                    <a:lumMod val="75000"/>
                  </a:schemeClr>
                </a:solidFill>
              </a:rPr>
              <a:t>  Ricci </a:t>
            </a:r>
            <a:r>
              <a:rPr lang="en-US" dirty="0" smtClean="0">
                <a:solidFill>
                  <a:schemeClr val="accent4">
                    <a:lumMod val="75000"/>
                  </a:schemeClr>
                </a:solidFill>
              </a:rPr>
              <a:t>a European man arrived in china and adopted Chinese language and culture  and customs his effort gained him entry into Ming Court from there he introduced Mathematics and </a:t>
            </a:r>
            <a:r>
              <a:rPr lang="en-US" dirty="0" err="1" smtClean="0">
                <a:solidFill>
                  <a:schemeClr val="accent4">
                    <a:lumMod val="75000"/>
                  </a:schemeClr>
                </a:solidFill>
              </a:rPr>
              <a:t>sience</a:t>
            </a:r>
            <a:r>
              <a:rPr lang="en-US" dirty="0" smtClean="0">
                <a:solidFill>
                  <a:schemeClr val="accent4">
                    <a:lumMod val="75000"/>
                  </a:schemeClr>
                </a:solidFill>
              </a:rPr>
              <a:t> </a:t>
            </a:r>
            <a:endParaRPr lang="en-US"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533400"/>
            <a:ext cx="4191000" cy="461665"/>
          </a:xfrm>
          <a:prstGeom prst="rect">
            <a:avLst/>
          </a:prstGeom>
          <a:noFill/>
        </p:spPr>
        <p:txBody>
          <a:bodyPr wrap="square" rtlCol="0">
            <a:spAutoFit/>
          </a:bodyPr>
          <a:lstStyle/>
          <a:p>
            <a:pPr algn="ctr"/>
            <a:r>
              <a:rPr lang="en-US" sz="2400" b="1" dirty="0">
                <a:solidFill>
                  <a:schemeClr val="accent5">
                    <a:lumMod val="75000"/>
                  </a:schemeClr>
                </a:solidFill>
                <a:latin typeface="Lucida Handwriting" pitchFamily="66" charset="0"/>
              </a:rPr>
              <a:t>E</a:t>
            </a:r>
            <a:r>
              <a:rPr lang="en-US" sz="2400" b="1" dirty="0" smtClean="0">
                <a:solidFill>
                  <a:schemeClr val="accent5">
                    <a:lumMod val="75000"/>
                  </a:schemeClr>
                </a:solidFill>
                <a:latin typeface="Lucida Handwriting" pitchFamily="66" charset="0"/>
              </a:rPr>
              <a:t>conomy</a:t>
            </a:r>
            <a:endParaRPr lang="en-US" sz="2400" b="1" dirty="0">
              <a:solidFill>
                <a:schemeClr val="accent5">
                  <a:lumMod val="75000"/>
                </a:schemeClr>
              </a:solidFill>
              <a:latin typeface="Lucida Handwriting" pitchFamily="66" charset="0"/>
            </a:endParaRPr>
          </a:p>
        </p:txBody>
      </p:sp>
      <p:sp>
        <p:nvSpPr>
          <p:cNvPr id="3" name="TextBox 2"/>
          <p:cNvSpPr txBox="1"/>
          <p:nvPr/>
        </p:nvSpPr>
        <p:spPr>
          <a:xfrm>
            <a:off x="762000" y="1295400"/>
            <a:ext cx="7086600" cy="1477328"/>
          </a:xfrm>
          <a:prstGeom prst="rect">
            <a:avLst/>
          </a:prstGeom>
          <a:noFill/>
        </p:spPr>
        <p:txBody>
          <a:bodyPr wrap="square" rtlCol="0">
            <a:spAutoFit/>
          </a:bodyPr>
          <a:lstStyle/>
          <a:p>
            <a:r>
              <a:rPr lang="en-US" dirty="0" smtClean="0"/>
              <a:t>Improved methods of irrigation , increased farm production </a:t>
            </a:r>
            <a:r>
              <a:rPr lang="en-US" dirty="0" err="1" smtClean="0"/>
              <a:t>peasents</a:t>
            </a:r>
            <a:r>
              <a:rPr lang="en-US" dirty="0" smtClean="0"/>
              <a:t> produced huge amounts of rice crops in the  southern river valleys in addition of new crops from the </a:t>
            </a:r>
            <a:r>
              <a:rPr lang="en-US" dirty="0" err="1" smtClean="0"/>
              <a:t>americas</a:t>
            </a:r>
            <a:r>
              <a:rPr lang="en-US" dirty="0" smtClean="0"/>
              <a:t> corn and sweet </a:t>
            </a:r>
            <a:r>
              <a:rPr lang="en-US" dirty="0" err="1" smtClean="0"/>
              <a:t>patatos</a:t>
            </a:r>
            <a:r>
              <a:rPr lang="en-US" dirty="0" smtClean="0"/>
              <a:t> these crops reached china in the 1500s and increased farm output . Stability and </a:t>
            </a:r>
            <a:r>
              <a:rPr lang="en-US" dirty="0" err="1" smtClean="0"/>
              <a:t>plentyfull</a:t>
            </a:r>
            <a:r>
              <a:rPr lang="en-US" dirty="0" smtClean="0"/>
              <a:t> they</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200</TotalTime>
  <Words>509</Words>
  <Application>Microsoft Office PowerPoint</Application>
  <PresentationFormat>On-screen Show (4:3)</PresentationFormat>
  <Paragraphs>25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Apex</vt:lpstr>
      <vt:lpstr>The Ming Empire!!!</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Charlotte 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Ming Empir</dc:title>
  <dc:creator>8300064</dc:creator>
  <cp:lastModifiedBy>pete</cp:lastModifiedBy>
  <cp:revision>20</cp:revision>
  <dcterms:created xsi:type="dcterms:W3CDTF">2014-03-13T18:27:59Z</dcterms:created>
  <dcterms:modified xsi:type="dcterms:W3CDTF">2014-03-17T18:17:54Z</dcterms:modified>
</cp:coreProperties>
</file>