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2" r:id="rId3"/>
    <p:sldId id="256" r:id="rId4"/>
    <p:sldId id="28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4"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C6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9E7CD8-0CEA-4B0A-996D-4E6838736C48}" type="datetimeFigureOut">
              <a:rPr lang="en-US" smtClean="0"/>
              <a:pPr/>
              <a:t>3/12/2012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1AE2F74-3939-4FA3-BE02-0338582056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E7CD8-0CEA-4B0A-996D-4E6838736C48}"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E2F74-3939-4FA3-BE02-0338582056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E7CD8-0CEA-4B0A-996D-4E6838736C48}"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E2F74-3939-4FA3-BE02-0338582056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9E7CD8-0CEA-4B0A-996D-4E6838736C48}"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E2F74-3939-4FA3-BE02-0338582056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9E7CD8-0CEA-4B0A-996D-4E6838736C48}"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AE2F74-3939-4FA3-BE02-0338582056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E7CD8-0CEA-4B0A-996D-4E6838736C48}"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E2F74-3939-4FA3-BE02-0338582056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9E7CD8-0CEA-4B0A-996D-4E6838736C48}"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AE2F74-3939-4FA3-BE02-0338582056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9E7CD8-0CEA-4B0A-996D-4E6838736C48}" type="datetimeFigureOut">
              <a:rPr lang="en-US" smtClean="0"/>
              <a:pPr/>
              <a:t>3/12/2012</a:t>
            </a:fld>
            <a:endParaRPr lang="en-US"/>
          </a:p>
        </p:txBody>
      </p:sp>
      <p:sp>
        <p:nvSpPr>
          <p:cNvPr id="8" name="Slide Number Placeholder 7"/>
          <p:cNvSpPr>
            <a:spLocks noGrp="1"/>
          </p:cNvSpPr>
          <p:nvPr>
            <p:ph type="sldNum" sz="quarter" idx="11"/>
          </p:nvPr>
        </p:nvSpPr>
        <p:spPr/>
        <p:txBody>
          <a:bodyPr/>
          <a:lstStyle/>
          <a:p>
            <a:fld id="{81AE2F74-3939-4FA3-BE02-033858205626}"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E7CD8-0CEA-4B0A-996D-4E6838736C48}"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AE2F74-3939-4FA3-BE02-0338582056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9E7CD8-0CEA-4B0A-996D-4E6838736C48}"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1AE2F74-3939-4FA3-BE02-0338582056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99E7CD8-0CEA-4B0A-996D-4E6838736C48}"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AE2F74-3939-4FA3-BE02-0338582056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99E7CD8-0CEA-4B0A-996D-4E6838736C48}" type="datetimeFigureOut">
              <a:rPr lang="en-US" smtClean="0"/>
              <a:pPr/>
              <a:t>3/12/2012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1AE2F74-3939-4FA3-BE02-03385820562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e1yIhX9Jzu8&amp;feature=relate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youtube.com/watch?v=z-niTeTY7pw&amp;NR=1"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2800" dirty="0"/>
          </a:p>
        </p:txBody>
      </p:sp>
      <p:sp>
        <p:nvSpPr>
          <p:cNvPr id="3" name="Content Placeholder 2"/>
          <p:cNvSpPr>
            <a:spLocks noGrp="1"/>
          </p:cNvSpPr>
          <p:nvPr>
            <p:ph idx="1"/>
          </p:nvPr>
        </p:nvSpPr>
        <p:spPr/>
        <p:txBody>
          <a:bodyPr/>
          <a:lstStyle/>
          <a:p>
            <a:r>
              <a:rPr lang="en-US" dirty="0" smtClean="0"/>
              <a:t>What is a crusade?</a:t>
            </a:r>
          </a:p>
          <a:p>
            <a:endParaRPr lang="en-US" dirty="0" smtClean="0"/>
          </a:p>
          <a:p>
            <a:endParaRPr lang="en-US" dirty="0" smtClean="0"/>
          </a:p>
          <a:p>
            <a:r>
              <a:rPr lang="en-US" dirty="0" smtClean="0"/>
              <a:t>What crusades have you been on in your life, or are planning to go 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2819400" cy="1143000"/>
          </a:xfrm>
        </p:spPr>
        <p:txBody>
          <a:bodyPr>
            <a:normAutofit fontScale="90000"/>
          </a:bodyPr>
          <a:lstStyle/>
          <a:p>
            <a:r>
              <a:rPr lang="en-US" dirty="0" smtClean="0"/>
              <a:t>Christians set up four Crusader States in the Holy Land</a:t>
            </a:r>
            <a:endParaRPr lang="en-US" dirty="0"/>
          </a:p>
        </p:txBody>
      </p:sp>
      <p:sp>
        <p:nvSpPr>
          <p:cNvPr id="39976" name="Line 40"/>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39942" name="Group 6"/>
          <p:cNvGrpSpPr>
            <a:grpSpLocks/>
          </p:cNvGrpSpPr>
          <p:nvPr/>
        </p:nvGrpSpPr>
        <p:grpSpPr bwMode="auto">
          <a:xfrm>
            <a:off x="8153400" y="152400"/>
            <a:ext cx="792163" cy="1295400"/>
            <a:chOff x="5136" y="960"/>
            <a:chExt cx="528" cy="864"/>
          </a:xfrm>
        </p:grpSpPr>
        <p:sp>
          <p:nvSpPr>
            <p:cNvPr id="39973" name="Oval 37"/>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72" name="Oval 36"/>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71" name="Oval 35"/>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70" name="Oval 34"/>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9" name="Oval 33"/>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8" name="Oval 32"/>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7" name="Oval 31"/>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6" name="Oval 30"/>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5" name="Oval 29"/>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4" name="Oval 28"/>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3" name="Oval 27"/>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2" name="Oval 26"/>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1" name="Oval 25"/>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60" name="Oval 24"/>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9" name="Oval 23"/>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8" name="Oval 22"/>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7" name="Oval 21"/>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6" name="Oval 20"/>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5" name="Oval 19"/>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4" name="Oval 18"/>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3" name="Oval 17"/>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2" name="Oval 16"/>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1" name="Oval 15"/>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50" name="Oval 14"/>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49" name="Oval 13"/>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48" name="Oval 12"/>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47" name="Oval 11"/>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46" name="Oval 10"/>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45" name="Oval 9"/>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44" name="Oval 8"/>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39943" name="Oval 7"/>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39938" name="Rectangle 2"/>
          <p:cNvSpPr>
            <a:spLocks noChangeArrowheads="1"/>
          </p:cNvSpPr>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39937" name="Picture 1" descr="Crusader%20States%20Castles"/>
          <p:cNvPicPr>
            <a:picLocks noChangeAspect="1" noChangeArrowheads="1"/>
          </p:cNvPicPr>
          <p:nvPr/>
        </p:nvPicPr>
        <p:blipFill>
          <a:blip r:embed="rId2"/>
          <a:srcRect/>
          <a:stretch>
            <a:fillRect/>
          </a:stretch>
        </p:blipFill>
        <p:spPr bwMode="auto">
          <a:xfrm>
            <a:off x="3276600" y="110631"/>
            <a:ext cx="4191000" cy="674736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Crusades</a:t>
            </a:r>
            <a:endParaRPr lang="en-US" dirty="0"/>
          </a:p>
        </p:txBody>
      </p:sp>
      <p:sp>
        <p:nvSpPr>
          <p:cNvPr id="3" name="Content Placeholder 2"/>
          <p:cNvSpPr>
            <a:spLocks noGrp="1"/>
          </p:cNvSpPr>
          <p:nvPr>
            <p:ph idx="1"/>
          </p:nvPr>
        </p:nvSpPr>
        <p:spPr/>
        <p:txBody>
          <a:bodyPr/>
          <a:lstStyle/>
          <a:p>
            <a:r>
              <a:rPr lang="en-US" dirty="0" smtClean="0"/>
              <a:t>Saladin, the famous Muslim ruler, leads a Muslim force that recaptures Jerusalem </a:t>
            </a:r>
          </a:p>
          <a:p>
            <a:r>
              <a:rPr lang="en-US" dirty="0" smtClean="0"/>
              <a:t>Christians are left in only a strip of land along the coast, which they eventually lose too </a:t>
            </a:r>
          </a:p>
          <a:p>
            <a:r>
              <a:rPr lang="en-US" dirty="0" smtClean="0"/>
              <a:t>Byzantine Empire was taken over by  Muslim Turks </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Crusades in Pictures</a:t>
            </a:r>
            <a:br>
              <a:rPr lang="en-US" dirty="0" smtClean="0"/>
            </a:br>
            <a:endParaRPr lang="en-US" dirty="0"/>
          </a:p>
        </p:txBody>
      </p:sp>
      <p:sp>
        <p:nvSpPr>
          <p:cNvPr id="3" name="Content Placeholder 2"/>
          <p:cNvSpPr>
            <a:spLocks noGrp="1"/>
          </p:cNvSpPr>
          <p:nvPr>
            <p:ph idx="1"/>
          </p:nvPr>
        </p:nvSpPr>
        <p:spPr/>
        <p:txBody>
          <a:bodyPr/>
          <a:lstStyle/>
          <a:p>
            <a:r>
              <a:rPr lang="en-US" dirty="0" smtClean="0"/>
              <a:t>In your notebooks, describe the following drawings </a:t>
            </a:r>
          </a:p>
          <a:p>
            <a:r>
              <a:rPr lang="en-US" dirty="0" smtClean="0"/>
              <a:t>What is taking place? </a:t>
            </a:r>
          </a:p>
          <a:p>
            <a:r>
              <a:rPr lang="en-US" dirty="0" smtClean="0"/>
              <a:t>Who are the characters?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0214" name="Line 38"/>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50180" name="Group 4"/>
          <p:cNvGrpSpPr>
            <a:grpSpLocks/>
          </p:cNvGrpSpPr>
          <p:nvPr/>
        </p:nvGrpSpPr>
        <p:grpSpPr bwMode="auto">
          <a:xfrm>
            <a:off x="8153400" y="152400"/>
            <a:ext cx="792163" cy="1295400"/>
            <a:chOff x="5136" y="960"/>
            <a:chExt cx="528" cy="864"/>
          </a:xfrm>
        </p:grpSpPr>
        <p:sp>
          <p:nvSpPr>
            <p:cNvPr id="50211" name="Oval 35"/>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10" name="Oval 34"/>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9" name="Oval 33"/>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8" name="Oval 32"/>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7" name="Oval 31"/>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6" name="Oval 30"/>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5" name="Oval 29"/>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4" name="Oval 28"/>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3" name="Oval 27"/>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2" name="Oval 26"/>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1" name="Oval 25"/>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200" name="Oval 24"/>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9" name="Oval 23"/>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8" name="Oval 22"/>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7" name="Oval 21"/>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6" name="Oval 20"/>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5" name="Oval 19"/>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4" name="Oval 18"/>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3" name="Oval 17"/>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2" name="Oval 16"/>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1" name="Oval 15"/>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90" name="Oval 14"/>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9" name="Oval 13"/>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8" name="Oval 12"/>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7" name="Oval 11"/>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6" name="Oval 10"/>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5" name="Oval 9"/>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4" name="Oval 8"/>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3" name="Oval 7"/>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2" name="Oval 6"/>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0181" name="Oval 5"/>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pic>
        <p:nvPicPr>
          <p:cNvPr id="50179" name="Picture 3" descr="Crusades"/>
          <p:cNvPicPr>
            <a:picLocks noChangeAspect="1" noChangeArrowheads="1"/>
          </p:cNvPicPr>
          <p:nvPr/>
        </p:nvPicPr>
        <p:blipFill>
          <a:blip r:embed="rId2"/>
          <a:srcRect/>
          <a:stretch>
            <a:fillRect/>
          </a:stretch>
        </p:blipFill>
        <p:spPr bwMode="auto">
          <a:xfrm>
            <a:off x="1981200" y="1143000"/>
            <a:ext cx="5081588" cy="5715000"/>
          </a:xfrm>
          <a:prstGeom prst="rect">
            <a:avLst/>
          </a:prstGeom>
          <a:noFill/>
        </p:spPr>
      </p:pic>
      <p:sp>
        <p:nvSpPr>
          <p:cNvPr id="50177" name="Rectangle 1"/>
          <p:cNvSpPr>
            <a:spLocks noChangeArrowheads="1"/>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1" i="0" u="none" strike="noStrike" cap="none" normalizeH="0" baseline="0" smtClean="0">
                <a:ln>
                  <a:noFill/>
                </a:ln>
                <a:solidFill>
                  <a:schemeClr val="tx2"/>
                </a:solidFill>
                <a:effectLst/>
                <a:latin typeface="Verdana" pitchFamily="34" charset="0"/>
                <a:cs typeface="Arial" pitchFamily="34" charset="0"/>
              </a:rPr>
              <a:t>#1</a:t>
            </a:r>
            <a:endParaRPr kumimoji="0" lang="en-US" sz="4400" b="0" i="0" u="none" strike="noStrike" cap="none" normalizeH="0" baseline="0" smtClean="0">
              <a:ln>
                <a:noFill/>
              </a:ln>
              <a:solidFill>
                <a:schemeClr val="tx2"/>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3288" name="Line 40"/>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53254" name="Group 6"/>
          <p:cNvGrpSpPr>
            <a:grpSpLocks/>
          </p:cNvGrpSpPr>
          <p:nvPr/>
        </p:nvGrpSpPr>
        <p:grpSpPr bwMode="auto">
          <a:xfrm>
            <a:off x="8153400" y="152400"/>
            <a:ext cx="792163" cy="1295400"/>
            <a:chOff x="5136" y="960"/>
            <a:chExt cx="528" cy="864"/>
          </a:xfrm>
        </p:grpSpPr>
        <p:sp>
          <p:nvSpPr>
            <p:cNvPr id="53285" name="Oval 37"/>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84" name="Oval 36"/>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83" name="Oval 35"/>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82" name="Oval 34"/>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81" name="Oval 33"/>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80" name="Oval 32"/>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9" name="Oval 31"/>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8" name="Oval 30"/>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7" name="Oval 29"/>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6" name="Oval 28"/>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5" name="Oval 27"/>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4" name="Oval 26"/>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3" name="Oval 25"/>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2" name="Oval 24"/>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1" name="Oval 23"/>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70" name="Oval 22"/>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9" name="Oval 21"/>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8" name="Oval 20"/>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7" name="Oval 19"/>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6" name="Oval 18"/>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5" name="Oval 17"/>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4" name="Oval 16"/>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3" name="Oval 15"/>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2" name="Oval 14"/>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1" name="Oval 13"/>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60" name="Oval 12"/>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59" name="Oval 11"/>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58" name="Oval 10"/>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57" name="Oval 9"/>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56" name="Oval 8"/>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3255" name="Oval 7"/>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53252" name="Rectangle 4"/>
          <p:cNvSpPr>
            <a:spLocks noChangeArrowheads="1"/>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1" i="0" u="none" strike="noStrike" cap="none" normalizeH="0" baseline="0" smtClean="0">
                <a:ln>
                  <a:noFill/>
                </a:ln>
                <a:solidFill>
                  <a:schemeClr val="tx2"/>
                </a:solidFill>
                <a:effectLst/>
                <a:latin typeface="Arial" pitchFamily="34" charset="0"/>
                <a:cs typeface="Arial" pitchFamily="34" charset="0"/>
              </a:rPr>
              <a:t>#2</a:t>
            </a:r>
            <a:endParaRPr kumimoji="0" lang="en-US" sz="4400" b="0" i="0" u="none" strike="noStrike" cap="none" normalizeH="0" baseline="0" smtClean="0">
              <a:ln>
                <a:noFill/>
              </a:ln>
              <a:solidFill>
                <a:schemeClr val="tx2"/>
              </a:solidFill>
              <a:effectLst/>
              <a:latin typeface="Arial" pitchFamily="34" charset="0"/>
            </a:endParaRPr>
          </a:p>
        </p:txBody>
      </p:sp>
      <p:sp>
        <p:nvSpPr>
          <p:cNvPr id="53250" name="Rectangle 2"/>
          <p:cNvSpPr>
            <a:spLocks noChangeArrowheads="1"/>
          </p:cNvSpPr>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53249" name="Picture 1" descr="Knights%20leave%20for%20Crusades"/>
          <p:cNvPicPr>
            <a:picLocks noChangeAspect="1" noChangeArrowheads="1"/>
          </p:cNvPicPr>
          <p:nvPr/>
        </p:nvPicPr>
        <p:blipFill>
          <a:blip r:embed="rId2"/>
          <a:srcRect/>
          <a:stretch>
            <a:fillRect/>
          </a:stretch>
        </p:blipFill>
        <p:spPr bwMode="auto">
          <a:xfrm>
            <a:off x="2209800" y="1660525"/>
            <a:ext cx="5257800" cy="51974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4312" name="Line 40"/>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54278" name="Group 6"/>
          <p:cNvGrpSpPr>
            <a:grpSpLocks/>
          </p:cNvGrpSpPr>
          <p:nvPr/>
        </p:nvGrpSpPr>
        <p:grpSpPr bwMode="auto">
          <a:xfrm>
            <a:off x="8153400" y="152400"/>
            <a:ext cx="792163" cy="1295400"/>
            <a:chOff x="5136" y="960"/>
            <a:chExt cx="528" cy="864"/>
          </a:xfrm>
        </p:grpSpPr>
        <p:sp>
          <p:nvSpPr>
            <p:cNvPr id="54309" name="Oval 37"/>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8" name="Oval 36"/>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7" name="Oval 35"/>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6" name="Oval 34"/>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5" name="Oval 33"/>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4" name="Oval 32"/>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3" name="Oval 31"/>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2" name="Oval 30"/>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1" name="Oval 29"/>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300" name="Oval 28"/>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9" name="Oval 27"/>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8" name="Oval 26"/>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7" name="Oval 25"/>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6" name="Oval 24"/>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5" name="Oval 23"/>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4" name="Oval 22"/>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3" name="Oval 21"/>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2" name="Oval 20"/>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1" name="Oval 19"/>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90" name="Oval 18"/>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9" name="Oval 17"/>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8" name="Oval 16"/>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7" name="Oval 15"/>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6" name="Oval 14"/>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5" name="Oval 13"/>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4" name="Oval 12"/>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3" name="Oval 11"/>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2" name="Oval 10"/>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1" name="Oval 9"/>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80" name="Oval 8"/>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4279" name="Oval 7"/>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54276" name="Rectangle 4"/>
          <p:cNvSpPr>
            <a:spLocks noChangeArrowheads="1"/>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1" i="0" u="none" strike="noStrike" cap="none" normalizeH="0" baseline="0" smtClean="0">
                <a:ln>
                  <a:noFill/>
                </a:ln>
                <a:solidFill>
                  <a:schemeClr val="tx2"/>
                </a:solidFill>
                <a:effectLst/>
                <a:latin typeface="Verdana" pitchFamily="34" charset="0"/>
                <a:cs typeface="Arial" pitchFamily="34" charset="0"/>
              </a:rPr>
              <a:t>#3</a:t>
            </a:r>
            <a:endParaRPr kumimoji="0" lang="en-US" sz="4400" b="0" i="0" u="none" strike="noStrike" cap="none" normalizeH="0" baseline="0" smtClean="0">
              <a:ln>
                <a:noFill/>
              </a:ln>
              <a:solidFill>
                <a:schemeClr val="tx2"/>
              </a:solidFill>
              <a:effectLst/>
              <a:latin typeface="Arial" pitchFamily="34" charset="0"/>
            </a:endParaRPr>
          </a:p>
        </p:txBody>
      </p:sp>
      <p:sp>
        <p:nvSpPr>
          <p:cNvPr id="54274" name="Rectangle 2"/>
          <p:cNvSpPr>
            <a:spLocks noChangeArrowheads="1"/>
          </p:cNvSpPr>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54273" name="Picture 1" descr="crusade"/>
          <p:cNvPicPr>
            <a:picLocks noChangeAspect="1" noChangeArrowheads="1"/>
          </p:cNvPicPr>
          <p:nvPr/>
        </p:nvPicPr>
        <p:blipFill>
          <a:blip r:embed="rId2"/>
          <a:srcRect/>
          <a:stretch>
            <a:fillRect/>
          </a:stretch>
        </p:blipFill>
        <p:spPr bwMode="auto">
          <a:xfrm>
            <a:off x="2819400" y="685800"/>
            <a:ext cx="3860800" cy="5638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5336" name="Line 40"/>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55302" name="Group 6"/>
          <p:cNvGrpSpPr>
            <a:grpSpLocks/>
          </p:cNvGrpSpPr>
          <p:nvPr/>
        </p:nvGrpSpPr>
        <p:grpSpPr bwMode="auto">
          <a:xfrm>
            <a:off x="8153400" y="152400"/>
            <a:ext cx="792163" cy="1295400"/>
            <a:chOff x="5136" y="960"/>
            <a:chExt cx="528" cy="864"/>
          </a:xfrm>
        </p:grpSpPr>
        <p:sp>
          <p:nvSpPr>
            <p:cNvPr id="55333" name="Oval 37"/>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32" name="Oval 36"/>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31" name="Oval 35"/>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30" name="Oval 34"/>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9" name="Oval 33"/>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8" name="Oval 32"/>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7" name="Oval 31"/>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6" name="Oval 30"/>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5" name="Oval 29"/>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4" name="Oval 28"/>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3" name="Oval 27"/>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2" name="Oval 26"/>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1" name="Oval 25"/>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20" name="Oval 24"/>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9" name="Oval 23"/>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8" name="Oval 22"/>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7" name="Oval 21"/>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6" name="Oval 20"/>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5" name="Oval 19"/>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4" name="Oval 18"/>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3" name="Oval 17"/>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2" name="Oval 16"/>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1" name="Oval 15"/>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10" name="Oval 14"/>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09" name="Oval 13"/>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08" name="Oval 12"/>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07" name="Oval 11"/>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06" name="Oval 10"/>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05" name="Oval 9"/>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04" name="Oval 8"/>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5303" name="Oval 7"/>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55300" name="Rectangle 4"/>
          <p:cNvSpPr>
            <a:spLocks noChangeArrowheads="1"/>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1" i="0" u="none" strike="noStrike" cap="none" normalizeH="0" baseline="0" smtClean="0">
                <a:ln>
                  <a:noFill/>
                </a:ln>
                <a:solidFill>
                  <a:schemeClr val="tx2"/>
                </a:solidFill>
                <a:effectLst/>
                <a:latin typeface="Verdana" pitchFamily="34" charset="0"/>
                <a:cs typeface="Arial" pitchFamily="34" charset="0"/>
              </a:rPr>
              <a:t>#4</a:t>
            </a:r>
            <a:endParaRPr kumimoji="0" lang="en-US" sz="4400" b="0" i="0" u="none" strike="noStrike" cap="none" normalizeH="0" baseline="0" smtClean="0">
              <a:ln>
                <a:noFill/>
              </a:ln>
              <a:solidFill>
                <a:schemeClr val="tx2"/>
              </a:solidFill>
              <a:effectLst/>
              <a:latin typeface="Arial" pitchFamily="34" charset="0"/>
            </a:endParaRPr>
          </a:p>
        </p:txBody>
      </p:sp>
      <p:sp>
        <p:nvSpPr>
          <p:cNvPr id="55298" name="Rectangle 2"/>
          <p:cNvSpPr>
            <a:spLocks noChangeArrowheads="1"/>
          </p:cNvSpPr>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55297" name="Picture 1" descr="heads"/>
          <p:cNvPicPr>
            <a:picLocks noChangeAspect="1" noChangeArrowheads="1"/>
          </p:cNvPicPr>
          <p:nvPr/>
        </p:nvPicPr>
        <p:blipFill>
          <a:blip r:embed="rId2"/>
          <a:srcRect/>
          <a:stretch>
            <a:fillRect/>
          </a:stretch>
        </p:blipFill>
        <p:spPr bwMode="auto">
          <a:xfrm>
            <a:off x="2667000" y="304800"/>
            <a:ext cx="3651250" cy="6248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6360" name="Line 40"/>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56326" name="Group 6"/>
          <p:cNvGrpSpPr>
            <a:grpSpLocks/>
          </p:cNvGrpSpPr>
          <p:nvPr/>
        </p:nvGrpSpPr>
        <p:grpSpPr bwMode="auto">
          <a:xfrm>
            <a:off x="8153400" y="152400"/>
            <a:ext cx="792163" cy="1295400"/>
            <a:chOff x="5136" y="960"/>
            <a:chExt cx="528" cy="864"/>
          </a:xfrm>
        </p:grpSpPr>
        <p:sp>
          <p:nvSpPr>
            <p:cNvPr id="56357" name="Oval 37"/>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56" name="Oval 36"/>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55" name="Oval 35"/>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54" name="Oval 34"/>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53" name="Oval 33"/>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52" name="Oval 32"/>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51" name="Oval 31"/>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50" name="Oval 30"/>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9" name="Oval 29"/>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8" name="Oval 28"/>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7" name="Oval 27"/>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6" name="Oval 26"/>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5" name="Oval 25"/>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4" name="Oval 24"/>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3" name="Oval 23"/>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2" name="Oval 22"/>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1" name="Oval 21"/>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40" name="Oval 20"/>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9" name="Oval 19"/>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8" name="Oval 18"/>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7" name="Oval 17"/>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6" name="Oval 16"/>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5" name="Oval 15"/>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4" name="Oval 14"/>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3" name="Oval 13"/>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2" name="Oval 12"/>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1" name="Oval 11"/>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30" name="Oval 10"/>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29" name="Oval 9"/>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28" name="Oval 8"/>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6327" name="Oval 7"/>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56324" name="Rectangle 4"/>
          <p:cNvSpPr>
            <a:spLocks noChangeArrowheads="1"/>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1" i="0" u="none" strike="noStrike" cap="none" normalizeH="0" baseline="0" smtClean="0">
                <a:ln>
                  <a:noFill/>
                </a:ln>
                <a:solidFill>
                  <a:schemeClr val="tx2"/>
                </a:solidFill>
                <a:effectLst/>
                <a:latin typeface="Arial" pitchFamily="34" charset="0"/>
                <a:cs typeface="Arial" pitchFamily="34" charset="0"/>
              </a:rPr>
              <a:t>#5</a:t>
            </a:r>
            <a:endParaRPr kumimoji="0" lang="en-US" sz="4400" b="0" i="0" u="none" strike="noStrike" cap="none" normalizeH="0" baseline="0" smtClean="0">
              <a:ln>
                <a:noFill/>
              </a:ln>
              <a:solidFill>
                <a:schemeClr val="tx2"/>
              </a:solidFill>
              <a:effectLst/>
              <a:latin typeface="Arial" pitchFamily="34" charset="0"/>
            </a:endParaRPr>
          </a:p>
        </p:txBody>
      </p:sp>
      <p:sp>
        <p:nvSpPr>
          <p:cNvPr id="56322" name="Rectangle 2"/>
          <p:cNvSpPr>
            <a:spLocks noChangeArrowheads="1"/>
          </p:cNvSpPr>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3000" b="0" i="0" u="none" strike="noStrike" cap="none" normalizeH="0" baseline="0" smtClean="0">
                <a:ln>
                  <a:noFill/>
                </a:ln>
                <a:solidFill>
                  <a:schemeClr val="tx1"/>
                </a:solidFill>
                <a:effectLst/>
                <a:latin typeface="Arial" pitchFamily="34"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endParaRPr>
          </a:p>
        </p:txBody>
      </p:sp>
      <p:pic>
        <p:nvPicPr>
          <p:cNvPr id="56321" name="Picture 1" descr="Fall%20of%20Edessa"/>
          <p:cNvPicPr>
            <a:picLocks noChangeAspect="1" noChangeArrowheads="1"/>
          </p:cNvPicPr>
          <p:nvPr/>
        </p:nvPicPr>
        <p:blipFill>
          <a:blip r:embed="rId2"/>
          <a:srcRect/>
          <a:stretch>
            <a:fillRect/>
          </a:stretch>
        </p:blipFill>
        <p:spPr bwMode="auto">
          <a:xfrm>
            <a:off x="2209800" y="304800"/>
            <a:ext cx="4419600" cy="59531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7384" name="Line 40"/>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57350" name="Group 6"/>
          <p:cNvGrpSpPr>
            <a:grpSpLocks/>
          </p:cNvGrpSpPr>
          <p:nvPr/>
        </p:nvGrpSpPr>
        <p:grpSpPr bwMode="auto">
          <a:xfrm>
            <a:off x="8153400" y="152400"/>
            <a:ext cx="792163" cy="1295400"/>
            <a:chOff x="5136" y="960"/>
            <a:chExt cx="528" cy="864"/>
          </a:xfrm>
        </p:grpSpPr>
        <p:sp>
          <p:nvSpPr>
            <p:cNvPr id="57381" name="Oval 37"/>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80" name="Oval 36"/>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9" name="Oval 35"/>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8" name="Oval 34"/>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7" name="Oval 33"/>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6" name="Oval 32"/>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5" name="Oval 31"/>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4" name="Oval 30"/>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3" name="Oval 29"/>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2" name="Oval 28"/>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1" name="Oval 27"/>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70" name="Oval 26"/>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9" name="Oval 25"/>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8" name="Oval 24"/>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7" name="Oval 23"/>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6" name="Oval 22"/>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5" name="Oval 21"/>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4" name="Oval 20"/>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3" name="Oval 19"/>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2" name="Oval 18"/>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1" name="Oval 17"/>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60" name="Oval 16"/>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9" name="Oval 15"/>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8" name="Oval 14"/>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7" name="Oval 13"/>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6" name="Oval 12"/>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5" name="Oval 11"/>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4" name="Oval 10"/>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3" name="Oval 9"/>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2" name="Oval 8"/>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7351" name="Oval 7"/>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57348" name="Rectangle 4"/>
          <p:cNvSpPr>
            <a:spLocks noChangeArrowheads="1"/>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1" i="0" u="none" strike="noStrike" cap="none" normalizeH="0" baseline="0" smtClean="0">
                <a:ln>
                  <a:noFill/>
                </a:ln>
                <a:solidFill>
                  <a:schemeClr val="tx2"/>
                </a:solidFill>
                <a:effectLst/>
                <a:latin typeface="Arial" pitchFamily="34" charset="0"/>
                <a:cs typeface="Arial" pitchFamily="34" charset="0"/>
              </a:rPr>
              <a:t>#6	</a:t>
            </a:r>
            <a:endParaRPr kumimoji="0" lang="en-US" sz="4400" b="0" i="0" u="none" strike="noStrike" cap="none" normalizeH="0" baseline="0" smtClean="0">
              <a:ln>
                <a:noFill/>
              </a:ln>
              <a:solidFill>
                <a:schemeClr val="tx2"/>
              </a:solidFill>
              <a:effectLst/>
              <a:latin typeface="Arial" pitchFamily="34" charset="0"/>
            </a:endParaRPr>
          </a:p>
        </p:txBody>
      </p:sp>
      <p:sp>
        <p:nvSpPr>
          <p:cNvPr id="57346" name="Rectangle 2"/>
          <p:cNvSpPr>
            <a:spLocks noChangeArrowheads="1"/>
          </p:cNvSpPr>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3000" b="0" i="0" u="none" strike="noStrike" cap="none" normalizeH="0" baseline="0" smtClean="0">
                <a:ln>
                  <a:noFill/>
                </a:ln>
                <a:solidFill>
                  <a:schemeClr val="tx1"/>
                </a:solidFill>
                <a:effectLst/>
                <a:latin typeface="Arial" pitchFamily="34"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endParaRPr>
          </a:p>
        </p:txBody>
      </p:sp>
      <p:pic>
        <p:nvPicPr>
          <p:cNvPr id="57345" name="Picture 1" descr="Siege%20of%20Rhodes"/>
          <p:cNvPicPr>
            <a:picLocks noChangeAspect="1" noChangeArrowheads="1"/>
          </p:cNvPicPr>
          <p:nvPr/>
        </p:nvPicPr>
        <p:blipFill>
          <a:blip r:embed="rId2"/>
          <a:srcRect/>
          <a:stretch>
            <a:fillRect/>
          </a:stretch>
        </p:blipFill>
        <p:spPr bwMode="auto">
          <a:xfrm>
            <a:off x="2057400" y="0"/>
            <a:ext cx="4691063" cy="67627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8408" name="Line 40"/>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58374" name="Group 6"/>
          <p:cNvGrpSpPr>
            <a:grpSpLocks/>
          </p:cNvGrpSpPr>
          <p:nvPr/>
        </p:nvGrpSpPr>
        <p:grpSpPr bwMode="auto">
          <a:xfrm>
            <a:off x="8153400" y="152400"/>
            <a:ext cx="792163" cy="1295400"/>
            <a:chOff x="5136" y="960"/>
            <a:chExt cx="528" cy="864"/>
          </a:xfrm>
        </p:grpSpPr>
        <p:sp>
          <p:nvSpPr>
            <p:cNvPr id="58405" name="Oval 37"/>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404" name="Oval 36"/>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403" name="Oval 35"/>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402" name="Oval 34"/>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401" name="Oval 33"/>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400" name="Oval 32"/>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9" name="Oval 31"/>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8" name="Oval 30"/>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7" name="Oval 29"/>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6" name="Oval 28"/>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5" name="Oval 27"/>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4" name="Oval 26"/>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3" name="Oval 25"/>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2" name="Oval 24"/>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1" name="Oval 23"/>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90" name="Oval 22"/>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9" name="Oval 21"/>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8" name="Oval 20"/>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7" name="Oval 19"/>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6" name="Oval 18"/>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5" name="Oval 17"/>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4" name="Oval 16"/>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3" name="Oval 15"/>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2" name="Oval 14"/>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1" name="Oval 13"/>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80" name="Oval 12"/>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79" name="Oval 11"/>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78" name="Oval 10"/>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77" name="Oval 9"/>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76" name="Oval 8"/>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8375" name="Oval 7"/>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58372" name="Rectangle 4"/>
          <p:cNvSpPr>
            <a:spLocks noChangeArrowheads="1"/>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1" i="0" u="none" strike="noStrike" cap="none" normalizeH="0" baseline="0" smtClean="0">
                <a:ln>
                  <a:noFill/>
                </a:ln>
                <a:solidFill>
                  <a:schemeClr val="tx2"/>
                </a:solidFill>
                <a:effectLst/>
                <a:latin typeface="Arial" pitchFamily="34" charset="0"/>
                <a:cs typeface="Arial" pitchFamily="34" charset="0"/>
              </a:rPr>
              <a:t>#7</a:t>
            </a:r>
            <a:endParaRPr kumimoji="0" lang="en-US" sz="4400" b="0" i="0" u="none" strike="noStrike" cap="none" normalizeH="0" baseline="0" smtClean="0">
              <a:ln>
                <a:noFill/>
              </a:ln>
              <a:solidFill>
                <a:schemeClr val="tx2"/>
              </a:solidFill>
              <a:effectLst/>
              <a:latin typeface="Arial" pitchFamily="34" charset="0"/>
            </a:endParaRPr>
          </a:p>
        </p:txBody>
      </p:sp>
      <p:sp>
        <p:nvSpPr>
          <p:cNvPr id="58370" name="Rectangle 2"/>
          <p:cNvSpPr>
            <a:spLocks noChangeArrowheads="1"/>
          </p:cNvSpPr>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3000" b="0" i="0" u="none" strike="noStrike" cap="none" normalizeH="0" baseline="0" smtClean="0">
                <a:ln>
                  <a:noFill/>
                </a:ln>
                <a:solidFill>
                  <a:schemeClr val="tx1"/>
                </a:solidFill>
                <a:effectLst/>
                <a:latin typeface="Arial" pitchFamily="34" charset="0"/>
                <a:cs typeface="Arial" pitchFamily="34" charset="0"/>
              </a:rPr>
              <a:t> </a:t>
            </a:r>
            <a:endParaRPr kumimoji="0" lang="en-US" sz="3200" b="0" i="0" u="none" strike="noStrike" cap="none" normalizeH="0" baseline="0" smtClean="0">
              <a:ln>
                <a:noFill/>
              </a:ln>
              <a:solidFill>
                <a:schemeClr val="tx1"/>
              </a:solidFill>
              <a:effectLst/>
              <a:latin typeface="Arial" pitchFamily="34" charset="0"/>
            </a:endParaRPr>
          </a:p>
        </p:txBody>
      </p:sp>
      <p:pic>
        <p:nvPicPr>
          <p:cNvPr id="58369" name="Picture 1" descr="Crusades%20Siege%20Weapons"/>
          <p:cNvPicPr>
            <a:picLocks noChangeAspect="1" noChangeArrowheads="1"/>
          </p:cNvPicPr>
          <p:nvPr/>
        </p:nvPicPr>
        <p:blipFill>
          <a:blip r:embed="rId2"/>
          <a:srcRect/>
          <a:stretch>
            <a:fillRect/>
          </a:stretch>
        </p:blipFill>
        <p:spPr bwMode="auto">
          <a:xfrm>
            <a:off x="1828800" y="28575"/>
            <a:ext cx="5478463" cy="68294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http://www.youtube.com/watch?v=e1yIhX9Jzu8&amp;feature=related</a:t>
            </a:r>
            <a:endParaRPr lang="en-US" dirty="0" smtClean="0"/>
          </a:p>
          <a:p>
            <a:r>
              <a:rPr lang="en-US" dirty="0" smtClean="0"/>
              <a:t>Waning of an Empire—Beginning of the Dark Ages</a:t>
            </a:r>
          </a:p>
          <a:p>
            <a:endParaRPr lang="en-US" dirty="0" smtClean="0"/>
          </a:p>
          <a:p>
            <a:pPr algn="ctr">
              <a:buNone/>
            </a:pPr>
            <a:r>
              <a:rPr lang="en-US" u="sng" dirty="0" smtClean="0"/>
              <a:t>Viewing Guide Questions:</a:t>
            </a:r>
          </a:p>
          <a:p>
            <a:pPr>
              <a:buNone/>
            </a:pPr>
            <a:endParaRPr lang="en-US" dirty="0" smtClean="0"/>
          </a:p>
          <a:p>
            <a:r>
              <a:rPr lang="en-US" dirty="0" smtClean="0"/>
              <a:t>How did life change from the Roman Empire to the Dark Ages. (list 5 examples)</a:t>
            </a:r>
          </a:p>
          <a:p>
            <a:r>
              <a:rPr lang="en-US" dirty="0" smtClean="0"/>
              <a:t>What united the people of the Middle Ages?</a:t>
            </a:r>
          </a:p>
          <a:p>
            <a:r>
              <a:rPr lang="en-US" dirty="0" smtClean="0"/>
              <a:t>Who is the new “Emperor” of the dark ages?</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9431" name="Line 39"/>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59397" name="Group 5"/>
          <p:cNvGrpSpPr>
            <a:grpSpLocks/>
          </p:cNvGrpSpPr>
          <p:nvPr/>
        </p:nvGrpSpPr>
        <p:grpSpPr bwMode="auto">
          <a:xfrm>
            <a:off x="8153400" y="152400"/>
            <a:ext cx="792163" cy="1295400"/>
            <a:chOff x="5136" y="960"/>
            <a:chExt cx="528" cy="864"/>
          </a:xfrm>
        </p:grpSpPr>
        <p:sp>
          <p:nvSpPr>
            <p:cNvPr id="59428" name="Oval 36"/>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27" name="Oval 35"/>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26" name="Oval 34"/>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25" name="Oval 33"/>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24" name="Oval 32"/>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23" name="Oval 31"/>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22" name="Oval 30"/>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21" name="Oval 29"/>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20" name="Oval 28"/>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9" name="Oval 27"/>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8" name="Oval 26"/>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7" name="Oval 25"/>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6" name="Oval 24"/>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5" name="Oval 23"/>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4" name="Oval 22"/>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3" name="Oval 21"/>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2" name="Oval 20"/>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1" name="Oval 19"/>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10" name="Oval 18"/>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9" name="Oval 17"/>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8" name="Oval 16"/>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7" name="Oval 15"/>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6" name="Oval 14"/>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5" name="Oval 13"/>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4" name="Oval 12"/>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3" name="Oval 11"/>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2" name="Oval 10"/>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1" name="Oval 9"/>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400" name="Oval 8"/>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399" name="Oval 7"/>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59398" name="Oval 6"/>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59395" name="Rectangle 3"/>
          <p:cNvSpPr>
            <a:spLocks noChangeArrowheads="1"/>
          </p:cNvSpPr>
          <p:nvPr/>
        </p:nvSpPr>
        <p:spPr bwMode="auto">
          <a:xfrm>
            <a:off x="609600" y="533400"/>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2"/>
                </a:solidFill>
                <a:effectLst/>
                <a:latin typeface="Verdana" pitchFamily="34" charset="0"/>
                <a:cs typeface="Arial" pitchFamily="34" charset="0"/>
              </a:rPr>
              <a:t>Summary:</a:t>
            </a:r>
            <a:br>
              <a:rPr kumimoji="0" lang="en-US" sz="2000" b="1" i="0" u="none" strike="noStrike" cap="none" normalizeH="0" baseline="0" smtClean="0">
                <a:ln>
                  <a:noFill/>
                </a:ln>
                <a:solidFill>
                  <a:schemeClr val="tx2"/>
                </a:solidFill>
                <a:effectLst/>
                <a:latin typeface="Verdana" pitchFamily="34" charset="0"/>
                <a:cs typeface="Arial" pitchFamily="34" charset="0"/>
              </a:rPr>
            </a:br>
            <a:r>
              <a:rPr kumimoji="0" lang="en-US" sz="2000" b="1" i="0" u="none" strike="noStrike" cap="none" normalizeH="0" baseline="0" smtClean="0">
                <a:ln>
                  <a:noFill/>
                </a:ln>
                <a:solidFill>
                  <a:schemeClr val="tx2"/>
                </a:solidFill>
                <a:effectLst/>
                <a:latin typeface="Verdana" pitchFamily="34" charset="0"/>
                <a:cs typeface="Arial" pitchFamily="34" charset="0"/>
              </a:rPr>
              <a:t>What were some of the long-term effects of the Crusades?</a:t>
            </a:r>
            <a:br>
              <a:rPr kumimoji="0" lang="en-US" sz="2000" b="1" i="0" u="none" strike="noStrike" cap="none" normalizeH="0" baseline="0" smtClean="0">
                <a:ln>
                  <a:noFill/>
                </a:ln>
                <a:solidFill>
                  <a:schemeClr val="tx2"/>
                </a:solidFill>
                <a:effectLst/>
                <a:latin typeface="Verdana" pitchFamily="34" charset="0"/>
                <a:cs typeface="Arial" pitchFamily="34" charset="0"/>
              </a:rPr>
            </a:br>
            <a:r>
              <a:rPr kumimoji="0" lang="en-US" sz="2000" b="1" i="0" u="none" strike="noStrike" cap="none" normalizeH="0" baseline="0" smtClean="0">
                <a:ln>
                  <a:noFill/>
                </a:ln>
                <a:solidFill>
                  <a:schemeClr val="tx2"/>
                </a:solidFill>
                <a:effectLst/>
                <a:latin typeface="Verdana" pitchFamily="34" charset="0"/>
                <a:cs typeface="Arial" pitchFamily="34" charset="0"/>
              </a:rPr>
              <a:t/>
            </a:r>
            <a:br>
              <a:rPr kumimoji="0" lang="en-US" sz="2000" b="1" i="0" u="none" strike="noStrike" cap="none" normalizeH="0" baseline="0" smtClean="0">
                <a:ln>
                  <a:noFill/>
                </a:ln>
                <a:solidFill>
                  <a:schemeClr val="tx2"/>
                </a:solidFill>
                <a:effectLst/>
                <a:latin typeface="Verdana" pitchFamily="34" charset="0"/>
                <a:cs typeface="Arial" pitchFamily="34" charset="0"/>
              </a:rPr>
            </a:br>
            <a:r>
              <a:rPr kumimoji="0" lang="en-US" sz="2000" b="1" i="0" u="none" strike="noStrike" cap="none" normalizeH="0" baseline="0" smtClean="0">
                <a:ln>
                  <a:noFill/>
                </a:ln>
                <a:solidFill>
                  <a:srgbClr val="FF0000"/>
                </a:solidFill>
                <a:effectLst/>
                <a:latin typeface="Verdana" pitchFamily="34" charset="0"/>
                <a:cs typeface="Arial" pitchFamily="34" charset="0"/>
              </a:rPr>
              <a:t>Use the following pictures to discover the long-term effects</a:t>
            </a:r>
            <a:endParaRPr kumimoji="0" lang="en-US" sz="4400" b="0" i="0" u="none" strike="noStrike" cap="none" normalizeH="0" baseline="0" smtClean="0">
              <a:ln>
                <a:noFill/>
              </a:ln>
              <a:solidFill>
                <a:schemeClr val="tx2"/>
              </a:solidFill>
              <a:effectLst/>
              <a:latin typeface="Arial" pitchFamily="34" charset="0"/>
            </a:endParaRPr>
          </a:p>
        </p:txBody>
      </p:sp>
      <p:pic>
        <p:nvPicPr>
          <p:cNvPr id="59393" name="Picture 1" descr="crusadesmap"/>
          <p:cNvPicPr>
            <a:picLocks noChangeAspect="1" noChangeArrowheads="1"/>
          </p:cNvPicPr>
          <p:nvPr/>
        </p:nvPicPr>
        <p:blipFill>
          <a:blip r:embed="rId2"/>
          <a:srcRect/>
          <a:stretch>
            <a:fillRect/>
          </a:stretch>
        </p:blipFill>
        <p:spPr bwMode="auto">
          <a:xfrm>
            <a:off x="762000" y="2133600"/>
            <a:ext cx="7620000" cy="43005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Effect #1</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990600" y="1752600"/>
            <a:ext cx="6705600" cy="1754326"/>
          </a:xfrm>
          <a:prstGeom prst="rect">
            <a:avLst/>
          </a:prstGeom>
        </p:spPr>
        <p:txBody>
          <a:bodyPr wrap="square">
            <a:spAutoFit/>
          </a:bodyPr>
          <a:lstStyle/>
          <a:p>
            <a:r>
              <a:rPr lang="en-US" sz="3600" dirty="0" smtClean="0"/>
              <a:t>Interaction </a:t>
            </a:r>
            <a:r>
              <a:rPr lang="en-US" sz="3600" dirty="0"/>
              <a:t>between Western Europe and Muslims in Middle East- Cultural Diffusion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Effect #2</a:t>
            </a:r>
            <a:endParaRPr lang="en-US" dirty="0"/>
          </a:p>
        </p:txBody>
      </p:sp>
      <p:sp>
        <p:nvSpPr>
          <p:cNvPr id="3" name="Content Placeholder 2"/>
          <p:cNvSpPr>
            <a:spLocks noGrp="1"/>
          </p:cNvSpPr>
          <p:nvPr>
            <p:ph idx="1"/>
          </p:nvPr>
        </p:nvSpPr>
        <p:spPr/>
        <p:txBody>
          <a:bodyPr/>
          <a:lstStyle/>
          <a:p>
            <a:r>
              <a:rPr lang="en-US" dirty="0" smtClean="0"/>
              <a:t>Increased trade between Europe and Middle East </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Effect #3</a:t>
            </a:r>
            <a:endParaRPr lang="en-US" dirty="0"/>
          </a:p>
        </p:txBody>
      </p:sp>
      <p:sp>
        <p:nvSpPr>
          <p:cNvPr id="3" name="Content Placeholder 2"/>
          <p:cNvSpPr>
            <a:spLocks noGrp="1"/>
          </p:cNvSpPr>
          <p:nvPr>
            <p:ph idx="1"/>
          </p:nvPr>
        </p:nvSpPr>
        <p:spPr/>
        <p:txBody>
          <a:bodyPr/>
          <a:lstStyle/>
          <a:p>
            <a:r>
              <a:rPr lang="en-US" dirty="0" smtClean="0"/>
              <a:t>Italians act as middlemen in the trade between W. Europe and Middle East- they become wealthy- leads to renaissance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Effect #4</a:t>
            </a:r>
            <a:endParaRPr lang="en-US" dirty="0"/>
          </a:p>
        </p:txBody>
      </p:sp>
      <p:sp>
        <p:nvSpPr>
          <p:cNvPr id="3" name="Content Placeholder 2"/>
          <p:cNvSpPr>
            <a:spLocks noGrp="1"/>
          </p:cNvSpPr>
          <p:nvPr>
            <p:ph idx="1"/>
          </p:nvPr>
        </p:nvSpPr>
        <p:spPr/>
        <p:txBody>
          <a:bodyPr/>
          <a:lstStyle/>
          <a:p>
            <a:r>
              <a:rPr lang="en-US" dirty="0" smtClean="0"/>
              <a:t>Legacy (long term effect) of distrust and hatred between Christians, Jews and Muslims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Effect #5</a:t>
            </a:r>
            <a:endParaRPr lang="en-US" dirty="0"/>
          </a:p>
        </p:txBody>
      </p:sp>
      <p:sp>
        <p:nvSpPr>
          <p:cNvPr id="3" name="Content Placeholder 2"/>
          <p:cNvSpPr>
            <a:spLocks noGrp="1"/>
          </p:cNvSpPr>
          <p:nvPr>
            <p:ph idx="1"/>
          </p:nvPr>
        </p:nvSpPr>
        <p:spPr/>
        <p:txBody>
          <a:bodyPr/>
          <a:lstStyle/>
          <a:p>
            <a:r>
              <a:rPr lang="en-US" dirty="0" smtClean="0"/>
              <a:t>Growth of towns and cities along crusader routes; weakening of feudal system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79911" name="Line 39"/>
          <p:cNvSpPr>
            <a:spLocks noChangeShapeType="1"/>
          </p:cNvSpPr>
          <p:nvPr/>
        </p:nvSpPr>
        <p:spPr bwMode="auto">
          <a:xfrm>
            <a:off x="7962900" y="152400"/>
            <a:ext cx="0" cy="15240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79877" name="Group 5"/>
          <p:cNvGrpSpPr>
            <a:grpSpLocks/>
          </p:cNvGrpSpPr>
          <p:nvPr/>
        </p:nvGrpSpPr>
        <p:grpSpPr bwMode="auto">
          <a:xfrm>
            <a:off x="8153400" y="152400"/>
            <a:ext cx="792163" cy="1295400"/>
            <a:chOff x="5136" y="960"/>
            <a:chExt cx="528" cy="864"/>
          </a:xfrm>
        </p:grpSpPr>
        <p:sp>
          <p:nvSpPr>
            <p:cNvPr id="79908" name="Oval 36"/>
            <p:cNvSpPr>
              <a:spLocks noChangeArrowheads="1"/>
            </p:cNvSpPr>
            <p:nvPr/>
          </p:nvSpPr>
          <p:spPr bwMode="auto">
            <a:xfrm>
              <a:off x="5136"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907" name="Oval 35"/>
            <p:cNvSpPr>
              <a:spLocks noChangeArrowheads="1"/>
            </p:cNvSpPr>
            <p:nvPr/>
          </p:nvSpPr>
          <p:spPr bwMode="auto">
            <a:xfrm>
              <a:off x="5248"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906" name="Oval 34"/>
            <p:cNvSpPr>
              <a:spLocks noChangeArrowheads="1"/>
            </p:cNvSpPr>
            <p:nvPr/>
          </p:nvSpPr>
          <p:spPr bwMode="auto">
            <a:xfrm>
              <a:off x="5360" y="960"/>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905" name="Oval 33"/>
            <p:cNvSpPr>
              <a:spLocks noChangeArrowheads="1"/>
            </p:cNvSpPr>
            <p:nvPr/>
          </p:nvSpPr>
          <p:spPr bwMode="auto">
            <a:xfrm>
              <a:off x="5136"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904" name="Oval 32"/>
            <p:cNvSpPr>
              <a:spLocks noChangeArrowheads="1"/>
            </p:cNvSpPr>
            <p:nvPr/>
          </p:nvSpPr>
          <p:spPr bwMode="auto">
            <a:xfrm>
              <a:off x="5248"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903" name="Oval 31"/>
            <p:cNvSpPr>
              <a:spLocks noChangeArrowheads="1"/>
            </p:cNvSpPr>
            <p:nvPr/>
          </p:nvSpPr>
          <p:spPr bwMode="auto">
            <a:xfrm>
              <a:off x="5360" y="1072"/>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902" name="Oval 30"/>
            <p:cNvSpPr>
              <a:spLocks noChangeArrowheads="1"/>
            </p:cNvSpPr>
            <p:nvPr/>
          </p:nvSpPr>
          <p:spPr bwMode="auto">
            <a:xfrm>
              <a:off x="5472" y="1072"/>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901" name="Oval 29"/>
            <p:cNvSpPr>
              <a:spLocks noChangeArrowheads="1"/>
            </p:cNvSpPr>
            <p:nvPr/>
          </p:nvSpPr>
          <p:spPr bwMode="auto">
            <a:xfrm>
              <a:off x="5136"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900" name="Oval 28"/>
            <p:cNvSpPr>
              <a:spLocks noChangeArrowheads="1"/>
            </p:cNvSpPr>
            <p:nvPr/>
          </p:nvSpPr>
          <p:spPr bwMode="auto">
            <a:xfrm>
              <a:off x="5248" y="1184"/>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9" name="Oval 27"/>
            <p:cNvSpPr>
              <a:spLocks noChangeArrowheads="1"/>
            </p:cNvSpPr>
            <p:nvPr/>
          </p:nvSpPr>
          <p:spPr bwMode="auto">
            <a:xfrm>
              <a:off x="5360"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8" name="Oval 26"/>
            <p:cNvSpPr>
              <a:spLocks noChangeArrowheads="1"/>
            </p:cNvSpPr>
            <p:nvPr/>
          </p:nvSpPr>
          <p:spPr bwMode="auto">
            <a:xfrm>
              <a:off x="5472" y="1184"/>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7" name="Oval 25"/>
            <p:cNvSpPr>
              <a:spLocks noChangeArrowheads="1"/>
            </p:cNvSpPr>
            <p:nvPr/>
          </p:nvSpPr>
          <p:spPr bwMode="auto">
            <a:xfrm>
              <a:off x="5584" y="1184"/>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6" name="Oval 24"/>
            <p:cNvSpPr>
              <a:spLocks noChangeArrowheads="1"/>
            </p:cNvSpPr>
            <p:nvPr/>
          </p:nvSpPr>
          <p:spPr bwMode="auto">
            <a:xfrm>
              <a:off x="5136" y="1296"/>
              <a:ext cx="80" cy="80"/>
            </a:xfrm>
            <a:prstGeom prst="ellipse">
              <a:avLst/>
            </a:prstGeom>
            <a:solidFill>
              <a:srgbClr val="330066"/>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5" name="Oval 23"/>
            <p:cNvSpPr>
              <a:spLocks noChangeArrowheads="1"/>
            </p:cNvSpPr>
            <p:nvPr/>
          </p:nvSpPr>
          <p:spPr bwMode="auto">
            <a:xfrm>
              <a:off x="5248"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4" name="Oval 22"/>
            <p:cNvSpPr>
              <a:spLocks noChangeArrowheads="1"/>
            </p:cNvSpPr>
            <p:nvPr/>
          </p:nvSpPr>
          <p:spPr bwMode="auto">
            <a:xfrm>
              <a:off x="5360" y="1296"/>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3" name="Oval 21"/>
            <p:cNvSpPr>
              <a:spLocks noChangeArrowheads="1"/>
            </p:cNvSpPr>
            <p:nvPr/>
          </p:nvSpPr>
          <p:spPr bwMode="auto">
            <a:xfrm>
              <a:off x="5472" y="1296"/>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2" name="Oval 20"/>
            <p:cNvSpPr>
              <a:spLocks noChangeArrowheads="1"/>
            </p:cNvSpPr>
            <p:nvPr/>
          </p:nvSpPr>
          <p:spPr bwMode="auto">
            <a:xfrm>
              <a:off x="5136"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1" name="Oval 19"/>
            <p:cNvSpPr>
              <a:spLocks noChangeArrowheads="1"/>
            </p:cNvSpPr>
            <p:nvPr/>
          </p:nvSpPr>
          <p:spPr bwMode="auto">
            <a:xfrm>
              <a:off x="5248" y="1408"/>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90" name="Oval 18"/>
            <p:cNvSpPr>
              <a:spLocks noChangeArrowheads="1"/>
            </p:cNvSpPr>
            <p:nvPr/>
          </p:nvSpPr>
          <p:spPr bwMode="auto">
            <a:xfrm>
              <a:off x="5360"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9" name="Oval 17"/>
            <p:cNvSpPr>
              <a:spLocks noChangeArrowheads="1"/>
            </p:cNvSpPr>
            <p:nvPr/>
          </p:nvSpPr>
          <p:spPr bwMode="auto">
            <a:xfrm>
              <a:off x="5472" y="1408"/>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8" name="Oval 16"/>
            <p:cNvSpPr>
              <a:spLocks noChangeArrowheads="1"/>
            </p:cNvSpPr>
            <p:nvPr/>
          </p:nvSpPr>
          <p:spPr bwMode="auto">
            <a:xfrm>
              <a:off x="5584" y="1408"/>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7" name="Oval 15"/>
            <p:cNvSpPr>
              <a:spLocks noChangeArrowheads="1"/>
            </p:cNvSpPr>
            <p:nvPr/>
          </p:nvSpPr>
          <p:spPr bwMode="auto">
            <a:xfrm>
              <a:off x="5136" y="1520"/>
              <a:ext cx="80" cy="80"/>
            </a:xfrm>
            <a:prstGeom prst="ellipse">
              <a:avLst/>
            </a:prstGeom>
            <a:solidFill>
              <a:srgbClr val="669999"/>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6" name="Oval 14"/>
            <p:cNvSpPr>
              <a:spLocks noChangeArrowheads="1"/>
            </p:cNvSpPr>
            <p:nvPr/>
          </p:nvSpPr>
          <p:spPr bwMode="auto">
            <a:xfrm>
              <a:off x="5248"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5" name="Oval 13"/>
            <p:cNvSpPr>
              <a:spLocks noChangeArrowheads="1"/>
            </p:cNvSpPr>
            <p:nvPr/>
          </p:nvSpPr>
          <p:spPr bwMode="auto">
            <a:xfrm>
              <a:off x="5360" y="1520"/>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4" name="Oval 12"/>
            <p:cNvSpPr>
              <a:spLocks noChangeArrowheads="1"/>
            </p:cNvSpPr>
            <p:nvPr/>
          </p:nvSpPr>
          <p:spPr bwMode="auto">
            <a:xfrm>
              <a:off x="5472" y="1520"/>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3" name="Oval 11"/>
            <p:cNvSpPr>
              <a:spLocks noChangeArrowheads="1"/>
            </p:cNvSpPr>
            <p:nvPr/>
          </p:nvSpPr>
          <p:spPr bwMode="auto">
            <a:xfrm>
              <a:off x="5136"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2" name="Oval 10"/>
            <p:cNvSpPr>
              <a:spLocks noChangeArrowheads="1"/>
            </p:cNvSpPr>
            <p:nvPr/>
          </p:nvSpPr>
          <p:spPr bwMode="auto">
            <a:xfrm>
              <a:off x="5248" y="1632"/>
              <a:ext cx="80" cy="80"/>
            </a:xfrm>
            <a:prstGeom prst="ellipse">
              <a:avLst/>
            </a:prstGeom>
            <a:solidFill>
              <a:srgbClr val="CCCC00"/>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1" name="Oval 9"/>
            <p:cNvSpPr>
              <a:spLocks noChangeArrowheads="1"/>
            </p:cNvSpPr>
            <p:nvPr/>
          </p:nvSpPr>
          <p:spPr bwMode="auto">
            <a:xfrm>
              <a:off x="5360"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80" name="Oval 8"/>
            <p:cNvSpPr>
              <a:spLocks noChangeArrowheads="1"/>
            </p:cNvSpPr>
            <p:nvPr/>
          </p:nvSpPr>
          <p:spPr bwMode="auto">
            <a:xfrm>
              <a:off x="5472" y="1632"/>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79" name="Oval 7"/>
            <p:cNvSpPr>
              <a:spLocks noChangeArrowheads="1"/>
            </p:cNvSpPr>
            <p:nvPr/>
          </p:nvSpPr>
          <p:spPr bwMode="auto">
            <a:xfrm>
              <a:off x="5248"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sp>
          <p:nvSpPr>
            <p:cNvPr id="79878" name="Oval 6"/>
            <p:cNvSpPr>
              <a:spLocks noChangeArrowheads="1"/>
            </p:cNvSpPr>
            <p:nvPr/>
          </p:nvSpPr>
          <p:spPr bwMode="auto">
            <a:xfrm>
              <a:off x="5472" y="1744"/>
              <a:ext cx="80" cy="80"/>
            </a:xfrm>
            <a:prstGeom prst="ellipse">
              <a:avLst/>
            </a:prstGeom>
            <a:solidFill>
              <a:srgbClr val="D8D8EC"/>
            </a:solidFill>
            <a:ln w="9525">
              <a:noFill/>
              <a:round/>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79875" name="Rectangle 3"/>
          <p:cNvSpPr>
            <a:spLocks noChangeArrowheads="1"/>
          </p:cNvSpPr>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900" b="1" i="0" u="none" strike="noStrike" cap="none" normalizeH="0" baseline="0" smtClean="0">
                <a:ln>
                  <a:noFill/>
                </a:ln>
                <a:solidFill>
                  <a:schemeClr val="tx2"/>
                </a:solidFill>
                <a:effectLst/>
                <a:latin typeface="Verdana" pitchFamily="34" charset="0"/>
                <a:cs typeface="Arial" pitchFamily="34" charset="0"/>
              </a:rPr>
              <a:t>Aim: Were the Crusades successful?</a:t>
            </a:r>
            <a:endParaRPr kumimoji="0" lang="en-US" sz="4400" b="0" i="0" u="none" strike="noStrike" cap="none" normalizeH="0" baseline="0" smtClean="0">
              <a:ln>
                <a:noFill/>
              </a:ln>
              <a:solidFill>
                <a:schemeClr val="tx2"/>
              </a:solidFill>
              <a:effectLst/>
              <a:latin typeface="Arial" pitchFamily="34" charset="0"/>
            </a:endParaRPr>
          </a:p>
        </p:txBody>
      </p:sp>
      <p:pic>
        <p:nvPicPr>
          <p:cNvPr id="79873" name="Picture 1" descr="j0223732"/>
          <p:cNvPicPr>
            <a:picLocks noChangeAspect="1" noChangeArrowheads="1" noCrop="1"/>
          </p:cNvPicPr>
          <p:nvPr/>
        </p:nvPicPr>
        <p:blipFill>
          <a:blip r:embed="rId2"/>
          <a:srcRect/>
          <a:stretch>
            <a:fillRect/>
          </a:stretch>
        </p:blipFill>
        <p:spPr bwMode="auto">
          <a:xfrm>
            <a:off x="2133600" y="2133600"/>
            <a:ext cx="4876800" cy="35766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smtClean="0">
                <a:hlinkClick r:id="rId2"/>
              </a:rPr>
              <a:t>http://www.youtube.com/watch?v=z-niTeTY7pw&amp;NR=1</a:t>
            </a:r>
            <a:r>
              <a:rPr smtClean="0"/>
              <a:t/>
            </a:r>
            <a:br>
              <a:rPr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 Activity</a:t>
            </a:r>
            <a:endParaRPr lang="en-US" dirty="0"/>
          </a:p>
        </p:txBody>
      </p:sp>
      <p:sp>
        <p:nvSpPr>
          <p:cNvPr id="3" name="Content Placeholder 2"/>
          <p:cNvSpPr>
            <a:spLocks noGrp="1"/>
          </p:cNvSpPr>
          <p:nvPr>
            <p:ph idx="1"/>
          </p:nvPr>
        </p:nvSpPr>
        <p:spPr>
          <a:xfrm>
            <a:off x="228600" y="1143000"/>
            <a:ext cx="7696200" cy="5715000"/>
          </a:xfrm>
          <a:ln>
            <a:solidFill>
              <a:srgbClr val="00B0F0"/>
            </a:solidFill>
          </a:ln>
        </p:spPr>
        <p:txBody>
          <a:bodyPr>
            <a:normAutofit lnSpcReduction="10000"/>
          </a:bodyPr>
          <a:lstStyle/>
          <a:p>
            <a:r>
              <a:rPr lang="en-US" dirty="0" smtClean="0"/>
              <a:t>You will receive a large sheet of paper. Divide the paper into 4 parts/ sections.</a:t>
            </a:r>
          </a:p>
          <a:p>
            <a:pPr lvl="1"/>
            <a:r>
              <a:rPr lang="en-US" dirty="0" smtClean="0">
                <a:solidFill>
                  <a:srgbClr val="0AC61C"/>
                </a:solidFill>
              </a:rPr>
              <a:t>Section 1: </a:t>
            </a:r>
            <a:r>
              <a:rPr lang="en-US" dirty="0" smtClean="0"/>
              <a:t>Causes of the Crusades</a:t>
            </a:r>
          </a:p>
          <a:p>
            <a:pPr lvl="1"/>
            <a:r>
              <a:rPr lang="en-US" dirty="0" smtClean="0">
                <a:solidFill>
                  <a:srgbClr val="0AC61C"/>
                </a:solidFill>
              </a:rPr>
              <a:t>Section 2: </a:t>
            </a:r>
            <a:r>
              <a:rPr lang="en-US" dirty="0" smtClean="0"/>
              <a:t>a Visual Depiction (illustration) of how you interpret the Crusades. Choose a perspective: the pope, a Christian knight, a Muslim, Saladin, etc. How would the crusades look through the eyes of one of these key people?</a:t>
            </a:r>
          </a:p>
          <a:p>
            <a:pPr lvl="1"/>
            <a:r>
              <a:rPr lang="en-US" dirty="0" smtClean="0">
                <a:solidFill>
                  <a:srgbClr val="0AC61C"/>
                </a:solidFill>
              </a:rPr>
              <a:t>Section 3: </a:t>
            </a:r>
            <a:r>
              <a:rPr lang="en-US" dirty="0" smtClean="0"/>
              <a:t>The Effects of the Crusades</a:t>
            </a:r>
          </a:p>
          <a:p>
            <a:pPr lvl="1"/>
            <a:r>
              <a:rPr lang="en-US" dirty="0" smtClean="0">
                <a:solidFill>
                  <a:srgbClr val="0AC61C"/>
                </a:solidFill>
              </a:rPr>
              <a:t>Section 4: </a:t>
            </a:r>
            <a:r>
              <a:rPr lang="en-US" dirty="0" smtClean="0"/>
              <a:t>Your Opinion—where the crusades a success? Write a paragraph expressing your thoughts as to whether you think the crusades were a success.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Crusades</a:t>
            </a:r>
            <a:endParaRPr lang="en-US" dirty="0"/>
          </a:p>
        </p:txBody>
      </p:sp>
      <p:sp>
        <p:nvSpPr>
          <p:cNvPr id="5" name="Subtitle 4"/>
          <p:cNvSpPr>
            <a:spLocks noGrp="1"/>
          </p:cNvSpPr>
          <p:nvPr>
            <p:ph type="subTitle" idx="1"/>
          </p:nvPr>
        </p:nvSpPr>
        <p:spPr/>
        <p:txBody>
          <a:bodyPr/>
          <a:lstStyle/>
          <a:p>
            <a:r>
              <a:rPr lang="en-US" dirty="0" smtClean="0"/>
              <a:t>A Success of Failure?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Things you should know:</a:t>
            </a:r>
            <a:br>
              <a:rPr lang="en-US" b="1" dirty="0" smtClean="0"/>
            </a:br>
            <a:endParaRPr lang="en-US" dirty="0"/>
          </a:p>
        </p:txBody>
      </p:sp>
      <p:sp>
        <p:nvSpPr>
          <p:cNvPr id="3" name="Content Placeholder 2"/>
          <p:cNvSpPr>
            <a:spLocks noGrp="1"/>
          </p:cNvSpPr>
          <p:nvPr>
            <p:ph idx="1"/>
          </p:nvPr>
        </p:nvSpPr>
        <p:spPr>
          <a:xfrm>
            <a:off x="228600" y="1295400"/>
            <a:ext cx="8305800" cy="4953000"/>
          </a:xfrm>
        </p:spPr>
        <p:txBody>
          <a:bodyPr>
            <a:normAutofit fontScale="77500" lnSpcReduction="20000"/>
          </a:bodyPr>
          <a:lstStyle/>
          <a:p>
            <a:r>
              <a:rPr lang="en-US" dirty="0" smtClean="0"/>
              <a:t>Islam </a:t>
            </a:r>
            <a:r>
              <a:rPr lang="en-US" dirty="0" smtClean="0"/>
              <a:t>spread far from its birthplace in the modern nation of Saudi Arabia.  By AD1095, Muslim territory included land where Jesus Christ lived.  Christians warriors of the era believed Christians, not Muslims, should control their holy lands. </a:t>
            </a:r>
            <a:endParaRPr lang="en-US" dirty="0" smtClean="0"/>
          </a:p>
          <a:p>
            <a:pPr>
              <a:buNone/>
            </a:pPr>
            <a:endParaRPr lang="en-US" dirty="0" smtClean="0"/>
          </a:p>
          <a:p>
            <a:r>
              <a:rPr lang="en-US" dirty="0" smtClean="0"/>
              <a:t>The </a:t>
            </a:r>
            <a:r>
              <a:rPr lang="en-US" dirty="0" smtClean="0"/>
              <a:t>Crusades were a series of wars initiated by Christians to win back their holy lands from </a:t>
            </a:r>
            <a:r>
              <a:rPr lang="en-US" dirty="0" smtClean="0"/>
              <a:t>Muslims.</a:t>
            </a:r>
          </a:p>
          <a:p>
            <a:pPr>
              <a:buNone/>
            </a:pPr>
            <a:endParaRPr lang="en-US" dirty="0" smtClean="0"/>
          </a:p>
          <a:p>
            <a:r>
              <a:rPr lang="en-US" dirty="0" smtClean="0"/>
              <a:t>The </a:t>
            </a:r>
            <a:r>
              <a:rPr lang="en-US" dirty="0" smtClean="0"/>
              <a:t>Crusaders were ultimately unable to reclaim their holy lands, but the wars had another effect: Western Europeans had left their homes to fight in a distant war.  The stories of the returning Crusaders encouraged their countrymen to look beyond their own villages for the first time.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Crusades</a:t>
            </a:r>
            <a:endParaRPr lang="en-US" dirty="0"/>
          </a:p>
        </p:txBody>
      </p:sp>
      <p:sp>
        <p:nvSpPr>
          <p:cNvPr id="3" name="Content Placeholder 2"/>
          <p:cNvSpPr>
            <a:spLocks noGrp="1"/>
          </p:cNvSpPr>
          <p:nvPr>
            <p:ph idx="1"/>
          </p:nvPr>
        </p:nvSpPr>
        <p:spPr/>
        <p:txBody>
          <a:bodyPr/>
          <a:lstStyle/>
          <a:p>
            <a:r>
              <a:rPr lang="en-US" dirty="0" smtClean="0"/>
              <a:t>After </a:t>
            </a:r>
            <a:r>
              <a:rPr lang="en-US" b="1" u="sng" dirty="0" smtClean="0"/>
              <a:t>Muslims</a:t>
            </a:r>
            <a:r>
              <a:rPr lang="en-US" dirty="0" smtClean="0"/>
              <a:t> were threatening the </a:t>
            </a:r>
            <a:r>
              <a:rPr lang="en-US" b="1" u="sng" dirty="0" smtClean="0"/>
              <a:t>Byzantine Empire </a:t>
            </a:r>
            <a:r>
              <a:rPr lang="en-US" dirty="0" smtClean="0"/>
              <a:t>(Christians), Pope Urban II calls for Christians from Western Europe to protect the Byzantine Empire and to capture the Holy Land from its Muslim inhabitants </a:t>
            </a:r>
          </a:p>
          <a:p>
            <a:r>
              <a:rPr lang="en-US" dirty="0" smtClean="0"/>
              <a:t>First Crusade was launched at around 1096 C.E. (A.D.)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Pope calls for crusades</a:t>
            </a:r>
            <a:endParaRPr lang="en-US" dirty="0"/>
          </a:p>
        </p:txBody>
      </p:sp>
      <p:sp>
        <p:nvSpPr>
          <p:cNvPr id="3" name="Content Placeholder 2"/>
          <p:cNvSpPr>
            <a:spLocks noGrp="1"/>
          </p:cNvSpPr>
          <p:nvPr>
            <p:ph idx="1"/>
          </p:nvPr>
        </p:nvSpPr>
        <p:spPr/>
        <p:txBody>
          <a:bodyPr/>
          <a:lstStyle/>
          <a:p>
            <a:r>
              <a:rPr lang="en-US" dirty="0" smtClean="0"/>
              <a:t>If you were Pope Urban II, what would you be telling the people of W. Europe to motivate them to possibly sacrifice their lives and go to the Holy Land?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the Crusades</a:t>
            </a:r>
            <a:endParaRPr lang="en-US" dirty="0"/>
          </a:p>
        </p:txBody>
      </p:sp>
      <p:sp>
        <p:nvSpPr>
          <p:cNvPr id="3" name="Content Placeholder 2"/>
          <p:cNvSpPr>
            <a:spLocks noGrp="1"/>
          </p:cNvSpPr>
          <p:nvPr>
            <p:ph idx="1"/>
          </p:nvPr>
        </p:nvSpPr>
        <p:spPr/>
        <p:txBody>
          <a:bodyPr/>
          <a:lstStyle/>
          <a:p>
            <a:r>
              <a:rPr lang="en-US" dirty="0" smtClean="0"/>
              <a:t>Holy Land was holy to Christians, Jews and Muslims (especially Jerusalem) </a:t>
            </a:r>
          </a:p>
          <a:p>
            <a:r>
              <a:rPr lang="en-US" dirty="0" smtClean="0"/>
              <a:t>Place where Jesus was born and died </a:t>
            </a:r>
          </a:p>
          <a:p>
            <a:r>
              <a:rPr lang="en-US" dirty="0" smtClean="0"/>
              <a:t>Looking for adventure and riches </a:t>
            </a:r>
          </a:p>
          <a:p>
            <a:r>
              <a:rPr lang="en-US" dirty="0" smtClean="0"/>
              <a:t>Few opportunities in feudal Europe </a:t>
            </a:r>
          </a:p>
          <a:p>
            <a:r>
              <a:rPr lang="en-US" dirty="0" smtClean="0"/>
              <a:t>Hatred of Muslims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291" y="83403"/>
            <a:ext cx="8908208" cy="830997"/>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a:defRPr/>
            </a:pPr>
            <a:r>
              <a:rPr lang="en-US" sz="4800" b="1" spc="150" dirty="0">
                <a:ln w="11430"/>
                <a:solidFill>
                  <a:srgbClr val="F8F8F8"/>
                </a:solidFill>
                <a:effectLst>
                  <a:outerShdw blurRad="25400" algn="tl" rotWithShape="0">
                    <a:srgbClr val="000000">
                      <a:alpha val="43000"/>
                    </a:srgbClr>
                  </a:outerShdw>
                </a:effectLst>
                <a:latin typeface="Arial" pitchFamily="34" charset="0"/>
              </a:rPr>
              <a:t>The Holy Land </a:t>
            </a:r>
            <a:r>
              <a:rPr lang="en-US" sz="4800" b="1" spc="150" dirty="0">
                <a:ln w="11430"/>
                <a:solidFill>
                  <a:srgbClr val="F8F8F8"/>
                </a:solidFill>
                <a:effectLst>
                  <a:outerShdw blurRad="25400" algn="tl" rotWithShape="0">
                    <a:srgbClr val="000000">
                      <a:alpha val="43000"/>
                    </a:srgbClr>
                  </a:outerShdw>
                </a:effectLst>
                <a:latin typeface="Arial" pitchFamily="34" charset="0"/>
                <a:sym typeface="Wingdings" pitchFamily="2" charset="2"/>
              </a:rPr>
              <a:t> Jerusalem</a:t>
            </a:r>
            <a:endParaRPr lang="en-US" sz="4800" b="1" spc="150" dirty="0">
              <a:ln w="11430"/>
              <a:solidFill>
                <a:srgbClr val="F8F8F8"/>
              </a:solidFill>
              <a:effectLst>
                <a:outerShdw blurRad="25400" algn="tl" rotWithShape="0">
                  <a:srgbClr val="000000">
                    <a:alpha val="43000"/>
                  </a:srgbClr>
                </a:outerShdw>
              </a:effectLst>
              <a:latin typeface="Arial" pitchFamily="34" charset="0"/>
            </a:endParaRPr>
          </a:p>
        </p:txBody>
      </p:sp>
      <p:sp>
        <p:nvSpPr>
          <p:cNvPr id="4" name="Rectangle 3"/>
          <p:cNvSpPr/>
          <p:nvPr/>
        </p:nvSpPr>
        <p:spPr>
          <a:xfrm>
            <a:off x="228600" y="1143000"/>
            <a:ext cx="8611075" cy="1569660"/>
          </a:xfrm>
          <a:prstGeom prst="rect">
            <a:avLst/>
          </a:prstGeom>
          <a:noFill/>
          <a:ln>
            <a:solidFill>
              <a:srgbClr val="0070C0"/>
            </a:solidFill>
          </a:ln>
        </p:spPr>
        <p:txBody>
          <a:bodyPr wrap="none">
            <a:spAutoFit/>
          </a:bodyPr>
          <a:lstStyle/>
          <a:p>
            <a:pPr algn="ctr">
              <a:defRPr/>
            </a:pPr>
            <a:r>
              <a:rPr lang="en-US"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Judaism: </a:t>
            </a:r>
            <a:r>
              <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spiritual homeland of the Jews.  </a:t>
            </a:r>
          </a:p>
          <a:p>
            <a:pPr algn="ctr">
              <a:defRPr/>
            </a:pPr>
            <a:r>
              <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Also the sight of the Western Wall, which was the</a:t>
            </a:r>
          </a:p>
          <a:p>
            <a:pPr algn="ctr">
              <a:defRPr/>
            </a:pPr>
            <a:r>
              <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last remaining part of King Solomon's Temple.   </a:t>
            </a:r>
            <a:endParaRPr lang="en-US"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endParaRPr>
          </a:p>
        </p:txBody>
      </p:sp>
      <p:sp>
        <p:nvSpPr>
          <p:cNvPr id="5" name="Rectangle 4"/>
          <p:cNvSpPr/>
          <p:nvPr/>
        </p:nvSpPr>
        <p:spPr>
          <a:xfrm>
            <a:off x="228600" y="2819400"/>
            <a:ext cx="8610600" cy="1138773"/>
          </a:xfrm>
          <a:prstGeom prst="rect">
            <a:avLst/>
          </a:prstGeom>
          <a:noFill/>
          <a:ln>
            <a:solidFill>
              <a:srgbClr val="FF0000"/>
            </a:solidFill>
          </a:ln>
        </p:spPr>
        <p:txBody>
          <a:bodyPr>
            <a:spAutoFit/>
          </a:bodyPr>
          <a:lstStyle/>
          <a:p>
            <a:pPr algn="ctr">
              <a:defRPr/>
            </a:pPr>
            <a:r>
              <a:rPr lang="en-US"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Christianity: </a:t>
            </a:r>
            <a:r>
              <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Jesus spent a lot of time there</a:t>
            </a:r>
          </a:p>
          <a:p>
            <a:pPr algn="ctr">
              <a:defRPr/>
            </a:pPr>
            <a:r>
              <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spreading the word of God.   </a:t>
            </a:r>
          </a:p>
        </p:txBody>
      </p:sp>
      <p:sp>
        <p:nvSpPr>
          <p:cNvPr id="6" name="Rectangle 5"/>
          <p:cNvSpPr/>
          <p:nvPr/>
        </p:nvSpPr>
        <p:spPr>
          <a:xfrm>
            <a:off x="229380" y="4069140"/>
            <a:ext cx="8609820" cy="1569660"/>
          </a:xfrm>
          <a:prstGeom prst="rect">
            <a:avLst/>
          </a:prstGeom>
          <a:noFill/>
          <a:ln>
            <a:solidFill>
              <a:srgbClr val="00B050"/>
            </a:solidFill>
          </a:ln>
        </p:spPr>
        <p:txBody>
          <a:bodyPr>
            <a:spAutoFit/>
          </a:bodyPr>
          <a:lstStyle/>
          <a:p>
            <a:pPr algn="ctr">
              <a:defRPr/>
            </a:pPr>
            <a:r>
              <a:rPr lang="en-US"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Islam: </a:t>
            </a:r>
            <a:r>
              <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the home of the Dome or the Rock, </a:t>
            </a:r>
          </a:p>
          <a:p>
            <a:pPr algn="ctr">
              <a:defRPr/>
            </a:pPr>
            <a:r>
              <a:rPr lang="en-U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rPr>
              <a:t>Where it is believed that Muhammad ascended into heaven.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14400"/>
          </a:xfrm>
        </p:spPr>
        <p:txBody>
          <a:bodyPr/>
          <a:lstStyle/>
          <a:p>
            <a:pPr algn="ctr"/>
            <a:r>
              <a:rPr lang="en-US" dirty="0" smtClean="0"/>
              <a:t>Four Different Crusades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crusadinghistory.wikispaces.com/file/view/MiddleAgesCrusadesMap.jpg/176015187/MiddleAgesCrusadesMap.jpg"/>
          <p:cNvPicPr>
            <a:picLocks noChangeAspect="1" noChangeArrowheads="1"/>
          </p:cNvPicPr>
          <p:nvPr/>
        </p:nvPicPr>
        <p:blipFill>
          <a:blip r:embed="rId2"/>
          <a:srcRect/>
          <a:stretch>
            <a:fillRect/>
          </a:stretch>
        </p:blipFill>
        <p:spPr bwMode="auto">
          <a:xfrm>
            <a:off x="457200" y="762000"/>
            <a:ext cx="7934055" cy="6096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476</TotalTime>
  <Words>606</Words>
  <Application>Microsoft Office PowerPoint</Application>
  <PresentationFormat>On-screen Show (4:3)</PresentationFormat>
  <Paragraphs>78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Technic</vt:lpstr>
      <vt:lpstr>Slide 1</vt:lpstr>
      <vt:lpstr>Slide 2</vt:lpstr>
      <vt:lpstr>The Crusades</vt:lpstr>
      <vt:lpstr>Things you should know: </vt:lpstr>
      <vt:lpstr>The Crusades</vt:lpstr>
      <vt:lpstr>The Pope calls for crusades</vt:lpstr>
      <vt:lpstr>Reasons for the Crusades</vt:lpstr>
      <vt:lpstr>Slide 8</vt:lpstr>
      <vt:lpstr>Four Different Crusades</vt:lpstr>
      <vt:lpstr>Christians set up four Crusader States in the Holy Land</vt:lpstr>
      <vt:lpstr>End of the Crusades</vt:lpstr>
      <vt:lpstr>The Crusades in Pictures </vt:lpstr>
      <vt:lpstr>Slide 13</vt:lpstr>
      <vt:lpstr>Slide 14</vt:lpstr>
      <vt:lpstr>Slide 15</vt:lpstr>
      <vt:lpstr>Slide 16</vt:lpstr>
      <vt:lpstr>Slide 17</vt:lpstr>
      <vt:lpstr>Slide 18</vt:lpstr>
      <vt:lpstr>Slide 19</vt:lpstr>
      <vt:lpstr>Slide 20</vt:lpstr>
      <vt:lpstr>Long Term Effect #1</vt:lpstr>
      <vt:lpstr>Long Term Effect #2</vt:lpstr>
      <vt:lpstr>Long Term Effect #3</vt:lpstr>
      <vt:lpstr>Long Term Effect #4</vt:lpstr>
      <vt:lpstr>Long Term Effect #5</vt:lpstr>
      <vt:lpstr>Slide 26</vt:lpstr>
      <vt:lpstr>http://www.youtube.com/watch?v=z-niTeTY7pw&amp;NR=1 </vt:lpstr>
      <vt:lpstr>Wrap up 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Crusades</dc:title>
  <dc:creator>Ashley</dc:creator>
  <cp:lastModifiedBy>pete</cp:lastModifiedBy>
  <cp:revision>38</cp:revision>
  <dcterms:created xsi:type="dcterms:W3CDTF">2011-11-14T00:11:57Z</dcterms:created>
  <dcterms:modified xsi:type="dcterms:W3CDTF">2012-03-12T19:44:25Z</dcterms:modified>
</cp:coreProperties>
</file>