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90" r:id="rId3"/>
    <p:sldId id="257" r:id="rId4"/>
    <p:sldId id="258" r:id="rId5"/>
    <p:sldId id="259" r:id="rId6"/>
    <p:sldId id="260" r:id="rId7"/>
    <p:sldId id="291" r:id="rId8"/>
    <p:sldId id="261" r:id="rId9"/>
    <p:sldId id="262" r:id="rId10"/>
    <p:sldId id="263" r:id="rId11"/>
    <p:sldId id="264" r:id="rId12"/>
    <p:sldId id="265" r:id="rId13"/>
    <p:sldId id="292" r:id="rId14"/>
    <p:sldId id="266" r:id="rId15"/>
    <p:sldId id="267" r:id="rId16"/>
    <p:sldId id="268" r:id="rId17"/>
    <p:sldId id="269" r:id="rId18"/>
    <p:sldId id="270" r:id="rId19"/>
    <p:sldId id="293" r:id="rId20"/>
    <p:sldId id="294" r:id="rId21"/>
    <p:sldId id="271" r:id="rId22"/>
    <p:sldId id="272" r:id="rId23"/>
    <p:sldId id="273" r:id="rId24"/>
    <p:sldId id="274" r:id="rId25"/>
    <p:sldId id="295" r:id="rId26"/>
    <p:sldId id="296" r:id="rId27"/>
    <p:sldId id="275" r:id="rId28"/>
    <p:sldId id="301" r:id="rId29"/>
    <p:sldId id="302" r:id="rId30"/>
    <p:sldId id="303" r:id="rId31"/>
    <p:sldId id="304" r:id="rId32"/>
    <p:sldId id="276" r:id="rId33"/>
    <p:sldId id="277" r:id="rId34"/>
    <p:sldId id="278" r:id="rId35"/>
    <p:sldId id="279" r:id="rId36"/>
    <p:sldId id="297" r:id="rId37"/>
    <p:sldId id="280" r:id="rId38"/>
    <p:sldId id="281" r:id="rId39"/>
    <p:sldId id="282" r:id="rId40"/>
    <p:sldId id="283" r:id="rId41"/>
    <p:sldId id="284" r:id="rId42"/>
    <p:sldId id="298" r:id="rId43"/>
    <p:sldId id="285" r:id="rId44"/>
    <p:sldId id="286" r:id="rId45"/>
    <p:sldId id="287" r:id="rId46"/>
    <p:sldId id="300" r:id="rId47"/>
    <p:sldId id="288" r:id="rId48"/>
    <p:sldId id="289" r:id="rId49"/>
    <p:sldId id="299"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5B25459-F94A-4B54-95CE-F55A7A00477A}" type="datetimeFigureOut">
              <a:rPr lang="en-US" smtClean="0"/>
              <a:pPr/>
              <a:t>12/17/2013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C0967DFA-0420-4B19-940F-4A2FAA42CC52}"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5B25459-F94A-4B54-95CE-F55A7A00477A}" type="datetimeFigureOut">
              <a:rPr lang="en-US" smtClean="0"/>
              <a:pPr/>
              <a:t>12/17/2013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0967DFA-0420-4B19-940F-4A2FAA42CC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5B25459-F94A-4B54-95CE-F55A7A00477A}" type="datetimeFigureOut">
              <a:rPr lang="en-US" smtClean="0"/>
              <a:pPr/>
              <a:t>12/17/2013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0967DFA-0420-4B19-940F-4A2FAA42CC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5B25459-F94A-4B54-95CE-F55A7A00477A}" type="datetimeFigureOut">
              <a:rPr lang="en-US" smtClean="0"/>
              <a:pPr/>
              <a:t>12/17/2013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0967DFA-0420-4B19-940F-4A2FAA42CC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5B25459-F94A-4B54-95CE-F55A7A00477A}" type="datetimeFigureOut">
              <a:rPr lang="en-US" smtClean="0"/>
              <a:pPr/>
              <a:t>12/17/2013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0967DFA-0420-4B19-940F-4A2FAA42CC52}"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5B25459-F94A-4B54-95CE-F55A7A00477A}" type="datetimeFigureOut">
              <a:rPr lang="en-US" smtClean="0"/>
              <a:pPr/>
              <a:t>12/17/2013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0967DFA-0420-4B19-940F-4A2FAA42CC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5B25459-F94A-4B54-95CE-F55A7A00477A}" type="datetimeFigureOut">
              <a:rPr lang="en-US" smtClean="0"/>
              <a:pPr/>
              <a:t>12/17/2013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0967DFA-0420-4B19-940F-4A2FAA42CC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5B25459-F94A-4B54-95CE-F55A7A00477A}" type="datetimeFigureOut">
              <a:rPr lang="en-US" smtClean="0"/>
              <a:pPr/>
              <a:t>12/17/2013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0967DFA-0420-4B19-940F-4A2FAA42CC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5B25459-F94A-4B54-95CE-F55A7A00477A}" type="datetimeFigureOut">
              <a:rPr lang="en-US" smtClean="0"/>
              <a:pPr/>
              <a:t>12/17/2013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0967DFA-0420-4B19-940F-4A2FAA42CC52}"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5B25459-F94A-4B54-95CE-F55A7A00477A}" type="datetimeFigureOut">
              <a:rPr lang="en-US" smtClean="0"/>
              <a:pPr/>
              <a:t>12/17/2013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0967DFA-0420-4B19-940F-4A2FAA42CC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75B25459-F94A-4B54-95CE-F55A7A00477A}" type="datetimeFigureOut">
              <a:rPr lang="en-US" smtClean="0"/>
              <a:pPr/>
              <a:t>12/17/2013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0967DFA-0420-4B19-940F-4A2FAA42CC52}"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5B25459-F94A-4B54-95CE-F55A7A00477A}" type="datetimeFigureOut">
              <a:rPr lang="en-US" smtClean="0"/>
              <a:pPr/>
              <a:t>12/17/2013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0967DFA-0420-4B19-940F-4A2FAA42CC52}"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tishfarrell.files.wordpress.com/2013/05/scan-130429-0002.jpg"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imple.wikipedia.org/wiki/File:Cicatrices_de_flagellation_sur_un_esclave.jpg" TargetMode="Externa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en.wikipedia.org/wiki/File:SlaveDanceand_Music.jp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poemhunter.com/poem/expostulation/"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Chapter 16—The South and the Slavery Controversy </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342900" lvl="1" indent="-342900">
              <a:buFont typeface="Arial" pitchFamily="34" charset="0"/>
              <a:buChar char="•"/>
            </a:pPr>
            <a:r>
              <a:rPr lang="en-US" b="1" dirty="0"/>
              <a:t>Sir Walter Scott</a:t>
            </a:r>
            <a:r>
              <a:rPr lang="en-US" dirty="0"/>
              <a:t> was the author of </a:t>
            </a:r>
            <a:r>
              <a:rPr lang="en-US" i="1" dirty="0"/>
              <a:t>Ivanhoe</a:t>
            </a:r>
            <a:r>
              <a:rPr lang="en-US" dirty="0"/>
              <a:t> and was very popular to Southerners. They liked the medieval world described in the novel and especially its code of chivalry with knights and damsels</a:t>
            </a:r>
            <a:r>
              <a:rPr lang="en-US" dirty="0" smtClean="0"/>
              <a:t>.</a:t>
            </a:r>
          </a:p>
          <a:p>
            <a:pPr marL="742950" lvl="2" indent="-342900"/>
            <a:r>
              <a:rPr lang="en-US" dirty="0" smtClean="0"/>
              <a:t> </a:t>
            </a:r>
            <a:r>
              <a:rPr lang="en-US" u="sng" dirty="0"/>
              <a:t>In the Southern-elite mind, Southern society was rekindling medieval society with military-trained, bright, and dashing young Southern gentlemen and the gentile Southern belles</a:t>
            </a:r>
            <a:r>
              <a:rPr lang="en-US" dirty="0"/>
              <a:t>. Though real in the elite Southern mind, this society was also myth. And even if it came close to being real, it was still built on the backs of slaves.</a:t>
            </a:r>
            <a:endParaRPr lang="en-US" sz="3200"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1"/>
            <a:r>
              <a:rPr lang="en-US" dirty="0"/>
              <a:t>Southern women had unique roles. </a:t>
            </a:r>
            <a:endParaRPr lang="en-US" sz="3600" dirty="0"/>
          </a:p>
          <a:p>
            <a:pPr lvl="2"/>
            <a:r>
              <a:rPr lang="en-US" dirty="0"/>
              <a:t>The mistress of the plantation managed the household. It was a large job where she gave daily orders to cooks, maids, seamstresses, laundresses, etc. as well as handling any personal issues that inevitably arise with a large "staff." </a:t>
            </a:r>
            <a:endParaRPr lang="en-US" dirty="0" smtClean="0"/>
          </a:p>
          <a:p>
            <a:pPr lvl="2"/>
            <a:r>
              <a:rPr lang="en-US" dirty="0"/>
              <a:t>Though clearly to "take a backseat to the men" in terms of politics or officially running a business, these Southern women had real authority in running these areas as they saw fit. Few Northern women had such positions or authority.</a:t>
            </a:r>
          </a:p>
          <a:p>
            <a:pPr lvl="2"/>
            <a:endParaRPr lang="en-US" sz="3200"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342900" lvl="2" indent="-342900"/>
            <a:r>
              <a:rPr lang="en-US" dirty="0"/>
              <a:t>The mistresses were sometimes very kind to their subjects and at other times very cruel.</a:t>
            </a:r>
            <a:endParaRPr lang="en-US" sz="3200"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a:bodyPr>
          <a:lstStyle/>
          <a:p>
            <a:r>
              <a:rPr lang="en-US" sz="1400" dirty="0" smtClean="0">
                <a:latin typeface="Times New Roman" pitchFamily="18" charset="0"/>
                <a:cs typeface="Times New Roman" pitchFamily="18" charset="0"/>
              </a:rPr>
              <a:t>Intro, to slaves of the slaves system… </a:t>
            </a:r>
            <a:endParaRPr lang="en-US" sz="14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884237"/>
            <a:ext cx="8382000" cy="5973763"/>
          </a:xfrm>
        </p:spPr>
        <p:txBody>
          <a:bodyPr>
            <a:normAutofit fontScale="77500" lnSpcReduction="20000"/>
          </a:bodyPr>
          <a:lstStyle/>
          <a:p>
            <a:pPr algn="ctr">
              <a:buNone/>
            </a:pPr>
            <a:r>
              <a:rPr lang="en-US" i="1" dirty="0"/>
              <a:t>Basil Hall (1788–1844), an Englishman,</a:t>
            </a:r>
          </a:p>
          <a:p>
            <a:pPr algn="ctr">
              <a:buNone/>
            </a:pPr>
            <a:r>
              <a:rPr lang="en-US" i="1" dirty="0"/>
              <a:t>visited part of the cotton belt on a river</a:t>
            </a:r>
          </a:p>
          <a:p>
            <a:pPr algn="ctr">
              <a:buNone/>
            </a:pPr>
            <a:r>
              <a:rPr lang="en-US" i="1" dirty="0"/>
              <a:t>steamer (1827–1828). Noting the</a:t>
            </a:r>
          </a:p>
          <a:p>
            <a:pPr algn="ctr">
              <a:buNone/>
            </a:pPr>
            <a:r>
              <a:rPr lang="en-US" i="1" dirty="0"/>
              <a:t>preoccupation with cotton, he wrote</a:t>
            </a:r>
            <a:r>
              <a:rPr lang="en-US" i="1" dirty="0" smtClean="0"/>
              <a:t>,</a:t>
            </a:r>
          </a:p>
          <a:p>
            <a:pPr algn="ctr">
              <a:buNone/>
            </a:pPr>
            <a:endParaRPr lang="en-US" i="1" dirty="0"/>
          </a:p>
          <a:p>
            <a:pPr algn="ctr">
              <a:buNone/>
            </a:pPr>
            <a:r>
              <a:rPr lang="en-US" dirty="0"/>
              <a:t>”All day and almost all night long, the</a:t>
            </a:r>
          </a:p>
          <a:p>
            <a:pPr algn="ctr">
              <a:buNone/>
            </a:pPr>
            <a:r>
              <a:rPr lang="en-US" dirty="0"/>
              <a:t>captain, pilot, crew, and passengers</a:t>
            </a:r>
          </a:p>
          <a:p>
            <a:pPr algn="ctr">
              <a:buNone/>
            </a:pPr>
            <a:r>
              <a:rPr lang="en-US" dirty="0"/>
              <a:t>were talking of nothing else; and</a:t>
            </a:r>
          </a:p>
          <a:p>
            <a:pPr algn="ctr">
              <a:buNone/>
            </a:pPr>
            <a:r>
              <a:rPr lang="en-US" dirty="0"/>
              <a:t>sometimes our ears were so wearied</a:t>
            </a:r>
          </a:p>
          <a:p>
            <a:pPr algn="ctr">
              <a:buNone/>
            </a:pPr>
            <a:r>
              <a:rPr lang="en-US" dirty="0"/>
              <a:t>with the sound of cotton! cotton! cotton!</a:t>
            </a:r>
          </a:p>
          <a:p>
            <a:pPr algn="ctr">
              <a:buNone/>
            </a:pPr>
            <a:r>
              <a:rPr lang="en-US" dirty="0"/>
              <a:t>that we gladly hailed a fresh inundation</a:t>
            </a:r>
          </a:p>
          <a:p>
            <a:pPr algn="ctr">
              <a:buNone/>
            </a:pPr>
            <a:r>
              <a:rPr lang="en-US" dirty="0"/>
              <a:t>of company in hopes of some change—</a:t>
            </a:r>
          </a:p>
          <a:p>
            <a:pPr algn="ctr">
              <a:buNone/>
            </a:pPr>
            <a:r>
              <a:rPr lang="en-US" dirty="0"/>
              <a:t>but alas! . . . ‘What’s cotton at?’ was the</a:t>
            </a:r>
          </a:p>
          <a:p>
            <a:pPr algn="ctr">
              <a:buNone/>
            </a:pPr>
            <a:r>
              <a:rPr lang="en-US" dirty="0"/>
              <a:t>first eager inquiry. ‘Ten cents [a pound ],’</a:t>
            </a:r>
          </a:p>
          <a:p>
            <a:pPr algn="ctr">
              <a:buNone/>
            </a:pPr>
            <a:r>
              <a:rPr lang="en-US" dirty="0"/>
              <a:t>‘Oh, that will never do!’”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Slaves of the Slave System </a:t>
            </a:r>
          </a:p>
        </p:txBody>
      </p:sp>
      <p:sp>
        <p:nvSpPr>
          <p:cNvPr id="3" name="Content Placeholder 2"/>
          <p:cNvSpPr>
            <a:spLocks noGrp="1"/>
          </p:cNvSpPr>
          <p:nvPr>
            <p:ph idx="1"/>
          </p:nvPr>
        </p:nvSpPr>
        <p:spPr/>
        <p:txBody>
          <a:bodyPr/>
          <a:lstStyle/>
          <a:p>
            <a:pPr lvl="1">
              <a:buFont typeface="Arial" pitchFamily="34" charset="0"/>
              <a:buChar char="•"/>
            </a:pPr>
            <a:r>
              <a:rPr lang="en-US" dirty="0"/>
              <a:t>High cotton profits encouraged "land-butchery." New cotton land was always needed.</a:t>
            </a:r>
            <a:endParaRPr lang="en-US" sz="3600" dirty="0"/>
          </a:p>
          <a:p>
            <a:pPr lvl="1">
              <a:buFont typeface="Arial" pitchFamily="34" charset="0"/>
              <a:buChar char="•"/>
            </a:pPr>
            <a:r>
              <a:rPr lang="en-US" dirty="0"/>
              <a:t>With the desire for more land, the small farmer began to get squeezed out. The small farm was often sold to the large plantation owner. Thus, the elite-run oligarchy society was perpetuated and reinforced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a:t>The King Cotton economy had faults… </a:t>
            </a:r>
            <a:endParaRPr lang="en-US" sz="3600" dirty="0"/>
          </a:p>
          <a:p>
            <a:pPr lvl="2"/>
            <a:r>
              <a:rPr lang="en-US" dirty="0"/>
              <a:t>Debts began to run high since many people over-speculated in land or in slaves. Slaves were profitable (due to their value), but were also risky since they might run away or die.</a:t>
            </a:r>
            <a:endParaRPr lang="en-US" sz="3200" dirty="0"/>
          </a:p>
          <a:p>
            <a:pPr lvl="2"/>
            <a:r>
              <a:rPr lang="en-US" dirty="0"/>
              <a:t>The Southern economy was based on one crop only—cotton. This was profitable, but also risky by "putting all their eggs in one basket."</a:t>
            </a:r>
            <a:endParaRPr lang="en-US" sz="3200"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2"/>
            <a:r>
              <a:rPr lang="en-US" dirty="0"/>
              <a:t>Similarly, Southerners relied on the North for nearly everything, from manufactured goods to food.</a:t>
            </a:r>
            <a:endParaRPr lang="en-US" sz="3200" dirty="0"/>
          </a:p>
          <a:p>
            <a:pPr lvl="2"/>
            <a:r>
              <a:rPr lang="en-US" dirty="0"/>
              <a:t>Also, immigrants did not go to the South. The reasons were (a) labor competition from slaves, (b) the high price of land, and (c) ignorance of cotton cultivation. These hard-working immigrants wound up helping the North solely, at the South's expense.</a:t>
            </a:r>
            <a:endParaRPr lang="en-US" sz="3200"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The White Majority </a:t>
            </a:r>
            <a:br>
              <a:rPr lang="en-US" dirty="0"/>
            </a:br>
            <a:endParaRPr lang="en-US" dirty="0"/>
          </a:p>
        </p:txBody>
      </p:sp>
      <p:sp>
        <p:nvSpPr>
          <p:cNvPr id="3" name="Content Placeholder 2"/>
          <p:cNvSpPr>
            <a:spLocks noGrp="1"/>
          </p:cNvSpPr>
          <p:nvPr>
            <p:ph idx="1"/>
          </p:nvPr>
        </p:nvSpPr>
        <p:spPr/>
        <p:txBody>
          <a:bodyPr/>
          <a:lstStyle/>
          <a:p>
            <a:pPr lvl="1"/>
            <a:r>
              <a:rPr lang="en-US" dirty="0"/>
              <a:t>Southern society had a social ranking system. The </a:t>
            </a:r>
            <a:r>
              <a:rPr lang="en-US" u="sng" dirty="0"/>
              <a:t>elite, large slave-owners were at the top</a:t>
            </a:r>
            <a:r>
              <a:rPr lang="en-US" dirty="0"/>
              <a:t>.</a:t>
            </a:r>
            <a:endParaRPr lang="en-US" sz="3600" dirty="0"/>
          </a:p>
          <a:p>
            <a:pPr lvl="1"/>
            <a:r>
              <a:rPr lang="en-US" dirty="0"/>
              <a:t>On the rung just below the "</a:t>
            </a:r>
            <a:r>
              <a:rPr lang="en-US" dirty="0" err="1"/>
              <a:t>cottonocracy</a:t>
            </a:r>
            <a:r>
              <a:rPr lang="en-US" dirty="0"/>
              <a:t>," were small farmers who owned slaves. </a:t>
            </a:r>
            <a:r>
              <a:rPr lang="en-US" u="sng" dirty="0"/>
              <a:t>About 3/4 of Southern whites </a:t>
            </a:r>
            <a:r>
              <a:rPr lang="en-US" i="1" u="sng" dirty="0"/>
              <a:t>did not</a:t>
            </a:r>
            <a:r>
              <a:rPr lang="en-US" u="sng" dirty="0"/>
              <a:t> own slaves, and of the quarter that did, most owned only about 2 or 3 slaves</a:t>
            </a:r>
            <a:r>
              <a:rPr lang="en-US" dirty="0"/>
              <a:t>, usually a family.</a:t>
            </a:r>
            <a:endParaRPr lang="en-US" sz="3600"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lvl="2"/>
            <a:r>
              <a:rPr lang="en-US" u="sng" dirty="0"/>
              <a:t>Next came whites who did not own slaves</a:t>
            </a:r>
            <a:r>
              <a:rPr lang="en-US" dirty="0"/>
              <a:t> (3/4 of whites). An irony exists in that (a) they had a deep resent of the wealthy slave owners (the "</a:t>
            </a:r>
            <a:r>
              <a:rPr lang="en-US" dirty="0" err="1"/>
              <a:t>snobocracy</a:t>
            </a:r>
            <a:r>
              <a:rPr lang="en-US" dirty="0"/>
              <a:t>") yet (b) still held the "Southern dream" of one day becoming a wealthy slave owner. </a:t>
            </a:r>
            <a:endParaRPr lang="en-US" sz="3200" dirty="0"/>
          </a:p>
          <a:p>
            <a:pPr lvl="2"/>
            <a:r>
              <a:rPr lang="en-US" dirty="0"/>
              <a:t>Most of these whites were very poor. They were sneered as "poor white trash," "hillbillies," and "crackers."</a:t>
            </a:r>
            <a:endParaRPr lang="en-US" sz="3200" dirty="0"/>
          </a:p>
          <a:p>
            <a:pPr lvl="2"/>
            <a:r>
              <a:rPr lang="en-US" dirty="0"/>
              <a:t>They were called "clay eaters" because they chewed clay to get minerals they lacked in their diet. They also got hookworm from the clay.</a:t>
            </a:r>
            <a:endParaRPr lang="en-US" sz="3200" dirty="0"/>
          </a:p>
          <a:p>
            <a:pPr lvl="2"/>
            <a:r>
              <a:rPr lang="en-US" dirty="0"/>
              <a:t>Though slave-less, these whites were very racist. Their thinking was no matter how poor or how bad off they had it in life, they still viewed themselves as being above the slaves.</a:t>
            </a:r>
            <a:endParaRPr lang="en-US" sz="3200" dirty="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524000"/>
            <a:ext cx="4267200" cy="3733799"/>
          </a:xfrm>
        </p:spPr>
        <p:txBody>
          <a:bodyPr>
            <a:normAutofit fontScale="70000" lnSpcReduction="20000"/>
          </a:bodyPr>
          <a:lstStyle/>
          <a:p>
            <a:pPr>
              <a:buNone/>
            </a:pPr>
            <a:r>
              <a:rPr lang="en-US" b="1" dirty="0" smtClean="0"/>
              <a:t>	</a:t>
            </a:r>
            <a:r>
              <a:rPr lang="en-US" b="1" dirty="0" err="1" smtClean="0"/>
              <a:t>Slaveowning</a:t>
            </a:r>
            <a:r>
              <a:rPr lang="en-US" b="1" dirty="0" smtClean="0"/>
              <a:t> </a:t>
            </a:r>
            <a:r>
              <a:rPr lang="en-US" b="1" dirty="0"/>
              <a:t>Families, 1850 </a:t>
            </a:r>
            <a:r>
              <a:rPr lang="en-US" b="1" dirty="0" smtClean="0"/>
              <a:t>More than half </a:t>
            </a:r>
            <a:r>
              <a:rPr lang="en-US" dirty="0" smtClean="0"/>
              <a:t>of </a:t>
            </a:r>
            <a:r>
              <a:rPr lang="en-US" dirty="0"/>
              <a:t>all slaveholding families owned fewer </a:t>
            </a:r>
            <a:r>
              <a:rPr lang="en-US" dirty="0" smtClean="0"/>
              <a:t>than four </a:t>
            </a:r>
            <a:r>
              <a:rPr lang="en-US" dirty="0"/>
              <a:t>slaves. In contrast, 2 percent of </a:t>
            </a:r>
            <a:r>
              <a:rPr lang="en-US" dirty="0" err="1" smtClean="0"/>
              <a:t>slaveowners</a:t>
            </a:r>
            <a:r>
              <a:rPr lang="en-US" dirty="0" smtClean="0"/>
              <a:t> owned </a:t>
            </a:r>
            <a:r>
              <a:rPr lang="en-US" dirty="0"/>
              <a:t>more than fifty slaves each. A </a:t>
            </a:r>
            <a:r>
              <a:rPr lang="en-US" dirty="0" smtClean="0"/>
              <a:t>tiny slaveholding </a:t>
            </a:r>
            <a:r>
              <a:rPr lang="en-US" dirty="0"/>
              <a:t>elite held a majority of </a:t>
            </a:r>
            <a:r>
              <a:rPr lang="en-US" dirty="0" smtClean="0"/>
              <a:t>slave property </a:t>
            </a:r>
            <a:r>
              <a:rPr lang="en-US" dirty="0"/>
              <a:t>in the South. The great majority </a:t>
            </a:r>
            <a:r>
              <a:rPr lang="en-US" dirty="0" smtClean="0"/>
              <a:t>of white </a:t>
            </a:r>
            <a:r>
              <a:rPr lang="en-US" dirty="0"/>
              <a:t>southerners owned no slaves at all.</a:t>
            </a:r>
          </a:p>
        </p:txBody>
      </p:sp>
      <p:sp>
        <p:nvSpPr>
          <p:cNvPr id="4" name="Rectangle 3"/>
          <p:cNvSpPr/>
          <p:nvPr/>
        </p:nvSpPr>
        <p:spPr>
          <a:xfrm>
            <a:off x="5029200" y="1752600"/>
            <a:ext cx="5105400" cy="2031325"/>
          </a:xfrm>
          <a:prstGeom prst="rect">
            <a:avLst/>
          </a:prstGeom>
        </p:spPr>
        <p:txBody>
          <a:bodyPr wrap="square">
            <a:spAutoFit/>
          </a:bodyPr>
          <a:lstStyle/>
          <a:p>
            <a:r>
              <a:rPr lang="en-US" dirty="0"/>
              <a:t>1,733 own </a:t>
            </a:r>
            <a:r>
              <a:rPr lang="en-US" b="1" dirty="0"/>
              <a:t>100 or more slaves</a:t>
            </a:r>
          </a:p>
          <a:p>
            <a:r>
              <a:rPr lang="en-US" dirty="0"/>
              <a:t>6,196 own </a:t>
            </a:r>
            <a:r>
              <a:rPr lang="en-US" b="1" dirty="0"/>
              <a:t>50–99</a:t>
            </a:r>
          </a:p>
          <a:p>
            <a:r>
              <a:rPr lang="en-US" dirty="0"/>
              <a:t>29,733 own </a:t>
            </a:r>
            <a:r>
              <a:rPr lang="en-US" b="1" dirty="0"/>
              <a:t>20–49</a:t>
            </a:r>
          </a:p>
          <a:p>
            <a:r>
              <a:rPr lang="en-US" dirty="0"/>
              <a:t>54,595 own </a:t>
            </a:r>
            <a:r>
              <a:rPr lang="en-US" b="1" dirty="0"/>
              <a:t>10–19</a:t>
            </a:r>
          </a:p>
          <a:p>
            <a:r>
              <a:rPr lang="en-US" dirty="0"/>
              <a:t>80,765 own </a:t>
            </a:r>
            <a:r>
              <a:rPr lang="en-US" b="1" dirty="0"/>
              <a:t>5–9</a:t>
            </a:r>
          </a:p>
          <a:p>
            <a:r>
              <a:rPr lang="en-US" dirty="0"/>
              <a:t>105,683 own </a:t>
            </a:r>
            <a:r>
              <a:rPr lang="en-US" b="1" dirty="0"/>
              <a:t>2–4</a:t>
            </a:r>
          </a:p>
          <a:p>
            <a:r>
              <a:rPr lang="en-US" dirty="0"/>
              <a:t>68,820 own </a:t>
            </a:r>
            <a:r>
              <a:rPr lang="en-US" b="1" dirty="0"/>
              <a:t>1 each</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2038350" y="42863"/>
            <a:ext cx="5067300" cy="6772275"/>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100" name="Picture 4" descr="http://users.humboldt.edu/ogayle/CottonProduction.png"/>
          <p:cNvPicPr>
            <a:picLocks noChangeAspect="1" noChangeArrowheads="1"/>
          </p:cNvPicPr>
          <p:nvPr/>
        </p:nvPicPr>
        <p:blipFill>
          <a:blip r:embed="rId2"/>
          <a:srcRect/>
          <a:stretch>
            <a:fillRect/>
          </a:stretch>
        </p:blipFill>
        <p:spPr bwMode="auto">
          <a:xfrm>
            <a:off x="2743200" y="-69507"/>
            <a:ext cx="3857625" cy="692750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lvl="2"/>
            <a:r>
              <a:rPr lang="en-US" dirty="0"/>
              <a:t>Whites that lived in the mountains (hillbillies) likely had the toughest life of all whites. They were incredibly isolated, living in coves and hollows separated from the rest of the nation. They were extremely poor and scratched a living out of the mountains. </a:t>
            </a:r>
            <a:endParaRPr lang="en-US" sz="3200" dirty="0"/>
          </a:p>
          <a:p>
            <a:pPr lvl="3"/>
            <a:r>
              <a:rPr lang="en-US" u="sng" dirty="0"/>
              <a:t>Mountains whites</a:t>
            </a:r>
            <a:r>
              <a:rPr lang="en-US" dirty="0"/>
              <a:t> were </a:t>
            </a:r>
            <a:r>
              <a:rPr lang="en-US" i="1" dirty="0"/>
              <a:t>not</a:t>
            </a:r>
            <a:r>
              <a:rPr lang="en-US" dirty="0"/>
              <a:t> strong supporters of slavery, if even supporters at all. They (a) had no need for slavery in the mountains and (b) despised the wealthy white plantation owners who usually ran their state.</a:t>
            </a:r>
            <a:endParaRPr lang="en-US" sz="2800" dirty="0"/>
          </a:p>
          <a:p>
            <a:pPr lvl="3"/>
            <a:r>
              <a:rPr lang="en-US" dirty="0"/>
              <a:t>The fact that mountain whites didn't support slavery can be seen when the Civil War broke out. West Virginia broke away from Virginia over this matter. And, many whites from the hills "volunteered" to fight for the North (as in Tennessee, the "Volunteer State").</a:t>
            </a:r>
            <a:endParaRPr lang="en-US" sz="2800"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Free Blacks: Slaves Without Masters </a:t>
            </a:r>
            <a:br>
              <a:rPr lang="en-US" dirty="0"/>
            </a:br>
            <a:endParaRPr lang="en-US" dirty="0"/>
          </a:p>
        </p:txBody>
      </p:sp>
      <p:sp>
        <p:nvSpPr>
          <p:cNvPr id="3" name="Content Placeholder 2"/>
          <p:cNvSpPr>
            <a:spLocks noGrp="1"/>
          </p:cNvSpPr>
          <p:nvPr>
            <p:ph idx="1"/>
          </p:nvPr>
        </p:nvSpPr>
        <p:spPr/>
        <p:txBody>
          <a:bodyPr>
            <a:normAutofit lnSpcReduction="10000"/>
          </a:bodyPr>
          <a:lstStyle/>
          <a:p>
            <a:pPr lvl="1"/>
            <a:r>
              <a:rPr lang="en-US" dirty="0"/>
              <a:t>The next rung on the Southern social ladder belonged to </a:t>
            </a:r>
            <a:r>
              <a:rPr lang="en-US" u="sng" dirty="0"/>
              <a:t>free blacks</a:t>
            </a:r>
            <a:r>
              <a:rPr lang="en-US" dirty="0"/>
              <a:t>. In 1860, there were 250,000 free blacks in the South.</a:t>
            </a:r>
            <a:endParaRPr lang="en-US" sz="3600" dirty="0"/>
          </a:p>
          <a:p>
            <a:pPr lvl="1"/>
            <a:r>
              <a:rPr lang="en-US" dirty="0"/>
              <a:t>Slaves may have been freed by one of many methods… </a:t>
            </a:r>
            <a:endParaRPr lang="en-US" sz="3600" dirty="0"/>
          </a:p>
          <a:p>
            <a:pPr lvl="2"/>
            <a:r>
              <a:rPr lang="en-US" dirty="0"/>
              <a:t>By a movement of emancipation after the American Revolution (usually the upper South).</a:t>
            </a:r>
            <a:endParaRPr lang="en-US" sz="3200" dirty="0"/>
          </a:p>
          <a:p>
            <a:pPr lvl="2"/>
            <a:r>
              <a:rPr lang="en-US" dirty="0"/>
              <a:t>By the slave owner. These were usually mulattoes, often the child of a white owner and black mistress.</a:t>
            </a:r>
            <a:endParaRPr lang="en-US" sz="3200" dirty="0"/>
          </a:p>
          <a:p>
            <a:pPr lvl="2"/>
            <a:r>
              <a:rPr lang="en-US" dirty="0"/>
              <a:t>By purchasing one's freedom. If a slave could save enough money, he could just buy himself, so to speak and thereby free himself.</a:t>
            </a:r>
            <a:endParaRPr lang="en-US" sz="3200" dirty="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a:t>Many freed blacks owned property, as in New Orleans. A few blacks even owned slaves.</a:t>
            </a:r>
            <a:endParaRPr lang="en-US" sz="3600" dirty="0"/>
          </a:p>
          <a:p>
            <a:pPr lvl="1"/>
            <a:r>
              <a:rPr lang="en-US" dirty="0"/>
              <a:t>Free blacks were 2nd, or 3rd, class citizens. The pro-slavery crowd didn't like them since they represented the possible end of slavery. Free blacks rights were limited compared to whites.</a:t>
            </a:r>
            <a:endParaRPr lang="en-US" sz="3600" dirty="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lvl="1"/>
            <a:r>
              <a:rPr lang="en-US" dirty="0"/>
              <a:t>Northerners disliked free blacks as well. The Irish especially disliked blacks since both were in competition for the lower paying jobs. </a:t>
            </a:r>
            <a:endParaRPr lang="en-US" sz="3600" dirty="0"/>
          </a:p>
          <a:p>
            <a:pPr lvl="2"/>
            <a:r>
              <a:rPr lang="en-US" dirty="0"/>
              <a:t>When the North stood up to stop expansion of slavery into western lands, it was perhaps motivated more by economics of labor competition than by the desire to stop slavery.</a:t>
            </a:r>
            <a:endParaRPr lang="en-US" sz="3200" dirty="0"/>
          </a:p>
          <a:p>
            <a:pPr lvl="2"/>
            <a:r>
              <a:rPr lang="en-US" dirty="0"/>
              <a:t>The idea that the South hated blacks and the North loved them is a myth. Anti-black sentiment in the North was often fiercer than the South. It was said that </a:t>
            </a:r>
            <a:r>
              <a:rPr lang="en-US" u="sng" dirty="0"/>
              <a:t>the South liked the black individual (with whom they lived daily), but hated the race; but the North claimed to like the race (with whom they'd never lived), but hated the individual</a:t>
            </a:r>
            <a:r>
              <a:rPr lang="en-US" dirty="0"/>
              <a:t>.</a:t>
            </a:r>
            <a:endParaRPr lang="en-US" sz="3200" dirty="0"/>
          </a:p>
          <a:p>
            <a:pPr lvl="2"/>
            <a:r>
              <a:rPr lang="en-US" b="1" dirty="0"/>
              <a:t>Frederick Douglass</a:t>
            </a:r>
            <a:r>
              <a:rPr lang="en-US" dirty="0"/>
              <a:t>, the leading spokesperson for blacks and against slavery, was beaten several times in the North.</a:t>
            </a:r>
            <a:endParaRPr lang="en-US" sz="3200" dirty="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r>
              <a:rPr lang="en-US" sz="1400" dirty="0" smtClean="0">
                <a:latin typeface="Times New Roman" pitchFamily="18" charset="0"/>
                <a:cs typeface="Times New Roman" pitchFamily="18" charset="0"/>
              </a:rPr>
              <a:t>Segue from free blacks to plantation slavery… </a:t>
            </a:r>
            <a:endParaRPr lang="en-US" sz="1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55000" lnSpcReduction="20000"/>
          </a:bodyPr>
          <a:lstStyle/>
          <a:p>
            <a:pPr algn="ctr">
              <a:buNone/>
            </a:pPr>
            <a:r>
              <a:rPr lang="en-US" i="1" dirty="0">
                <a:latin typeface="Times New Roman" pitchFamily="18" charset="0"/>
                <a:cs typeface="Times New Roman" pitchFamily="18" charset="0"/>
              </a:rPr>
              <a:t>“Arthur Lee, Freeman,” petitioned the</a:t>
            </a:r>
          </a:p>
          <a:p>
            <a:pPr algn="ctr">
              <a:buNone/>
            </a:pPr>
            <a:r>
              <a:rPr lang="en-US" i="1" dirty="0">
                <a:latin typeface="Times New Roman" pitchFamily="18" charset="0"/>
                <a:cs typeface="Times New Roman" pitchFamily="18" charset="0"/>
              </a:rPr>
              <a:t>General Assembly of Virginia in 1835 for</a:t>
            </a:r>
          </a:p>
          <a:p>
            <a:pPr algn="ctr">
              <a:buNone/>
            </a:pPr>
            <a:r>
              <a:rPr lang="en-US" i="1" dirty="0">
                <a:latin typeface="Times New Roman" pitchFamily="18" charset="0"/>
                <a:cs typeface="Times New Roman" pitchFamily="18" charset="0"/>
              </a:rPr>
              <a:t>permission to remain in the state despite</a:t>
            </a:r>
          </a:p>
          <a:p>
            <a:pPr algn="ctr">
              <a:buNone/>
            </a:pPr>
            <a:r>
              <a:rPr lang="en-US" i="1" dirty="0">
                <a:latin typeface="Times New Roman" pitchFamily="18" charset="0"/>
                <a:cs typeface="Times New Roman" pitchFamily="18" charset="0"/>
              </a:rPr>
              <a:t>a law against the residency of free blacks.</a:t>
            </a:r>
          </a:p>
          <a:p>
            <a:pPr algn="ctr">
              <a:buNone/>
            </a:pPr>
            <a:r>
              <a:rPr lang="en-US" i="1" dirty="0">
                <a:latin typeface="Times New Roman" pitchFamily="18" charset="0"/>
                <a:cs typeface="Times New Roman" pitchFamily="18" charset="0"/>
              </a:rPr>
              <a:t>After asserting his upstanding moral</a:t>
            </a:r>
          </a:p>
          <a:p>
            <a:pPr algn="ctr">
              <a:buNone/>
            </a:pPr>
            <a:r>
              <a:rPr lang="en-US" i="1" dirty="0">
                <a:latin typeface="Times New Roman" pitchFamily="18" charset="0"/>
                <a:cs typeface="Times New Roman" pitchFamily="18" charset="0"/>
              </a:rPr>
              <a:t>character, he implored</a:t>
            </a:r>
            <a:r>
              <a:rPr lang="en-US" i="1" dirty="0" smtClean="0">
                <a:latin typeface="Times New Roman" pitchFamily="18" charset="0"/>
                <a:cs typeface="Times New Roman" pitchFamily="18" charset="0"/>
              </a:rPr>
              <a:t>,</a:t>
            </a:r>
          </a:p>
          <a:p>
            <a:pPr algn="ctr">
              <a:buNone/>
            </a:pPr>
            <a:endParaRPr lang="en-US" i="1"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“He therefore most respectfully and</a:t>
            </a:r>
          </a:p>
          <a:p>
            <a:pPr algn="ctr">
              <a:buNone/>
            </a:pPr>
            <a:r>
              <a:rPr lang="en-US" dirty="0">
                <a:latin typeface="Times New Roman" pitchFamily="18" charset="0"/>
                <a:cs typeface="Times New Roman" pitchFamily="18" charset="0"/>
              </a:rPr>
              <a:t>earnestly prays that you will pass a</a:t>
            </a:r>
          </a:p>
          <a:p>
            <a:pPr algn="ctr">
              <a:buNone/>
            </a:pPr>
            <a:r>
              <a:rPr lang="en-US" dirty="0">
                <a:latin typeface="Times New Roman" pitchFamily="18" charset="0"/>
                <a:cs typeface="Times New Roman" pitchFamily="18" charset="0"/>
              </a:rPr>
              <a:t>law permitting him on the score of</a:t>
            </a:r>
          </a:p>
          <a:p>
            <a:pPr algn="ctr">
              <a:buNone/>
            </a:pPr>
            <a:r>
              <a:rPr lang="en-US" dirty="0">
                <a:latin typeface="Times New Roman" pitchFamily="18" charset="0"/>
                <a:cs typeface="Times New Roman" pitchFamily="18" charset="0"/>
              </a:rPr>
              <a:t>long and meritorious service to remain</a:t>
            </a:r>
          </a:p>
          <a:p>
            <a:pPr algn="ctr">
              <a:buNone/>
            </a:pPr>
            <a:r>
              <a:rPr lang="en-US" dirty="0">
                <a:latin typeface="Times New Roman" pitchFamily="18" charset="0"/>
                <a:cs typeface="Times New Roman" pitchFamily="18" charset="0"/>
              </a:rPr>
              <a:t>in the State, together with his wife and</a:t>
            </a:r>
          </a:p>
          <a:p>
            <a:pPr algn="ctr">
              <a:buNone/>
            </a:pPr>
            <a:r>
              <a:rPr lang="en-US" dirty="0">
                <a:latin typeface="Times New Roman" pitchFamily="18" charset="0"/>
                <a:cs typeface="Times New Roman" pitchFamily="18" charset="0"/>
              </a:rPr>
              <a:t>four children, and not force him in his</a:t>
            </a:r>
          </a:p>
          <a:p>
            <a:pPr algn="ctr">
              <a:buNone/>
            </a:pPr>
            <a:r>
              <a:rPr lang="en-US" dirty="0">
                <a:latin typeface="Times New Roman" pitchFamily="18" charset="0"/>
                <a:cs typeface="Times New Roman" pitchFamily="18" charset="0"/>
              </a:rPr>
              <a:t>old age to seek a livelihood in a new</a:t>
            </a:r>
          </a:p>
          <a:p>
            <a:pPr algn="ctr">
              <a:buNone/>
            </a:pPr>
            <a:r>
              <a:rPr lang="en-US" dirty="0">
                <a:latin typeface="Times New Roman" pitchFamily="18" charset="0"/>
                <a:cs typeface="Times New Roman" pitchFamily="18" charset="0"/>
              </a:rPr>
              <a:t>Country.”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4274" name="Picture 2" descr="Scan-130429-0002">
            <a:hlinkClick r:id="rId2"/>
          </p:cNvPr>
          <p:cNvPicPr>
            <a:picLocks noChangeAspect="1" noChangeArrowheads="1"/>
          </p:cNvPicPr>
          <p:nvPr/>
        </p:nvPicPr>
        <p:blipFill>
          <a:blip r:embed="rId3"/>
          <a:srcRect/>
          <a:stretch>
            <a:fillRect/>
          </a:stretch>
        </p:blipFill>
        <p:spPr bwMode="auto">
          <a:xfrm>
            <a:off x="228600" y="1371600"/>
            <a:ext cx="3026373" cy="4505326"/>
          </a:xfrm>
          <a:prstGeom prst="rect">
            <a:avLst/>
          </a:prstGeom>
          <a:ln>
            <a:noFill/>
          </a:ln>
          <a:effectLst>
            <a:softEdge rad="112500"/>
          </a:effectLst>
        </p:spPr>
      </p:pic>
      <p:pic>
        <p:nvPicPr>
          <p:cNvPr id="54276" name="Picture 4" descr="Slaves"/>
          <p:cNvPicPr>
            <a:picLocks noChangeAspect="1" noChangeArrowheads="1"/>
          </p:cNvPicPr>
          <p:nvPr/>
        </p:nvPicPr>
        <p:blipFill>
          <a:blip r:embed="rId4"/>
          <a:srcRect/>
          <a:stretch>
            <a:fillRect/>
          </a:stretch>
        </p:blipFill>
        <p:spPr bwMode="auto">
          <a:xfrm>
            <a:off x="5715000" y="304800"/>
            <a:ext cx="3429000" cy="2043685"/>
          </a:xfrm>
          <a:prstGeom prst="rect">
            <a:avLst/>
          </a:prstGeom>
          <a:noFill/>
        </p:spPr>
      </p:pic>
      <p:pic>
        <p:nvPicPr>
          <p:cNvPr id="54278" name="Picture 6" descr="http://upload.wikimedia.org/wikipedia/commons/thumb/5/50/Cicatrices_de_flagellation_sur_un_esclave.jpg/170px-Cicatrices_de_flagellation_sur_un_esclave.jpg">
            <a:hlinkClick r:id="rId5"/>
          </p:cNvPr>
          <p:cNvPicPr>
            <a:picLocks noChangeAspect="1" noChangeArrowheads="1"/>
          </p:cNvPicPr>
          <p:nvPr/>
        </p:nvPicPr>
        <p:blipFill>
          <a:blip r:embed="rId6"/>
          <a:srcRect/>
          <a:stretch>
            <a:fillRect/>
          </a:stretch>
        </p:blipFill>
        <p:spPr bwMode="auto">
          <a:xfrm>
            <a:off x="5029200" y="2655120"/>
            <a:ext cx="2533650" cy="420288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Plantation Slavery </a:t>
            </a:r>
          </a:p>
        </p:txBody>
      </p:sp>
      <p:sp>
        <p:nvSpPr>
          <p:cNvPr id="3" name="Content Placeholder 2"/>
          <p:cNvSpPr>
            <a:spLocks noGrp="1"/>
          </p:cNvSpPr>
          <p:nvPr>
            <p:ph idx="1"/>
          </p:nvPr>
        </p:nvSpPr>
        <p:spPr/>
        <p:txBody>
          <a:bodyPr>
            <a:normAutofit fontScale="92500"/>
          </a:bodyPr>
          <a:lstStyle/>
          <a:p>
            <a:pPr lvl="1"/>
            <a:r>
              <a:rPr lang="en-US" dirty="0"/>
              <a:t>At the bottom of the Southern social ladder were </a:t>
            </a:r>
            <a:r>
              <a:rPr lang="en-US" u="sng" dirty="0"/>
              <a:t>slaves</a:t>
            </a:r>
            <a:r>
              <a:rPr lang="en-US" dirty="0"/>
              <a:t>. Though slaves were at the bottom in status, slavery (AKA the "</a:t>
            </a:r>
            <a:r>
              <a:rPr lang="en-US" b="1" dirty="0"/>
              <a:t>peculiar institution</a:t>
            </a:r>
            <a:r>
              <a:rPr lang="en-US" dirty="0"/>
              <a:t>") made up the foundation of Southern economics and society.</a:t>
            </a:r>
            <a:endParaRPr lang="en-US" sz="3600" dirty="0"/>
          </a:p>
          <a:p>
            <a:pPr lvl="1"/>
            <a:r>
              <a:rPr lang="en-US" dirty="0"/>
              <a:t>By 1860, there were 4 million slaves in America.</a:t>
            </a:r>
            <a:endParaRPr lang="en-US" sz="3600" dirty="0"/>
          </a:p>
          <a:p>
            <a:pPr lvl="1"/>
            <a:r>
              <a:rPr lang="en-US" dirty="0"/>
              <a:t>Slave importation had been banned in 1808, but it was a moot point. Slaves were still smuggled into America and penalties for doing so were infrequent. Also, by this time, </a:t>
            </a:r>
            <a:r>
              <a:rPr lang="en-US" u="sng" dirty="0"/>
              <a:t>slavery was self-supporting through natural childbirth</a:t>
            </a:r>
            <a:r>
              <a:rPr lang="en-US" dirty="0"/>
              <a:t>.</a:t>
            </a:r>
            <a:endParaRPr lang="en-US" sz="3600" dirty="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381000" y="2209800"/>
            <a:ext cx="6496433" cy="4343400"/>
          </a:xfrm>
          <a:prstGeom prst="rect">
            <a:avLst/>
          </a:prstGeom>
          <a:ln>
            <a:noFill/>
          </a:ln>
          <a:effectLst>
            <a:softEdge rad="112500"/>
          </a:effectLst>
        </p:spPr>
      </p:pic>
      <p:pic>
        <p:nvPicPr>
          <p:cNvPr id="1027" name="Picture 3"/>
          <p:cNvPicPr>
            <a:picLocks noChangeAspect="1" noChangeArrowheads="1"/>
          </p:cNvPicPr>
          <p:nvPr/>
        </p:nvPicPr>
        <p:blipFill>
          <a:blip r:embed="rId3"/>
          <a:srcRect/>
          <a:stretch>
            <a:fillRect/>
          </a:stretch>
        </p:blipFill>
        <p:spPr bwMode="auto">
          <a:xfrm>
            <a:off x="4800600" y="381000"/>
            <a:ext cx="4105275" cy="27298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838200" y="609600"/>
            <a:ext cx="7797294" cy="5772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“Cotton is King” </a:t>
            </a:r>
            <a:endParaRPr lang="en-US" dirty="0"/>
          </a:p>
        </p:txBody>
      </p:sp>
      <p:sp>
        <p:nvSpPr>
          <p:cNvPr id="3" name="Content Placeholder 2"/>
          <p:cNvSpPr>
            <a:spLocks noGrp="1"/>
          </p:cNvSpPr>
          <p:nvPr>
            <p:ph idx="1"/>
          </p:nvPr>
        </p:nvSpPr>
        <p:spPr/>
        <p:txBody>
          <a:bodyPr/>
          <a:lstStyle/>
          <a:p>
            <a:pPr lvl="1"/>
            <a:r>
              <a:rPr lang="en-US" dirty="0"/>
              <a:t>Eli Whitney's 1793 cotton gin invention revolutionized the Southern economy. Added to mechanical jennies to spin yarn, power looms to weave, and sewing machines to sew, </a:t>
            </a:r>
            <a:r>
              <a:rPr lang="en-US" u="sng" dirty="0"/>
              <a:t>the demand (and profits) for cotton fiber skyrocketed</a:t>
            </a:r>
            <a:r>
              <a:rPr lang="en-US" dirty="0"/>
              <a:t>.</a:t>
            </a:r>
            <a:endParaRPr 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2590800" y="1600200"/>
            <a:ext cx="4895850" cy="34099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srcRect/>
          <a:stretch>
            <a:fillRect/>
          </a:stretch>
        </p:blipFill>
        <p:spPr bwMode="auto">
          <a:xfrm>
            <a:off x="-19505" y="0"/>
            <a:ext cx="916350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lvl="1"/>
            <a:r>
              <a:rPr lang="en-US" dirty="0"/>
              <a:t>Slaves were viewed as an investment—one to be guarded. The most dangerous jobs were saved for a hired Irishman so as to not injure a valuable slave. </a:t>
            </a:r>
            <a:endParaRPr lang="en-US" sz="3600" dirty="0"/>
          </a:p>
          <a:p>
            <a:pPr lvl="2"/>
            <a:r>
              <a:rPr lang="en-US" dirty="0"/>
              <a:t>Strong, hard-working men, slaves with special skills, or women who gave birth to many children were especially prized.</a:t>
            </a:r>
            <a:endParaRPr lang="en-US" sz="3200" dirty="0"/>
          </a:p>
          <a:p>
            <a:pPr lvl="1"/>
            <a:r>
              <a:rPr lang="en-US" dirty="0"/>
              <a:t>Slavery followed the "Cotton Belt"—an arc swooping from Virginia down through to Texas. The heart of the Cotton Belt was from South Carolina to Louisiana, the "Deep South." </a:t>
            </a:r>
            <a:endParaRPr lang="en-US" sz="3600" dirty="0"/>
          </a:p>
          <a:p>
            <a:pPr lvl="2"/>
            <a:r>
              <a:rPr lang="en-US" dirty="0"/>
              <a:t>Slaves from the upper South were sometimes "sold down the river" to the Deep South.</a:t>
            </a:r>
            <a:endParaRPr lang="en-US" sz="3200" dirty="0"/>
          </a:p>
          <a:p>
            <a:pPr lvl="2"/>
            <a:r>
              <a:rPr lang="en-US" dirty="0"/>
              <a:t>This theme (being sold down the river) became the storyline for </a:t>
            </a:r>
            <a:r>
              <a:rPr lang="en-US" b="1" dirty="0"/>
              <a:t>Harriet Beecher Stowe</a:t>
            </a:r>
            <a:r>
              <a:rPr lang="en-US" dirty="0"/>
              <a:t>'s novel </a:t>
            </a:r>
            <a:r>
              <a:rPr lang="en-US" b="1" i="1" dirty="0"/>
              <a:t>Uncle Tom's Cabin</a:t>
            </a:r>
            <a:r>
              <a:rPr lang="en-US" b="1" dirty="0"/>
              <a:t>.</a:t>
            </a:r>
            <a:r>
              <a:rPr lang="en-US" dirty="0"/>
              <a:t> </a:t>
            </a:r>
            <a:endParaRPr lang="en-US" sz="3200" dirty="0"/>
          </a:p>
          <a:p>
            <a:pPr lvl="3"/>
            <a:r>
              <a:rPr lang="en-US" dirty="0"/>
              <a:t>It was fiction &amp; played on readers' emotions to swell up abolition movement.</a:t>
            </a:r>
            <a:endParaRPr lang="en-US" sz="2800" dirty="0"/>
          </a:p>
          <a:p>
            <a:pPr lvl="3"/>
            <a:r>
              <a:rPr lang="en-US" dirty="0"/>
              <a:t>Its impact cannot be understated and was a considerable cause of the war.</a:t>
            </a:r>
            <a:endParaRPr lang="en-US" sz="2800" dirty="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Life Under the Lash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lvl="1"/>
            <a:r>
              <a:rPr lang="en-US" dirty="0"/>
              <a:t>Life as a slave is hard to pin down. Sometimes a slave had a kind master, sometimes the master was extremely cruel. </a:t>
            </a:r>
            <a:endParaRPr lang="en-US" sz="3600" dirty="0"/>
          </a:p>
          <a:p>
            <a:pPr lvl="2"/>
            <a:r>
              <a:rPr lang="en-US" dirty="0"/>
              <a:t>In all situations, a slave was expected to work hard and abide by the rules.</a:t>
            </a:r>
            <a:endParaRPr lang="en-US" sz="3200" dirty="0"/>
          </a:p>
          <a:p>
            <a:pPr lvl="1"/>
            <a:r>
              <a:rPr lang="en-US" dirty="0"/>
              <a:t>Whippings were not uncommon. </a:t>
            </a:r>
            <a:endParaRPr lang="en-US" sz="3600" dirty="0"/>
          </a:p>
          <a:p>
            <a:pPr lvl="2"/>
            <a:r>
              <a:rPr lang="en-US" dirty="0"/>
              <a:t>On the one hand, whippings were a disincentive to getting "out of line."</a:t>
            </a:r>
            <a:endParaRPr lang="en-US" sz="3200" dirty="0"/>
          </a:p>
          <a:p>
            <a:pPr lvl="2"/>
            <a:r>
              <a:rPr lang="en-US" dirty="0"/>
              <a:t>On the other hand, excessive whippings left scars which hurt a slave's resale value.</a:t>
            </a:r>
            <a:endParaRPr lang="en-US" sz="3200" dirty="0"/>
          </a:p>
          <a:p>
            <a:pPr lvl="1"/>
            <a:r>
              <a:rPr lang="en-US" dirty="0"/>
              <a:t>Generally, life in the Deep South was tougher than the upper South. </a:t>
            </a:r>
            <a:endParaRPr lang="en-US" sz="3600" dirty="0"/>
          </a:p>
          <a:p>
            <a:pPr lvl="2"/>
            <a:r>
              <a:rPr lang="en-US" dirty="0"/>
              <a:t>The Deep South (Cotton of Slave Belt) accounted for about 75% of the black population.</a:t>
            </a:r>
            <a:endParaRPr lang="en-US" sz="3200" dirty="0"/>
          </a:p>
          <a:p>
            <a:pPr lvl="2"/>
            <a:r>
              <a:rPr lang="en-US" dirty="0"/>
              <a:t>On the good side, slave life and families tended to be more stable there.</a:t>
            </a:r>
            <a:endParaRPr lang="en-US" sz="3200" dirty="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304800"/>
            <a:ext cx="8229600" cy="4525963"/>
          </a:xfrm>
        </p:spPr>
        <p:txBody>
          <a:bodyPr/>
          <a:lstStyle/>
          <a:p>
            <a:pPr lvl="1"/>
            <a:r>
              <a:rPr lang="en-US" dirty="0"/>
              <a:t>Despite huge obstacles, blacks showed great resilience. </a:t>
            </a:r>
            <a:endParaRPr lang="en-US" sz="3600" dirty="0"/>
          </a:p>
          <a:p>
            <a:pPr lvl="2"/>
            <a:r>
              <a:rPr lang="en-US" dirty="0"/>
              <a:t>A distinctive African-American culture emerged. This was played out through a mixture of language, religion (mix of tribalism and Christianity, focus on Moses' story), and music (bongos, banjos, then jazz).</a:t>
            </a:r>
            <a:endParaRPr lang="en-US" sz="3200" dirty="0"/>
          </a:p>
          <a:p>
            <a:endParaRPr lang="en-US" dirty="0"/>
          </a:p>
        </p:txBody>
      </p:sp>
      <p:pic>
        <p:nvPicPr>
          <p:cNvPr id="27650" name="Picture 2" descr="http://upload.wikimedia.org/wikipedia/commons/thumb/3/31/SlaveDanceand_Music.jpg/220px-SlaveDanceand_Music.jpg">
            <a:hlinkClick r:id="rId2"/>
          </p:cNvPr>
          <p:cNvPicPr>
            <a:picLocks noChangeAspect="1" noChangeArrowheads="1"/>
          </p:cNvPicPr>
          <p:nvPr/>
        </p:nvPicPr>
        <p:blipFill>
          <a:blip r:embed="rId3"/>
          <a:srcRect/>
          <a:stretch>
            <a:fillRect/>
          </a:stretch>
        </p:blipFill>
        <p:spPr bwMode="auto">
          <a:xfrm>
            <a:off x="1905000" y="3200400"/>
            <a:ext cx="5067300" cy="322464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lvl="0"/>
            <a:r>
              <a:rPr lang="en-US" dirty="0"/>
              <a:t>The Burdens of Bondage </a:t>
            </a:r>
          </a:p>
        </p:txBody>
      </p:sp>
      <p:sp>
        <p:nvSpPr>
          <p:cNvPr id="3" name="Content Placeholder 2"/>
          <p:cNvSpPr>
            <a:spLocks noGrp="1"/>
          </p:cNvSpPr>
          <p:nvPr>
            <p:ph idx="1"/>
          </p:nvPr>
        </p:nvSpPr>
        <p:spPr>
          <a:xfrm>
            <a:off x="0" y="990600"/>
            <a:ext cx="9144000" cy="5867400"/>
          </a:xfrm>
        </p:spPr>
        <p:txBody>
          <a:bodyPr>
            <a:normAutofit fontScale="92500" lnSpcReduction="20000"/>
          </a:bodyPr>
          <a:lstStyle/>
          <a:p>
            <a:pPr lvl="1"/>
            <a:r>
              <a:rPr lang="en-US" dirty="0"/>
              <a:t>Slaves had no part in the "American dream" that nearly all other Americans enjoyed.</a:t>
            </a:r>
            <a:endParaRPr lang="en-US" sz="3600" dirty="0"/>
          </a:p>
          <a:p>
            <a:pPr lvl="1"/>
            <a:r>
              <a:rPr lang="en-US" dirty="0"/>
              <a:t>To "fight back," slaves employed techniques such as simply working very slowly.</a:t>
            </a:r>
            <a:endParaRPr lang="en-US" sz="3600" dirty="0"/>
          </a:p>
          <a:p>
            <a:pPr lvl="1"/>
            <a:r>
              <a:rPr lang="en-US" dirty="0"/>
              <a:t>The ultimate goal of slaves, unsurprisingly, was freedom. </a:t>
            </a:r>
            <a:endParaRPr lang="en-US" sz="3600" dirty="0"/>
          </a:p>
          <a:p>
            <a:pPr lvl="2"/>
            <a:r>
              <a:rPr lang="en-US" dirty="0"/>
              <a:t>This is seen in slaves' preference in religion for Moses' story of delivering the Israelites from bondage and in hymns that emphasized "flying away" or the freedoms provided by Jesus and of Heaven.</a:t>
            </a:r>
            <a:endParaRPr lang="en-US" sz="3200" dirty="0"/>
          </a:p>
          <a:p>
            <a:pPr lvl="2"/>
            <a:r>
              <a:rPr lang="en-US" dirty="0"/>
              <a:t>Also, slave revolts occurred. </a:t>
            </a:r>
            <a:endParaRPr lang="en-US" sz="3200" dirty="0"/>
          </a:p>
          <a:p>
            <a:pPr lvl="3"/>
            <a:r>
              <a:rPr lang="en-US" b="1" dirty="0"/>
              <a:t>Gabriel</a:t>
            </a:r>
            <a:r>
              <a:rPr lang="en-US" dirty="0"/>
              <a:t> led a revolt in Virginia.</a:t>
            </a:r>
            <a:endParaRPr lang="en-US" sz="2800" dirty="0"/>
          </a:p>
          <a:p>
            <a:pPr lvl="3"/>
            <a:r>
              <a:rPr lang="en-US" b="1" dirty="0"/>
              <a:t>Denmark Vesey</a:t>
            </a:r>
            <a:r>
              <a:rPr lang="en-US" dirty="0"/>
              <a:t> led a revolt in South Carolina.</a:t>
            </a:r>
            <a:endParaRPr lang="en-US" sz="2800" dirty="0"/>
          </a:p>
          <a:p>
            <a:pPr lvl="3"/>
            <a:r>
              <a:rPr lang="en-US" b="1" dirty="0"/>
              <a:t>Nat Turner</a:t>
            </a:r>
            <a:r>
              <a:rPr lang="en-US" dirty="0"/>
              <a:t> was considered something of a prophet and led a revolt in Virginia.</a:t>
            </a:r>
            <a:endParaRPr lang="en-US" sz="2800" dirty="0"/>
          </a:p>
          <a:p>
            <a:pPr lvl="3"/>
            <a:r>
              <a:rPr lang="en-US" dirty="0"/>
              <a:t>All of these were unsuccessful and wound up terribly for the leaders. The overall </a:t>
            </a:r>
            <a:r>
              <a:rPr lang="en-US" u="sng" dirty="0"/>
              <a:t>result was to (a) scare the dickens out of the whites and (b) see the whites tighten security and black codes</a:t>
            </a:r>
            <a:r>
              <a:rPr lang="en-US" dirty="0"/>
              <a:t>.</a:t>
            </a:r>
            <a:endParaRPr lang="en-US" sz="2800" dirty="0"/>
          </a:p>
          <a:p>
            <a:pPr lvl="1"/>
            <a:r>
              <a:rPr lang="en-US" b="1" dirty="0"/>
              <a:t>Booker T. Washington</a:t>
            </a:r>
            <a:r>
              <a:rPr lang="en-US" dirty="0"/>
              <a:t> later noted that whites, in keeping blacks down in the ditch, had to get down into the ditch with them.</a:t>
            </a:r>
            <a:endParaRPr lang="en-US" sz="3600" dirty="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6322" name="Picture 2" descr="http://3.bp.blogspot.com/-f07cnjmV46w/UE_CUpE-hmI/AAAAAAAAB-s/MnMaRzceEcc/s1600/nat-turner-rebellion-1831-granger.jpg"/>
          <p:cNvPicPr>
            <a:picLocks noChangeAspect="1" noChangeArrowheads="1"/>
          </p:cNvPicPr>
          <p:nvPr/>
        </p:nvPicPr>
        <p:blipFill>
          <a:blip r:embed="rId2"/>
          <a:srcRect/>
          <a:stretch>
            <a:fillRect/>
          </a:stretch>
        </p:blipFill>
        <p:spPr bwMode="auto">
          <a:xfrm>
            <a:off x="914400" y="0"/>
            <a:ext cx="7658100" cy="6824219"/>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Early Abolitionism </a:t>
            </a:r>
          </a:p>
        </p:txBody>
      </p:sp>
      <p:sp>
        <p:nvSpPr>
          <p:cNvPr id="3" name="Content Placeholder 2"/>
          <p:cNvSpPr>
            <a:spLocks noGrp="1"/>
          </p:cNvSpPr>
          <p:nvPr>
            <p:ph idx="1"/>
          </p:nvPr>
        </p:nvSpPr>
        <p:spPr/>
        <p:txBody>
          <a:bodyPr/>
          <a:lstStyle/>
          <a:p>
            <a:pPr lvl="1"/>
            <a:r>
              <a:rPr lang="en-US" dirty="0"/>
              <a:t>The abolition of slavery began in America with the Quakers.</a:t>
            </a:r>
            <a:endParaRPr lang="en-US" sz="3600" dirty="0"/>
          </a:p>
          <a:p>
            <a:pPr lvl="1"/>
            <a:r>
              <a:rPr lang="en-US" dirty="0"/>
              <a:t>The </a:t>
            </a:r>
            <a:r>
              <a:rPr lang="en-US" b="1" dirty="0"/>
              <a:t>American Colonization Society</a:t>
            </a:r>
            <a:r>
              <a:rPr lang="en-US" dirty="0"/>
              <a:t> started with the </a:t>
            </a:r>
            <a:r>
              <a:rPr lang="en-US" u="sng" dirty="0"/>
              <a:t>goal of moving blacks back to Africa</a:t>
            </a:r>
            <a:r>
              <a:rPr lang="en-US" dirty="0"/>
              <a:t>. </a:t>
            </a:r>
            <a:endParaRPr lang="en-US" sz="3600" dirty="0"/>
          </a:p>
          <a:p>
            <a:pPr lvl="2"/>
            <a:r>
              <a:rPr lang="en-US" dirty="0"/>
              <a:t>It succeeded in starting </a:t>
            </a:r>
            <a:r>
              <a:rPr lang="en-US" b="1" dirty="0"/>
              <a:t>Liberia</a:t>
            </a:r>
            <a:r>
              <a:rPr lang="en-US" dirty="0"/>
              <a:t> on the West Africa coast.</a:t>
            </a:r>
            <a:endParaRPr lang="en-US" sz="3200" dirty="0"/>
          </a:p>
          <a:p>
            <a:pPr lvl="2"/>
            <a:r>
              <a:rPr lang="en-US" dirty="0"/>
              <a:t>It failed because (a) most blacks considered themselves African-Americans, not Africans and (b) finances for the entire venture were very short for the huge task.</a:t>
            </a:r>
            <a:endParaRPr lang="en-US" sz="3200" dirty="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lvl="1"/>
            <a:r>
              <a:rPr lang="en-US" dirty="0"/>
              <a:t>The 2nd Great Awakening of the 1830's fueled a surge in the abolition movement. </a:t>
            </a:r>
            <a:endParaRPr lang="en-US" sz="3600" dirty="0"/>
          </a:p>
          <a:p>
            <a:pPr lvl="2"/>
            <a:r>
              <a:rPr lang="en-US" b="1" dirty="0"/>
              <a:t>Theodore Dwight Weld</a:t>
            </a:r>
            <a:r>
              <a:rPr lang="en-US" dirty="0"/>
              <a:t> was inspired by Charles </a:t>
            </a:r>
            <a:r>
              <a:rPr lang="en-US" dirty="0" err="1"/>
              <a:t>Grandison</a:t>
            </a:r>
            <a:r>
              <a:rPr lang="en-US" dirty="0"/>
              <a:t> Finney's preaching and became a leading anti-slavery spokesman.</a:t>
            </a:r>
            <a:endParaRPr lang="en-US" sz="3200" dirty="0"/>
          </a:p>
          <a:p>
            <a:pPr lvl="2"/>
            <a:r>
              <a:rPr lang="en-US" dirty="0"/>
              <a:t>Weld attended the </a:t>
            </a:r>
            <a:r>
              <a:rPr lang="en-US" b="1" dirty="0"/>
              <a:t>Lane Theological Seminary</a:t>
            </a:r>
            <a:r>
              <a:rPr lang="en-US" dirty="0"/>
              <a:t> which was headed by </a:t>
            </a:r>
            <a:r>
              <a:rPr lang="en-US" b="1" dirty="0"/>
              <a:t>Lyman Beecher</a:t>
            </a:r>
            <a:r>
              <a:rPr lang="en-US" dirty="0"/>
              <a:t>, the father of novelist </a:t>
            </a:r>
            <a:r>
              <a:rPr lang="en-US" b="1" dirty="0"/>
              <a:t>Harriet Beecher Stowe</a:t>
            </a:r>
            <a:r>
              <a:rPr lang="en-US" dirty="0"/>
              <a:t>, reformer </a:t>
            </a:r>
            <a:r>
              <a:rPr lang="en-US" b="1" dirty="0"/>
              <a:t>Catharine Beecher</a:t>
            </a:r>
            <a:r>
              <a:rPr lang="en-US" dirty="0"/>
              <a:t> and preacher-abolitionist </a:t>
            </a:r>
            <a:r>
              <a:rPr lang="en-US" b="1" dirty="0"/>
              <a:t>Henry Ward Beecher</a:t>
            </a:r>
            <a:r>
              <a:rPr lang="en-US" dirty="0"/>
              <a:t>.</a:t>
            </a:r>
            <a:endParaRPr lang="en-US" sz="3200" dirty="0"/>
          </a:p>
          <a:p>
            <a:pPr lvl="2"/>
            <a:r>
              <a:rPr lang="en-US" dirty="0"/>
              <a:t>The "Lane Rebels" fought slavery with words. Weld wrote a propaganda pamphlet titled </a:t>
            </a:r>
            <a:r>
              <a:rPr lang="en-US" i="1" dirty="0"/>
              <a:t>American Slavery as It Is</a:t>
            </a:r>
            <a:r>
              <a:rPr lang="en-US" dirty="0"/>
              <a:t>.</a:t>
            </a:r>
            <a:endParaRPr lang="en-US" sz="3200" dirty="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Radical Abolitionism </a:t>
            </a:r>
          </a:p>
        </p:txBody>
      </p:sp>
      <p:sp>
        <p:nvSpPr>
          <p:cNvPr id="3" name="Content Placeholder 2"/>
          <p:cNvSpPr>
            <a:spLocks noGrp="1"/>
          </p:cNvSpPr>
          <p:nvPr>
            <p:ph idx="1"/>
          </p:nvPr>
        </p:nvSpPr>
        <p:spPr/>
        <p:txBody>
          <a:bodyPr>
            <a:normAutofit fontScale="92500" lnSpcReduction="10000"/>
          </a:bodyPr>
          <a:lstStyle/>
          <a:p>
            <a:pPr lvl="1"/>
            <a:r>
              <a:rPr lang="en-US" b="1" dirty="0"/>
              <a:t>William Lloyd Garrison</a:t>
            </a:r>
            <a:r>
              <a:rPr lang="en-US" dirty="0"/>
              <a:t> published a radical abolitionist newspaper titled </a:t>
            </a:r>
            <a:r>
              <a:rPr lang="en-US" i="1" dirty="0"/>
              <a:t>The Liberator</a:t>
            </a:r>
            <a:r>
              <a:rPr lang="en-US" dirty="0"/>
              <a:t>. </a:t>
            </a:r>
            <a:endParaRPr lang="en-US" sz="3600" dirty="0"/>
          </a:p>
          <a:p>
            <a:pPr lvl="2"/>
            <a:r>
              <a:rPr lang="en-US" dirty="0"/>
              <a:t>It made its debut on New Year's Day, 1831, and forcefully shouted against slavery for the next 30 years. Garrison's famous battle cry was I WILL BE HEARD!</a:t>
            </a:r>
            <a:endParaRPr lang="en-US" sz="3200" dirty="0"/>
          </a:p>
          <a:p>
            <a:pPr lvl="2"/>
            <a:r>
              <a:rPr lang="en-US" dirty="0"/>
              <a:t>Critics charged that Garrison fanned the flames of anti-slavery, but had no real solution.</a:t>
            </a:r>
            <a:endParaRPr lang="en-US" sz="3200" dirty="0"/>
          </a:p>
          <a:p>
            <a:pPr lvl="1"/>
            <a:r>
              <a:rPr lang="en-US" b="1" dirty="0"/>
              <a:t>Wendell Phillips</a:t>
            </a:r>
            <a:r>
              <a:rPr lang="en-US" dirty="0"/>
              <a:t> helped start the </a:t>
            </a:r>
            <a:r>
              <a:rPr lang="en-US" b="1" dirty="0"/>
              <a:t>American Abolitionist Society</a:t>
            </a:r>
            <a:r>
              <a:rPr lang="en-US" dirty="0"/>
              <a:t> to further the cause.</a:t>
            </a:r>
            <a:endParaRPr lang="en-US" sz="3600" dirty="0"/>
          </a:p>
          <a:p>
            <a:pPr lvl="1"/>
            <a:r>
              <a:rPr lang="en-US" dirty="0"/>
              <a:t>A black abolitionist, </a:t>
            </a:r>
            <a:r>
              <a:rPr lang="en-US" b="1" dirty="0"/>
              <a:t>David Walker</a:t>
            </a:r>
            <a:r>
              <a:rPr lang="en-US" dirty="0"/>
              <a:t>, wrote </a:t>
            </a:r>
            <a:r>
              <a:rPr lang="en-US" i="1" dirty="0"/>
              <a:t>Appeal to the Colored Citizens of the World</a:t>
            </a:r>
            <a:r>
              <a:rPr lang="en-US" dirty="0"/>
              <a:t> urged military action to end slavery.</a:t>
            </a:r>
            <a:endParaRPr lang="en-US" sz="3600" dirty="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a:t>Southerners scrambled to plant more cotton. </a:t>
            </a:r>
            <a:endParaRPr lang="en-US" sz="3600" dirty="0"/>
          </a:p>
          <a:p>
            <a:pPr lvl="2"/>
            <a:r>
              <a:rPr lang="en-US" dirty="0"/>
              <a:t>The land was usually worn out then discarded ("land butchery"). The result was a Southern thirst for still more land.</a:t>
            </a:r>
            <a:endParaRPr lang="en-US" sz="3200" dirty="0"/>
          </a:p>
          <a:p>
            <a:pPr lvl="2"/>
            <a:r>
              <a:rPr lang="en-US" dirty="0"/>
              <a:t>The demand for slaves to work the land also increased.</a:t>
            </a:r>
            <a:endParaRPr lang="en-US" sz="3200" dirty="0"/>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a:t>Another black abolitionist, </a:t>
            </a:r>
            <a:r>
              <a:rPr lang="en-US" b="1" dirty="0"/>
              <a:t>Sojourner Truth</a:t>
            </a:r>
            <a:r>
              <a:rPr lang="en-US" dirty="0"/>
              <a:t>, was a tireless spokeswoman for abolition and women's rights.</a:t>
            </a:r>
            <a:endParaRPr lang="en-US" sz="3600" dirty="0"/>
          </a:p>
          <a:p>
            <a:pPr lvl="1"/>
            <a:r>
              <a:rPr lang="en-US" b="1" dirty="0"/>
              <a:t>Martin Delaney</a:t>
            </a:r>
            <a:r>
              <a:rPr lang="en-US" dirty="0"/>
              <a:t> seriously considered black colonization of Africa.</a:t>
            </a:r>
            <a:endParaRPr lang="en-US" sz="3600" dirty="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lvl="1"/>
            <a:r>
              <a:rPr lang="en-US" dirty="0"/>
              <a:t>The greatest abolitionist was </a:t>
            </a:r>
            <a:r>
              <a:rPr lang="en-US" b="1" dirty="0"/>
              <a:t>Frederick Douglass</a:t>
            </a:r>
            <a:r>
              <a:rPr lang="en-US" dirty="0"/>
              <a:t>. </a:t>
            </a:r>
            <a:endParaRPr lang="en-US" sz="3600" dirty="0"/>
          </a:p>
          <a:p>
            <a:pPr lvl="2"/>
            <a:r>
              <a:rPr lang="en-US" dirty="0"/>
              <a:t>Douglass was a former slave who escaped to Massachusetts and became the cause's leading spokesman.</a:t>
            </a:r>
            <a:endParaRPr lang="en-US" sz="3200" dirty="0"/>
          </a:p>
          <a:p>
            <a:pPr lvl="2"/>
            <a:r>
              <a:rPr lang="en-US" dirty="0"/>
              <a:t>His autobiography </a:t>
            </a:r>
            <a:r>
              <a:rPr lang="en-US" i="1" dirty="0"/>
              <a:t>Narrative of the Life of Frederick Douglass</a:t>
            </a:r>
            <a:r>
              <a:rPr lang="en-US" dirty="0"/>
              <a:t> became a classic and remains so to this day.</a:t>
            </a:r>
            <a:endParaRPr lang="en-US" sz="3200" dirty="0"/>
          </a:p>
          <a:p>
            <a:pPr lvl="2"/>
            <a:r>
              <a:rPr lang="en-US" dirty="0"/>
              <a:t>Unlike Garrison, Douglass was more practical. He supported the Liberty Party, the Free-Soil Party, and then the Republican Party.</a:t>
            </a:r>
            <a:endParaRPr lang="en-US" sz="3200" dirty="0"/>
          </a:p>
          <a:p>
            <a:pPr lvl="1"/>
            <a:r>
              <a:rPr lang="en-US" dirty="0"/>
              <a:t>Finally, nearly all of the abolitionists supported the Civil War as the final solution to end slavery.</a:t>
            </a:r>
            <a:endParaRPr lang="en-US" sz="3600" dirty="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1"/>
            <a:ext cx="2590800" cy="3886200"/>
          </a:xfrm>
        </p:spPr>
        <p:txBody>
          <a:bodyPr>
            <a:normAutofit fontScale="77500" lnSpcReduction="20000"/>
          </a:bodyPr>
          <a:lstStyle/>
          <a:p>
            <a:r>
              <a:rPr lang="en-US" dirty="0"/>
              <a:t>This image appeared in a pamphlet published by the Society for the Abolition of Slavery in England. It appears with a poem by </a:t>
            </a:r>
            <a:r>
              <a:rPr lang="en-US" dirty="0">
                <a:hlinkClick r:id="rId2"/>
              </a:rPr>
              <a:t>John Greenleaf Whittier. </a:t>
            </a:r>
            <a:endParaRPr lang="en-US" dirty="0"/>
          </a:p>
        </p:txBody>
      </p:sp>
      <p:pic>
        <p:nvPicPr>
          <p:cNvPr id="57346" name="Picture 2" descr="http://lcweb2.loc.gov/service/pnp/cph/3g00000/3g05000/3g05300/3g05321v.jpg"/>
          <p:cNvPicPr>
            <a:picLocks noChangeAspect="1" noChangeArrowheads="1"/>
          </p:cNvPicPr>
          <p:nvPr/>
        </p:nvPicPr>
        <p:blipFill>
          <a:blip r:embed="rId3"/>
          <a:srcRect l="5805" t="2041" r="18723" b="5442"/>
          <a:stretch>
            <a:fillRect/>
          </a:stretch>
        </p:blipFill>
        <p:spPr bwMode="auto">
          <a:xfrm>
            <a:off x="3733800" y="152400"/>
            <a:ext cx="4953000" cy="64770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South Lashes Back </a:t>
            </a:r>
          </a:p>
        </p:txBody>
      </p:sp>
      <p:sp>
        <p:nvSpPr>
          <p:cNvPr id="3" name="Content Placeholder 2"/>
          <p:cNvSpPr>
            <a:spLocks noGrp="1"/>
          </p:cNvSpPr>
          <p:nvPr>
            <p:ph idx="1"/>
          </p:nvPr>
        </p:nvSpPr>
        <p:spPr/>
        <p:txBody>
          <a:bodyPr>
            <a:normAutofit fontScale="85000" lnSpcReduction="20000"/>
          </a:bodyPr>
          <a:lstStyle/>
          <a:p>
            <a:pPr lvl="1"/>
            <a:r>
              <a:rPr lang="en-US" dirty="0"/>
              <a:t>1831 was a turning point for slavery in the South because (a) emancipation proposals were defeated in Virginia &amp; (b) Nat Turner's bloody rebellion scared whites into tightening black codes. </a:t>
            </a:r>
            <a:endParaRPr lang="en-US" sz="3600" dirty="0"/>
          </a:p>
          <a:p>
            <a:pPr lvl="2"/>
            <a:r>
              <a:rPr lang="en-US" dirty="0"/>
              <a:t>Garrison's </a:t>
            </a:r>
            <a:r>
              <a:rPr lang="en-US" i="1" dirty="0"/>
              <a:t>The Liberator</a:t>
            </a:r>
            <a:r>
              <a:rPr lang="en-US" dirty="0"/>
              <a:t> popped on the scene at about the same time and was blamed for fanning the flames of rebellion. Rewards were offered for Garrison's arrest.</a:t>
            </a:r>
            <a:endParaRPr lang="en-US" sz="3200" dirty="0"/>
          </a:p>
          <a:p>
            <a:pPr lvl="1"/>
            <a:r>
              <a:rPr lang="en-US" dirty="0"/>
              <a:t>Whereas Northerners decried the horrors of the "peculiar institution", white Southerners cultivated a happier scene of slavery. Southerners defended slavery by arguing… </a:t>
            </a:r>
            <a:endParaRPr lang="en-US" sz="3600" dirty="0"/>
          </a:p>
          <a:p>
            <a:pPr lvl="2"/>
            <a:r>
              <a:rPr lang="en-US" dirty="0"/>
              <a:t>The </a:t>
            </a:r>
            <a:r>
              <a:rPr lang="en-US" u="sng" dirty="0"/>
              <a:t>Bible supported slavery</a:t>
            </a:r>
            <a:r>
              <a:rPr lang="en-US" dirty="0"/>
              <a:t>. They referred to the several references of slaves in the Bible and more specifically the "curse of Ham", Noah's son and supposed patriarch of Africa, who was cursed to serve his brothers.</a:t>
            </a:r>
            <a:endParaRPr lang="en-US" sz="3200" dirty="0"/>
          </a:p>
          <a:p>
            <a:pPr lvl="2"/>
            <a:r>
              <a:rPr lang="en-US" dirty="0"/>
              <a:t>Slave owners </a:t>
            </a:r>
            <a:r>
              <a:rPr lang="en-US" u="sng" dirty="0"/>
              <a:t>encouraged religion</a:t>
            </a:r>
            <a:r>
              <a:rPr lang="en-US" dirty="0"/>
              <a:t> amongst their slaves.</a:t>
            </a:r>
            <a:endParaRPr lang="en-US" sz="3200" dirty="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609600"/>
            <a:ext cx="8686800" cy="6019800"/>
          </a:xfrm>
        </p:spPr>
        <p:txBody>
          <a:bodyPr>
            <a:normAutofit/>
          </a:bodyPr>
          <a:lstStyle/>
          <a:p>
            <a:pPr lvl="3"/>
            <a:r>
              <a:rPr lang="en-US" dirty="0"/>
              <a:t>The idea of </a:t>
            </a:r>
            <a:r>
              <a:rPr lang="en-US" u="sng" dirty="0"/>
              <a:t>whites and happy "darkies" growing up and living together</a:t>
            </a:r>
            <a:r>
              <a:rPr lang="en-US" dirty="0"/>
              <a:t>. This concept was best seen in the </a:t>
            </a:r>
            <a:r>
              <a:rPr lang="en-US" b="1" dirty="0"/>
              <a:t>Stephen Foster</a:t>
            </a:r>
            <a:r>
              <a:rPr lang="en-US" dirty="0"/>
              <a:t> folk songs such as "Old Folks at Home" and "My Old Kentucky Home" which sings that "the darkies are so gay."</a:t>
            </a:r>
            <a:endParaRPr lang="en-US" sz="2800" dirty="0"/>
          </a:p>
          <a:p>
            <a:pPr lvl="3"/>
            <a:r>
              <a:rPr lang="en-US" dirty="0"/>
              <a:t>The slave-owner </a:t>
            </a:r>
            <a:r>
              <a:rPr lang="en-US" u="sng" dirty="0"/>
              <a:t>relationship was akin to family</a:t>
            </a:r>
            <a:r>
              <a:rPr lang="en-US" dirty="0"/>
              <a:t> ties, like a father-son relationship.</a:t>
            </a:r>
            <a:endParaRPr lang="en-US" sz="2800" dirty="0"/>
          </a:p>
          <a:p>
            <a:pPr lvl="3"/>
            <a:r>
              <a:rPr lang="en-US" dirty="0"/>
              <a:t>Perhaps the most forceful argument was economic in nature. It held that </a:t>
            </a:r>
            <a:r>
              <a:rPr lang="en-US" u="sng" dirty="0"/>
              <a:t>slaves had it better in comparison to Northern "wage slaves</a:t>
            </a:r>
            <a:r>
              <a:rPr lang="en-US" dirty="0"/>
              <a:t>." Whereas the slaves were provided with food, clothing, shelter, and the owner had a vested interest in the slave, even when the slaves were old, Northern factory owners simply worked their employees for a tiny wage, then sent them on their way home to fend for themselves, or just fired them.</a:t>
            </a:r>
            <a:endParaRPr lang="en-US" sz="2800" dirty="0"/>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a:t>Southern politicians took steps to silence anti-slavery statements/literature. Gag orders were given &amp; abolitionist propaganda, including drawings illiterate slaves could understand, was burnt.</a:t>
            </a:r>
            <a:endParaRPr lang="en-US" sz="3600" dirty="0"/>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8370" name="Picture 2" descr="http://www.loc.gov/exhibits/treasures/images/s33a.1.jpg"/>
          <p:cNvPicPr>
            <a:picLocks noChangeAspect="1" noChangeArrowheads="1"/>
          </p:cNvPicPr>
          <p:nvPr/>
        </p:nvPicPr>
        <p:blipFill>
          <a:blip r:embed="rId2"/>
          <a:srcRect/>
          <a:stretch>
            <a:fillRect/>
          </a:stretch>
        </p:blipFill>
        <p:spPr bwMode="auto">
          <a:xfrm>
            <a:off x="762000" y="228600"/>
            <a:ext cx="7686259" cy="66294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The Abolitionist Impact in the North </a:t>
            </a:r>
          </a:p>
        </p:txBody>
      </p:sp>
      <p:sp>
        <p:nvSpPr>
          <p:cNvPr id="3" name="Content Placeholder 2"/>
          <p:cNvSpPr>
            <a:spLocks noGrp="1"/>
          </p:cNvSpPr>
          <p:nvPr>
            <p:ph idx="1"/>
          </p:nvPr>
        </p:nvSpPr>
        <p:spPr/>
        <p:txBody>
          <a:bodyPr>
            <a:normAutofit fontScale="92500" lnSpcReduction="20000"/>
          </a:bodyPr>
          <a:lstStyle/>
          <a:p>
            <a:pPr lvl="1"/>
            <a:r>
              <a:rPr lang="en-US" dirty="0"/>
              <a:t>The extreme-abolitionists up North, like William Lloyd Garrison, were not popular amongst most Northerners. </a:t>
            </a:r>
            <a:endParaRPr lang="en-US" sz="3600" dirty="0"/>
          </a:p>
          <a:p>
            <a:pPr lvl="2"/>
            <a:r>
              <a:rPr lang="en-US" dirty="0"/>
              <a:t>Garrison's views were seen as annoying, disruptive, and divisive to Daniel Webster's calls for union.</a:t>
            </a:r>
            <a:endParaRPr lang="en-US" sz="3200" dirty="0"/>
          </a:p>
          <a:p>
            <a:pPr lvl="1"/>
            <a:r>
              <a:rPr lang="en-US" dirty="0"/>
              <a:t>Northerners also knew they had a very real stake in the South—Southern cotton helped fuel the Northern textile industry. For this reason, many Northerners sought to quiet the loud abolitionists. </a:t>
            </a:r>
            <a:endParaRPr lang="en-US" sz="3600" dirty="0"/>
          </a:p>
          <a:p>
            <a:pPr lvl="2"/>
            <a:r>
              <a:rPr lang="en-US" dirty="0"/>
              <a:t>Garrison was roughed up several times up North.</a:t>
            </a:r>
            <a:endParaRPr lang="en-US" sz="3200" dirty="0"/>
          </a:p>
          <a:p>
            <a:pPr lvl="2"/>
            <a:r>
              <a:rPr lang="en-US" b="1" dirty="0"/>
              <a:t>Rev. Elijah P. Lovejoy</a:t>
            </a:r>
            <a:r>
              <a:rPr lang="en-US" dirty="0"/>
              <a:t> offended Catholic women and saw his printing press destroyed four times then was murdered by a mob.</a:t>
            </a:r>
            <a:endParaRPr lang="en-US" sz="3200" dirty="0"/>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a:t>Still, abolitionists had imprinted into Northerners' minds that the South was the land of the "</a:t>
            </a:r>
            <a:r>
              <a:rPr lang="en-US" dirty="0" err="1"/>
              <a:t>unfree</a:t>
            </a:r>
            <a:r>
              <a:rPr lang="en-US" dirty="0"/>
              <a:t>". And, there was a </a:t>
            </a:r>
            <a:r>
              <a:rPr lang="en-US" u="sng" dirty="0"/>
              <a:t>growing movement among politicians not to </a:t>
            </a:r>
            <a:r>
              <a:rPr lang="en-US" i="1" u="sng" dirty="0"/>
              <a:t>abolish</a:t>
            </a:r>
            <a:r>
              <a:rPr lang="en-US" u="sng" dirty="0"/>
              <a:t> slavery, but to prevent its spread</a:t>
            </a:r>
            <a:r>
              <a:rPr lang="en-US" dirty="0"/>
              <a:t>. This "</a:t>
            </a:r>
            <a:r>
              <a:rPr lang="en-US" b="1" dirty="0"/>
              <a:t>free-soil</a:t>
            </a:r>
            <a:r>
              <a:rPr lang="en-US" dirty="0"/>
              <a:t>" position would soon be taken up by </a:t>
            </a:r>
            <a:r>
              <a:rPr lang="en-US" b="1" dirty="0"/>
              <a:t>Abraham Lincoln</a:t>
            </a:r>
            <a:r>
              <a:rPr lang="en-US" dirty="0"/>
              <a:t>.</a:t>
            </a:r>
            <a:endParaRPr lang="en-US" sz="3600" dirty="0"/>
          </a:p>
          <a:p>
            <a:r>
              <a:rPr lang="en-US" dirty="0"/>
              <a:t> </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9394" name="Picture 2" descr="http://www.biography.com/imported/images/Biography/Images/Profiles/G/William-Lloyd-Garrison-9307251-1-402.jpg"/>
          <p:cNvPicPr>
            <a:picLocks noChangeAspect="1" noChangeArrowheads="1"/>
          </p:cNvPicPr>
          <p:nvPr/>
        </p:nvPicPr>
        <p:blipFill>
          <a:blip r:embed="rId2"/>
          <a:srcRect/>
          <a:stretch>
            <a:fillRect/>
          </a:stretch>
        </p:blipFill>
        <p:spPr bwMode="auto">
          <a:xfrm>
            <a:off x="304800" y="1219200"/>
            <a:ext cx="4057650" cy="4057651"/>
          </a:xfrm>
          <a:prstGeom prst="rect">
            <a:avLst/>
          </a:prstGeom>
          <a:noFill/>
        </p:spPr>
      </p:pic>
      <p:pic>
        <p:nvPicPr>
          <p:cNvPr id="59396" name="Picture 4" descr="Sojourner Truth"/>
          <p:cNvPicPr>
            <a:picLocks noChangeAspect="1" noChangeArrowheads="1"/>
          </p:cNvPicPr>
          <p:nvPr/>
        </p:nvPicPr>
        <p:blipFill>
          <a:blip r:embed="rId3"/>
          <a:srcRect/>
          <a:stretch>
            <a:fillRect/>
          </a:stretch>
        </p:blipFill>
        <p:spPr bwMode="auto">
          <a:xfrm>
            <a:off x="5105400" y="1295400"/>
            <a:ext cx="3733800" cy="448056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lvl="1"/>
            <a:r>
              <a:rPr lang="en-US" dirty="0"/>
              <a:t>The "Cotton Kingdom" benefited the North as well since most of the South's cotton was woven on Northern looms.</a:t>
            </a:r>
            <a:endParaRPr lang="en-US" sz="3600" dirty="0"/>
          </a:p>
          <a:p>
            <a:pPr lvl="1"/>
            <a:r>
              <a:rPr lang="en-US" dirty="0"/>
              <a:t>In </a:t>
            </a:r>
            <a:r>
              <a:rPr lang="en-US" u="sng" dirty="0"/>
              <a:t>1845, cotton made up 1/2 of all American exports</a:t>
            </a:r>
            <a:r>
              <a:rPr lang="en-US" dirty="0"/>
              <a:t>. Also, </a:t>
            </a:r>
            <a:r>
              <a:rPr lang="en-US" u="sng" dirty="0"/>
              <a:t>1/2 of the </a:t>
            </a:r>
            <a:r>
              <a:rPr lang="en-US" i="1" u="sng" dirty="0"/>
              <a:t>world's</a:t>
            </a:r>
            <a:r>
              <a:rPr lang="en-US" u="sng" dirty="0"/>
              <a:t> cotton was grown in the American South</a:t>
            </a:r>
            <a:r>
              <a:rPr lang="en-US" dirty="0"/>
              <a:t>. (These numbers each swelled to 2/3 in 1861, when the Civil War began). </a:t>
            </a:r>
            <a:endParaRPr lang="en-US" sz="3600" dirty="0"/>
          </a:p>
          <a:p>
            <a:pPr lvl="2"/>
            <a:r>
              <a:rPr lang="en-US" dirty="0"/>
              <a:t>Notably, Britain relied heavily on Southern cotton. About 1/5 of the British population made their living in the cotton textile industry. 3/4 of the British cotton came from the American South.</a:t>
            </a:r>
            <a:endParaRPr lang="en-US" sz="3200" dirty="0"/>
          </a:p>
          <a:p>
            <a:pPr marL="514350" indent="-514350">
              <a:buFont typeface="+mj-lt"/>
              <a:buAutoNum type="arabicPeriod"/>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a:t>Southerners believed their importance in the world's economy was set in stone. </a:t>
            </a:r>
            <a:r>
              <a:rPr lang="en-US" u="sng" dirty="0"/>
              <a:t>If war were to break out over slavery, the logic went, Southerners were sure that Britain would have no choice but to come to their aid. This logic</a:t>
            </a:r>
            <a:r>
              <a:rPr lang="en-US" dirty="0"/>
              <a:t>, though sensible based on the numbers, </a:t>
            </a:r>
            <a:r>
              <a:rPr lang="en-US" u="sng" dirty="0"/>
              <a:t>never panned out</a:t>
            </a:r>
            <a:r>
              <a:rPr lang="en-US" dirty="0"/>
              <a:t>.</a:t>
            </a:r>
            <a:endParaRPr lang="en-US" sz="3600"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latin typeface="Times New Roman" pitchFamily="18" charset="0"/>
                <a:cs typeface="Times New Roman" pitchFamily="18" charset="0"/>
              </a:rPr>
              <a:t>Intro to planter “aristocracy” ….</a:t>
            </a:r>
            <a:endParaRPr lang="en-US" sz="14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pPr>
              <a:buNone/>
            </a:pPr>
            <a:r>
              <a:rPr lang="en-US" i="1" dirty="0" smtClean="0"/>
              <a:t>	Thomas </a:t>
            </a:r>
            <a:r>
              <a:rPr lang="en-US" i="1" dirty="0"/>
              <a:t>Jefferson (1743–1826) wrote in 1786</a:t>
            </a:r>
            <a:r>
              <a:rPr lang="en-US" i="1" dirty="0" smtClean="0"/>
              <a:t>, </a:t>
            </a:r>
          </a:p>
          <a:p>
            <a:pPr>
              <a:buNone/>
            </a:pPr>
            <a:endParaRPr lang="en-US" i="1" dirty="0"/>
          </a:p>
          <a:p>
            <a:pPr>
              <a:buNone/>
            </a:pPr>
            <a:r>
              <a:rPr lang="en-US" dirty="0" smtClean="0"/>
              <a:t>	</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What a stupendous, what an </a:t>
            </a:r>
            <a:r>
              <a:rPr lang="en-US" dirty="0" smtClean="0">
                <a:latin typeface="Times New Roman" pitchFamily="18" charset="0"/>
                <a:cs typeface="Times New Roman" pitchFamily="18" charset="0"/>
              </a:rPr>
              <a:t>incomprehensible machine </a:t>
            </a:r>
            <a:r>
              <a:rPr lang="en-US" dirty="0">
                <a:latin typeface="Times New Roman" pitchFamily="18" charset="0"/>
                <a:cs typeface="Times New Roman" pitchFamily="18" charset="0"/>
              </a:rPr>
              <a:t>is man! Who </a:t>
            </a:r>
            <a:r>
              <a:rPr lang="en-US" dirty="0" smtClean="0">
                <a:latin typeface="Times New Roman" pitchFamily="18" charset="0"/>
                <a:cs typeface="Times New Roman" pitchFamily="18" charset="0"/>
              </a:rPr>
              <a:t>can </a:t>
            </a:r>
            <a:r>
              <a:rPr lang="fr-FR" dirty="0" smtClean="0">
                <a:latin typeface="Times New Roman" pitchFamily="18" charset="0"/>
                <a:cs typeface="Times New Roman" pitchFamily="18" charset="0"/>
              </a:rPr>
              <a:t>endure </a:t>
            </a:r>
            <a:r>
              <a:rPr lang="fr-FR" dirty="0" err="1">
                <a:latin typeface="Times New Roman" pitchFamily="18" charset="0"/>
                <a:cs typeface="Times New Roman" pitchFamily="18" charset="0"/>
              </a:rPr>
              <a:t>toil</a:t>
            </a:r>
            <a:r>
              <a:rPr lang="fr-FR" dirty="0">
                <a:latin typeface="Times New Roman" pitchFamily="18" charset="0"/>
                <a:cs typeface="Times New Roman" pitchFamily="18" charset="0"/>
              </a:rPr>
              <a:t>, famine, </a:t>
            </a:r>
            <a:r>
              <a:rPr lang="fr-FR" dirty="0" err="1">
                <a:latin typeface="Times New Roman" pitchFamily="18" charset="0"/>
                <a:cs typeface="Times New Roman" pitchFamily="18" charset="0"/>
              </a:rPr>
              <a:t>stripes</a:t>
            </a:r>
            <a:r>
              <a:rPr lang="fr-FR" dirty="0">
                <a:latin typeface="Times New Roman" pitchFamily="18" charset="0"/>
                <a:cs typeface="Times New Roman" pitchFamily="18" charset="0"/>
              </a:rPr>
              <a:t>, </a:t>
            </a:r>
            <a:r>
              <a:rPr lang="fr-FR" dirty="0" smtClean="0">
                <a:latin typeface="Times New Roman" pitchFamily="18" charset="0"/>
                <a:cs typeface="Times New Roman" pitchFamily="18" charset="0"/>
              </a:rPr>
              <a:t>emprisonnent </a:t>
            </a:r>
            <a:r>
              <a:rPr lang="en-US" dirty="0" smtClean="0">
                <a:latin typeface="Times New Roman" pitchFamily="18" charset="0"/>
                <a:cs typeface="Times New Roman" pitchFamily="18" charset="0"/>
              </a:rPr>
              <a:t>&amp; </a:t>
            </a:r>
            <a:r>
              <a:rPr lang="en-US" dirty="0">
                <a:latin typeface="Times New Roman" pitchFamily="18" charset="0"/>
                <a:cs typeface="Times New Roman" pitchFamily="18" charset="0"/>
              </a:rPr>
              <a:t>death itself in vindication of </a:t>
            </a:r>
            <a:r>
              <a:rPr lang="en-US" dirty="0" smtClean="0">
                <a:latin typeface="Times New Roman" pitchFamily="18" charset="0"/>
                <a:cs typeface="Times New Roman" pitchFamily="18" charset="0"/>
              </a:rPr>
              <a:t>his own </a:t>
            </a:r>
            <a:r>
              <a:rPr lang="en-US" dirty="0">
                <a:latin typeface="Times New Roman" pitchFamily="18" charset="0"/>
                <a:cs typeface="Times New Roman" pitchFamily="18" charset="0"/>
              </a:rPr>
              <a:t>liberty, and the next moment . . </a:t>
            </a:r>
            <a:r>
              <a:rPr lang="en-US" dirty="0" smtClean="0">
                <a:latin typeface="Times New Roman" pitchFamily="18" charset="0"/>
                <a:cs typeface="Times New Roman" pitchFamily="18" charset="0"/>
              </a:rPr>
              <a:t>. inflict </a:t>
            </a:r>
            <a:r>
              <a:rPr lang="en-US" dirty="0">
                <a:latin typeface="Times New Roman" pitchFamily="18" charset="0"/>
                <a:cs typeface="Times New Roman" pitchFamily="18" charset="0"/>
              </a:rPr>
              <a:t>on his fellow men a </a:t>
            </a:r>
            <a:r>
              <a:rPr lang="en-US" dirty="0" smtClean="0">
                <a:latin typeface="Times New Roman" pitchFamily="18" charset="0"/>
                <a:cs typeface="Times New Roman" pitchFamily="18" charset="0"/>
              </a:rPr>
              <a:t>bondage, one </a:t>
            </a:r>
            <a:r>
              <a:rPr lang="en-US" dirty="0">
                <a:latin typeface="Times New Roman" pitchFamily="18" charset="0"/>
                <a:cs typeface="Times New Roman" pitchFamily="18" charset="0"/>
              </a:rPr>
              <a:t>hour of which is fraught with </a:t>
            </a:r>
            <a:r>
              <a:rPr lang="en-US" dirty="0" smtClean="0">
                <a:latin typeface="Times New Roman" pitchFamily="18" charset="0"/>
                <a:cs typeface="Times New Roman" pitchFamily="18" charset="0"/>
              </a:rPr>
              <a:t>more misery </a:t>
            </a:r>
            <a:r>
              <a:rPr lang="en-US" dirty="0">
                <a:latin typeface="Times New Roman" pitchFamily="18" charset="0"/>
                <a:cs typeface="Times New Roman" pitchFamily="18" charset="0"/>
              </a:rPr>
              <a:t>than ages of that which he </a:t>
            </a:r>
            <a:r>
              <a:rPr lang="en-US" dirty="0" smtClean="0">
                <a:latin typeface="Times New Roman" pitchFamily="18" charset="0"/>
                <a:cs typeface="Times New Roman" pitchFamily="18" charset="0"/>
              </a:rPr>
              <a:t>rose in </a:t>
            </a:r>
            <a:r>
              <a:rPr lang="en-US" dirty="0">
                <a:latin typeface="Times New Roman" pitchFamily="18" charset="0"/>
                <a:cs typeface="Times New Roman" pitchFamily="18" charset="0"/>
              </a:rPr>
              <a:t>rebellion to oppose</a:t>
            </a:r>
            <a:r>
              <a:rPr lang="en-US" dirty="0" smtClean="0">
                <a:latin typeface="Times New Roman" pitchFamily="18" charset="0"/>
                <a:cs typeface="Times New Roman" pitchFamily="18" charset="0"/>
              </a:rPr>
              <a:t>.”</a:t>
            </a:r>
          </a:p>
          <a:p>
            <a:pPr>
              <a:buNone/>
            </a:pPr>
            <a:endParaRPr lang="en-US" dirty="0"/>
          </a:p>
          <a:p>
            <a:pPr>
              <a:buNone/>
            </a:pPr>
            <a:r>
              <a:rPr lang="en-US" i="1" dirty="0" smtClean="0"/>
              <a:t>	Unlike </a:t>
            </a:r>
            <a:r>
              <a:rPr lang="en-US" i="1" dirty="0"/>
              <a:t>George Washington, Jefferson </a:t>
            </a:r>
            <a:r>
              <a:rPr lang="en-US" i="1" dirty="0" smtClean="0"/>
              <a:t>freed </a:t>
            </a:r>
            <a:r>
              <a:rPr lang="en-US" i="1" dirty="0"/>
              <a:t>o</a:t>
            </a:r>
            <a:r>
              <a:rPr lang="en-US" i="1" dirty="0" smtClean="0"/>
              <a:t>nly </a:t>
            </a:r>
            <a:r>
              <a:rPr lang="en-US" i="1" dirty="0"/>
              <a:t>a couple of his slaves in his will; </a:t>
            </a:r>
            <a:r>
              <a:rPr lang="en-US" i="1" dirty="0" smtClean="0"/>
              <a:t>the rest </a:t>
            </a:r>
            <a:r>
              <a:rPr lang="en-US" i="1" dirty="0"/>
              <a:t>were sold to pay off his large debts.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The Planter “Aristocracy” </a:t>
            </a:r>
            <a:br>
              <a:rPr lang="en-US" dirty="0"/>
            </a:br>
            <a:endParaRPr lang="en-US" dirty="0"/>
          </a:p>
        </p:txBody>
      </p:sp>
      <p:sp>
        <p:nvSpPr>
          <p:cNvPr id="3" name="Content Placeholder 2"/>
          <p:cNvSpPr>
            <a:spLocks noGrp="1"/>
          </p:cNvSpPr>
          <p:nvPr>
            <p:ph idx="1"/>
          </p:nvPr>
        </p:nvSpPr>
        <p:spPr>
          <a:xfrm>
            <a:off x="533400" y="1295400"/>
            <a:ext cx="8229600" cy="4525963"/>
          </a:xfrm>
        </p:spPr>
        <p:txBody>
          <a:bodyPr/>
          <a:lstStyle/>
          <a:p>
            <a:pPr lvl="1"/>
            <a:r>
              <a:rPr lang="en-US" dirty="0"/>
              <a:t>The antebellum (pre-Civil War) South was an </a:t>
            </a:r>
            <a:r>
              <a:rPr lang="en-US" b="1" dirty="0"/>
              <a:t>oligarchy</a:t>
            </a:r>
            <a:r>
              <a:rPr lang="en-US" dirty="0"/>
              <a:t> (government by a few elite).</a:t>
            </a:r>
            <a:endParaRPr lang="en-US" sz="3600" dirty="0"/>
          </a:p>
          <a:p>
            <a:pPr lvl="1"/>
            <a:r>
              <a:rPr lang="en-US" u="sng" dirty="0"/>
              <a:t>Only 1,733 families owned 100+ slaves in 1850</a:t>
            </a:r>
            <a:r>
              <a:rPr lang="en-US" dirty="0"/>
              <a:t>. They ruled the South in a "</a:t>
            </a:r>
            <a:r>
              <a:rPr lang="en-US" dirty="0" err="1"/>
              <a:t>cottonocracy</a:t>
            </a:r>
            <a:r>
              <a:rPr lang="en-US" dirty="0"/>
              <a:t>." </a:t>
            </a:r>
            <a:endParaRPr lang="en-US" sz="3600" dirty="0"/>
          </a:p>
          <a:p>
            <a:pPr lvl="2"/>
            <a:r>
              <a:rPr lang="en-US" dirty="0"/>
              <a:t>Southern society is shrouded in myths. The scene, often shown in movies, of huge plantations with the Greek-columned "big house" overseeing hundreds of slaves was true, but only for those 1,733 families.</a:t>
            </a:r>
            <a:endParaRPr lang="en-US" sz="3200"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r>
              <a:rPr lang="en-US" dirty="0"/>
              <a:t>These elite families sent their sons off to Ivy League schools or to military schools like West Point, the Citadel, or VMI. The Southern belles were expected to marry and eventually run the plantation household. </a:t>
            </a:r>
            <a:endParaRPr lang="en-US" sz="3600" dirty="0"/>
          </a:p>
          <a:p>
            <a:pPr lvl="2"/>
            <a:r>
              <a:rPr lang="en-US" dirty="0"/>
              <a:t>Education in the South was lacking. This was because the rich elite simply hired private tutors and were thus unmotivated to establish free public schools.</a:t>
            </a:r>
            <a:endParaRPr lang="en-US" sz="3200" dirty="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644</TotalTime>
  <Words>3214</Words>
  <Application>Microsoft Office PowerPoint</Application>
  <PresentationFormat>On-screen Show (4:3)</PresentationFormat>
  <Paragraphs>172</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Solstice</vt:lpstr>
      <vt:lpstr>Chapter 16—The South and the Slavery Controversy </vt:lpstr>
      <vt:lpstr>Slide 2</vt:lpstr>
      <vt:lpstr>“Cotton is King” </vt:lpstr>
      <vt:lpstr>Slide 4</vt:lpstr>
      <vt:lpstr>Slide 5</vt:lpstr>
      <vt:lpstr>Slide 6</vt:lpstr>
      <vt:lpstr>Intro to planter “aristocracy” ….</vt:lpstr>
      <vt:lpstr>The Planter “Aristocracy”  </vt:lpstr>
      <vt:lpstr>Slide 9</vt:lpstr>
      <vt:lpstr>Slide 10</vt:lpstr>
      <vt:lpstr>Slide 11</vt:lpstr>
      <vt:lpstr>Slide 12</vt:lpstr>
      <vt:lpstr>Intro, to slaves of the slaves system… </vt:lpstr>
      <vt:lpstr>Slaves of the Slave System </vt:lpstr>
      <vt:lpstr>Slide 15</vt:lpstr>
      <vt:lpstr>Slide 16</vt:lpstr>
      <vt:lpstr>The White Majority  </vt:lpstr>
      <vt:lpstr>Slide 18</vt:lpstr>
      <vt:lpstr>Slide 19</vt:lpstr>
      <vt:lpstr>Slide 20</vt:lpstr>
      <vt:lpstr>Slide 21</vt:lpstr>
      <vt:lpstr>Free Blacks: Slaves Without Masters  </vt:lpstr>
      <vt:lpstr>Slide 23</vt:lpstr>
      <vt:lpstr>Slide 24</vt:lpstr>
      <vt:lpstr>Segue from free blacks to plantation slavery… </vt:lpstr>
      <vt:lpstr>Slide 26</vt:lpstr>
      <vt:lpstr>Plantation Slavery </vt:lpstr>
      <vt:lpstr>Slide 28</vt:lpstr>
      <vt:lpstr>Slide 29</vt:lpstr>
      <vt:lpstr>Slide 30</vt:lpstr>
      <vt:lpstr>Slide 31</vt:lpstr>
      <vt:lpstr>Slide 32</vt:lpstr>
      <vt:lpstr>Life Under the Lash  </vt:lpstr>
      <vt:lpstr>Slide 34</vt:lpstr>
      <vt:lpstr>The Burdens of Bondage </vt:lpstr>
      <vt:lpstr>Slide 36</vt:lpstr>
      <vt:lpstr>Early Abolitionism </vt:lpstr>
      <vt:lpstr>Slide 38</vt:lpstr>
      <vt:lpstr>Radical Abolitionism </vt:lpstr>
      <vt:lpstr>Slide 40</vt:lpstr>
      <vt:lpstr>Slide 41</vt:lpstr>
      <vt:lpstr>Slide 42</vt:lpstr>
      <vt:lpstr>The South Lashes Back </vt:lpstr>
      <vt:lpstr>Slide 44</vt:lpstr>
      <vt:lpstr>Slide 45</vt:lpstr>
      <vt:lpstr>Slide 46</vt:lpstr>
      <vt:lpstr>The Abolitionist Impact in the North </vt:lpstr>
      <vt:lpstr>Slide 48</vt:lpstr>
      <vt:lpstr>Slide 49</vt:lpstr>
    </vt:vector>
  </TitlesOfParts>
  <Company>Charlotte 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dc:creator>
  <cp:lastModifiedBy>pete</cp:lastModifiedBy>
  <cp:revision>28</cp:revision>
  <dcterms:created xsi:type="dcterms:W3CDTF">2013-12-09T13:42:20Z</dcterms:created>
  <dcterms:modified xsi:type="dcterms:W3CDTF">2013-12-17T19:22:00Z</dcterms:modified>
</cp:coreProperties>
</file>