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Roboto" panose="020B0604020202020204" charset="0"/>
      <p:regular r:id="rId26"/>
      <p:bold r:id="rId27"/>
      <p:italic r:id="rId28"/>
      <p:boldItalic r:id="rId29"/>
    </p:embeddedFont>
    <p:embeddedFont>
      <p:font typeface="Bad Script" panose="020B0604020202020204"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800939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6067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204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19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7880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0943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813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501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7159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095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923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296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1293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6657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6881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7075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0731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774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342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916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26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499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5017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895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digitalhistory.uh.edu/era.cfm?eraid=9"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www.youtube.com/watch?v=A2d_zzadZD4" TargetMode="External"/><Relationship Id="rId4" Type="http://schemas.openxmlformats.org/officeDocument/2006/relationships/hyperlink" Target="http://www.ushistory.org/us/36.as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Shape 85"/>
          <p:cNvSpPr txBox="1">
            <a:spLocks noGrp="1"/>
          </p:cNvSpPr>
          <p:nvPr>
            <p:ph type="subTitle" idx="1"/>
          </p:nvPr>
        </p:nvSpPr>
        <p:spPr>
          <a:xfrm>
            <a:off x="449775" y="2797175"/>
            <a:ext cx="8520600" cy="988500"/>
          </a:xfrm>
          <a:prstGeom prst="rect">
            <a:avLst/>
          </a:prstGeom>
        </p:spPr>
        <p:txBody>
          <a:bodyPr lIns="91425" tIns="91425" rIns="91425" bIns="91425" anchor="t" anchorCtr="0">
            <a:noAutofit/>
          </a:bodyPr>
          <a:lstStyle/>
          <a:p>
            <a:pPr lvl="0">
              <a:spcBef>
                <a:spcPts val="0"/>
              </a:spcBef>
              <a:buNone/>
            </a:pPr>
            <a:r>
              <a:rPr lang="en" sz="2400" u="sng">
                <a:solidFill>
                  <a:srgbClr val="A64D79"/>
                </a:solidFill>
              </a:rPr>
              <a:t>By; </a:t>
            </a:r>
            <a:r>
              <a:rPr lang="en" sz="2400" b="1" u="sng">
                <a:solidFill>
                  <a:srgbClr val="A64D79"/>
                </a:solidFill>
                <a:latin typeface="Bad Script"/>
                <a:ea typeface="Bad Script"/>
                <a:cs typeface="Bad Script"/>
                <a:sym typeface="Bad Script"/>
              </a:rPr>
              <a:t>Amari Johnson</a:t>
            </a:r>
          </a:p>
          <a:p>
            <a:pPr lvl="0" rtl="0">
              <a:spcBef>
                <a:spcPts val="0"/>
              </a:spcBef>
              <a:buNone/>
            </a:pPr>
            <a:r>
              <a:rPr lang="en" sz="2400" b="1" u="sng">
                <a:solidFill>
                  <a:srgbClr val="A64D79"/>
                </a:solidFill>
                <a:latin typeface="Bad Script"/>
                <a:ea typeface="Bad Script"/>
                <a:cs typeface="Bad Script"/>
                <a:sym typeface="Bad Script"/>
              </a:rPr>
              <a:t>Stacey Moryas</a:t>
            </a:r>
          </a:p>
        </p:txBody>
      </p:sp>
      <p:sp>
        <p:nvSpPr>
          <p:cNvPr id="86" name="Shape 86"/>
          <p:cNvSpPr txBox="1">
            <a:spLocks noGrp="1"/>
          </p:cNvSpPr>
          <p:nvPr>
            <p:ph type="ctrTitle"/>
          </p:nvPr>
        </p:nvSpPr>
        <p:spPr>
          <a:xfrm>
            <a:off x="598100" y="1775222"/>
            <a:ext cx="8222100" cy="838800"/>
          </a:xfrm>
          <a:prstGeom prst="rect">
            <a:avLst/>
          </a:prstGeom>
          <a:noFill/>
        </p:spPr>
        <p:txBody>
          <a:bodyPr lIns="91425" tIns="91425" rIns="91425" bIns="91425" anchor="b" anchorCtr="0">
            <a:noAutofit/>
          </a:bodyPr>
          <a:lstStyle/>
          <a:p>
            <a:pPr lvl="0" rtl="0">
              <a:spcBef>
                <a:spcPts val="0"/>
              </a:spcBef>
              <a:buClr>
                <a:srgbClr val="000000"/>
              </a:buClr>
              <a:buSzPct val="26190"/>
              <a:buFont typeface="Arial"/>
              <a:buNone/>
            </a:pPr>
            <a:r>
              <a:rPr lang="en">
                <a:solidFill>
                  <a:srgbClr val="FF0000"/>
                </a:solidFill>
              </a:rPr>
              <a:t>Gilded Age(1874-1914)</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10000"/>
            <a:ext cx="8520600" cy="924300"/>
          </a:xfrm>
          <a:prstGeom prst="rect">
            <a:avLst/>
          </a:prstGeom>
        </p:spPr>
        <p:txBody>
          <a:bodyPr lIns="91425" tIns="91425" rIns="91425" bIns="91425" anchor="t" anchorCtr="0">
            <a:noAutofit/>
          </a:bodyPr>
          <a:lstStyle/>
          <a:p>
            <a:pPr lvl="0">
              <a:spcBef>
                <a:spcPts val="0"/>
              </a:spcBef>
              <a:buNone/>
            </a:pPr>
            <a:r>
              <a:rPr lang="en"/>
              <a:t>What problems resulted due to the rising consolidation of power among a select few?</a:t>
            </a:r>
          </a:p>
        </p:txBody>
      </p:sp>
      <p:sp>
        <p:nvSpPr>
          <p:cNvPr id="149" name="Shape 149"/>
          <p:cNvSpPr txBox="1">
            <a:spLocks noGrp="1"/>
          </p:cNvSpPr>
          <p:nvPr>
            <p:ph type="body" idx="1"/>
          </p:nvPr>
        </p:nvSpPr>
        <p:spPr>
          <a:xfrm>
            <a:off x="311700" y="1414175"/>
            <a:ext cx="8520600" cy="3154800"/>
          </a:xfrm>
          <a:prstGeom prst="rect">
            <a:avLst/>
          </a:prstGeom>
        </p:spPr>
        <p:txBody>
          <a:bodyPr lIns="91425" tIns="91425" rIns="91425" bIns="91425" anchor="t" anchorCtr="0">
            <a:noAutofit/>
          </a:bodyPr>
          <a:lstStyle/>
          <a:p>
            <a:pPr marL="457200" lvl="0" indent="-228600" rtl="0">
              <a:spcBef>
                <a:spcPts val="0"/>
              </a:spcBef>
            </a:pPr>
            <a:r>
              <a:rPr lang="en"/>
              <a:t>The companies went bankrupt and stockholders had nothing left. </a:t>
            </a:r>
          </a:p>
          <a:p>
            <a:pPr marL="457200" lvl="0" indent="-228600" rtl="0">
              <a:spcBef>
                <a:spcPts val="0"/>
              </a:spcBef>
            </a:pPr>
            <a:r>
              <a:rPr lang="en"/>
              <a:t>A lot of large railroads went through endless bankruptcies.</a:t>
            </a:r>
          </a:p>
          <a:p>
            <a:pPr marL="457200" lvl="0" indent="-228600">
              <a:spcBef>
                <a:spcPts val="0"/>
              </a:spcBef>
            </a:pPr>
            <a:r>
              <a:rPr lang="en"/>
              <a:t>In 1860 the US debt was $16 billion by 1900 the national debt was $88 billion.</a:t>
            </a:r>
          </a:p>
        </p:txBody>
      </p:sp>
      <p:pic>
        <p:nvPicPr>
          <p:cNvPr id="150" name="Shape 150"/>
          <p:cNvPicPr preferRelativeResize="0"/>
          <p:nvPr/>
        </p:nvPicPr>
        <p:blipFill>
          <a:blip r:embed="rId3">
            <a:alphaModFix/>
          </a:blip>
          <a:stretch>
            <a:fillRect/>
          </a:stretch>
        </p:blipFill>
        <p:spPr>
          <a:xfrm>
            <a:off x="1806549" y="2468200"/>
            <a:ext cx="4418525" cy="23565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10000"/>
            <a:ext cx="8520600" cy="912900"/>
          </a:xfrm>
          <a:prstGeom prst="rect">
            <a:avLst/>
          </a:prstGeom>
        </p:spPr>
        <p:txBody>
          <a:bodyPr lIns="91425" tIns="91425" rIns="91425" bIns="91425" anchor="t" anchorCtr="0">
            <a:noAutofit/>
          </a:bodyPr>
          <a:lstStyle/>
          <a:p>
            <a:pPr lvl="0">
              <a:spcBef>
                <a:spcPts val="0"/>
              </a:spcBef>
              <a:buNone/>
            </a:pPr>
            <a:r>
              <a:rPr lang="en"/>
              <a:t>How did Robber barons/ Captains of the industry justify their wealth?</a:t>
            </a:r>
          </a:p>
        </p:txBody>
      </p:sp>
      <p:sp>
        <p:nvSpPr>
          <p:cNvPr id="156" name="Shape 156"/>
          <p:cNvSpPr txBox="1">
            <a:spLocks noGrp="1"/>
          </p:cNvSpPr>
          <p:nvPr>
            <p:ph type="body" idx="1"/>
          </p:nvPr>
        </p:nvSpPr>
        <p:spPr>
          <a:xfrm>
            <a:off x="311700" y="1459800"/>
            <a:ext cx="8520600" cy="3109200"/>
          </a:xfrm>
          <a:prstGeom prst="rect">
            <a:avLst/>
          </a:prstGeom>
        </p:spPr>
        <p:txBody>
          <a:bodyPr lIns="91425" tIns="91425" rIns="91425" bIns="91425" anchor="t" anchorCtr="0">
            <a:noAutofit/>
          </a:bodyPr>
          <a:lstStyle/>
          <a:p>
            <a:pPr marL="457200" lvl="0" indent="-228600" rtl="0">
              <a:spcBef>
                <a:spcPts val="0"/>
              </a:spcBef>
            </a:pPr>
            <a:r>
              <a:rPr lang="en"/>
              <a:t>Social Darwinism justified economic inequality.</a:t>
            </a:r>
          </a:p>
          <a:p>
            <a:pPr marL="457200" lvl="0" indent="-228600" rtl="0">
              <a:spcBef>
                <a:spcPts val="0"/>
              </a:spcBef>
            </a:pPr>
            <a:r>
              <a:rPr lang="en"/>
              <a:t>By using “survival of the fittest” William Sumner said that the social classes owe nothing to each other and that the poor are just simply lazy because they chose to stay poor.</a:t>
            </a:r>
          </a:p>
          <a:p>
            <a:pPr marL="457200" lvl="0" indent="-228600" rtl="0">
              <a:spcBef>
                <a:spcPts val="0"/>
              </a:spcBef>
            </a:pPr>
            <a:r>
              <a:rPr lang="en"/>
              <a:t>It was believed that the rich were rich because they were intelligent and hard workers. The poor were lazy and unfit.</a:t>
            </a:r>
          </a:p>
          <a:p>
            <a:pPr marL="457200" lvl="0" indent="-228600" rtl="0">
              <a:spcBef>
                <a:spcPts val="0"/>
              </a:spcBef>
            </a:pPr>
            <a:r>
              <a:rPr lang="en"/>
              <a:t>This principle also applied in businesses. Those who could not compete with the businessmen, deserved to die off.</a:t>
            </a:r>
          </a:p>
          <a:p>
            <a:pPr lv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10000"/>
            <a:ext cx="8520600" cy="1437600"/>
          </a:xfrm>
          <a:prstGeom prst="rect">
            <a:avLst/>
          </a:prstGeom>
        </p:spPr>
        <p:txBody>
          <a:bodyPr lIns="91425" tIns="91425" rIns="91425" bIns="91425" anchor="t" anchorCtr="0">
            <a:noAutofit/>
          </a:bodyPr>
          <a:lstStyle/>
          <a:p>
            <a:pPr lvl="0">
              <a:spcBef>
                <a:spcPts val="0"/>
              </a:spcBef>
              <a:buNone/>
            </a:pPr>
            <a:r>
              <a:rPr lang="en"/>
              <a:t>What were the negative effects of urbanizations? Consider the boss system as well as life in the slums.</a:t>
            </a:r>
          </a:p>
        </p:txBody>
      </p:sp>
      <p:sp>
        <p:nvSpPr>
          <p:cNvPr id="162" name="Shape 162"/>
          <p:cNvSpPr txBox="1">
            <a:spLocks noGrp="1"/>
          </p:cNvSpPr>
          <p:nvPr>
            <p:ph type="body" idx="1"/>
          </p:nvPr>
        </p:nvSpPr>
        <p:spPr>
          <a:xfrm>
            <a:off x="311700" y="1847600"/>
            <a:ext cx="8520600" cy="2721300"/>
          </a:xfrm>
          <a:prstGeom prst="rect">
            <a:avLst/>
          </a:prstGeom>
        </p:spPr>
        <p:txBody>
          <a:bodyPr lIns="91425" tIns="91425" rIns="91425" bIns="91425" anchor="t" anchorCtr="0">
            <a:noAutofit/>
          </a:bodyPr>
          <a:lstStyle/>
          <a:p>
            <a:pPr marL="457200" lvl="0" indent="-228600" rtl="0">
              <a:spcBef>
                <a:spcPts val="0"/>
              </a:spcBef>
            </a:pPr>
            <a:r>
              <a:rPr lang="en"/>
              <a:t>As the industries began to grow rapidly, people moved to the cities for job opportunities.</a:t>
            </a:r>
          </a:p>
          <a:p>
            <a:pPr marL="457200" lvl="0" indent="-228600" rtl="0">
              <a:spcBef>
                <a:spcPts val="0"/>
              </a:spcBef>
            </a:pPr>
            <a:r>
              <a:rPr lang="en"/>
              <a:t>The population increased in the cities which caused:</a:t>
            </a:r>
          </a:p>
          <a:p>
            <a:pPr marL="914400" lvl="1" indent="-228600" rtl="0">
              <a:spcBef>
                <a:spcPts val="0"/>
              </a:spcBef>
            </a:pPr>
            <a:r>
              <a:rPr lang="en"/>
              <a:t>Pollution</a:t>
            </a:r>
          </a:p>
          <a:p>
            <a:pPr marL="914400" lvl="1" indent="-228600" rtl="0">
              <a:spcBef>
                <a:spcPts val="0"/>
              </a:spcBef>
            </a:pPr>
            <a:r>
              <a:rPr lang="en"/>
              <a:t>Natural habitats destroyed for housing purposes</a:t>
            </a:r>
          </a:p>
          <a:p>
            <a:pPr marL="914400" lvl="1" indent="-228600" rtl="0">
              <a:spcBef>
                <a:spcPts val="0"/>
              </a:spcBef>
            </a:pPr>
            <a:r>
              <a:rPr lang="en"/>
              <a:t>Spread of diseases</a:t>
            </a:r>
          </a:p>
          <a:p>
            <a:pPr marL="914400" lvl="1" indent="-228600" rtl="0">
              <a:spcBef>
                <a:spcPts val="0"/>
              </a:spcBef>
            </a:pPr>
            <a:r>
              <a:rPr lang="en"/>
              <a:t>Conflicts</a:t>
            </a:r>
          </a:p>
          <a:p>
            <a:pPr marL="914400" lvl="1" indent="-228600" rtl="0">
              <a:spcBef>
                <a:spcPts val="0"/>
              </a:spcBef>
            </a:pPr>
            <a:r>
              <a:rPr lang="en"/>
              <a:t>Corruption</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00" y="410000"/>
            <a:ext cx="8520600" cy="1106700"/>
          </a:xfrm>
          <a:prstGeom prst="rect">
            <a:avLst/>
          </a:prstGeom>
        </p:spPr>
        <p:txBody>
          <a:bodyPr lIns="91425" tIns="91425" rIns="91425" bIns="91425" anchor="t" anchorCtr="0">
            <a:noAutofit/>
          </a:bodyPr>
          <a:lstStyle/>
          <a:p>
            <a:pPr lvl="0">
              <a:spcBef>
                <a:spcPts val="0"/>
              </a:spcBef>
              <a:buNone/>
            </a:pPr>
            <a:r>
              <a:rPr lang="en"/>
              <a:t>How effective were early labor unions in combating widespread misery?</a:t>
            </a:r>
          </a:p>
        </p:txBody>
      </p:sp>
      <p:sp>
        <p:nvSpPr>
          <p:cNvPr id="168" name="Shape 168"/>
          <p:cNvSpPr txBox="1">
            <a:spLocks noGrp="1"/>
          </p:cNvSpPr>
          <p:nvPr>
            <p:ph type="body" idx="1"/>
          </p:nvPr>
        </p:nvSpPr>
        <p:spPr>
          <a:xfrm>
            <a:off x="311700" y="1425575"/>
            <a:ext cx="8520600" cy="3143400"/>
          </a:xfrm>
          <a:prstGeom prst="rect">
            <a:avLst/>
          </a:prstGeom>
        </p:spPr>
        <p:txBody>
          <a:bodyPr lIns="91425" tIns="91425" rIns="91425" bIns="91425" anchor="t" anchorCtr="0">
            <a:noAutofit/>
          </a:bodyPr>
          <a:lstStyle/>
          <a:p>
            <a:pPr marL="457200" lvl="0" indent="-228600" rtl="0">
              <a:spcBef>
                <a:spcPts val="0"/>
              </a:spcBef>
            </a:pPr>
            <a:r>
              <a:rPr lang="en"/>
              <a:t>The labor union were effective in developing a living wage and safety conditions.</a:t>
            </a:r>
          </a:p>
          <a:p>
            <a:pPr marL="457200" lvl="0" indent="-228600" rtl="0">
              <a:spcBef>
                <a:spcPts val="0"/>
              </a:spcBef>
            </a:pPr>
            <a:r>
              <a:rPr lang="en"/>
              <a:t>The populist  party which was formed(1892) by farmers were mostly affected.</a:t>
            </a:r>
          </a:p>
          <a:p>
            <a:pPr marL="457200" lvl="0" indent="-228600" rtl="0">
              <a:spcBef>
                <a:spcPts val="0"/>
              </a:spcBef>
            </a:pPr>
            <a:r>
              <a:rPr lang="en"/>
              <a:t>Their main call was for inflation via free coinage of silver.</a:t>
            </a:r>
          </a:p>
          <a:p>
            <a:pPr marL="457200" lvl="0" indent="-228600" rtl="0">
              <a:spcBef>
                <a:spcPts val="0"/>
              </a:spcBef>
            </a:pPr>
            <a:r>
              <a:rPr lang="en"/>
              <a:t>They wanted government regulation of railroads, direct election of U.S. senators, and a shorter workday.</a:t>
            </a:r>
          </a:p>
          <a:p>
            <a:pPr lvl="0">
              <a:spcBef>
                <a:spcPts val="0"/>
              </a:spcBef>
              <a:buNone/>
            </a:pPr>
            <a:endParaRPr/>
          </a:p>
        </p:txBody>
      </p:sp>
      <p:pic>
        <p:nvPicPr>
          <p:cNvPr id="169" name="Shape 169"/>
          <p:cNvPicPr preferRelativeResize="0"/>
          <p:nvPr/>
        </p:nvPicPr>
        <p:blipFill>
          <a:blip r:embed="rId3">
            <a:alphaModFix/>
          </a:blip>
          <a:stretch>
            <a:fillRect/>
          </a:stretch>
        </p:blipFill>
        <p:spPr>
          <a:xfrm>
            <a:off x="5432225" y="3036025"/>
            <a:ext cx="2971175" cy="187184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Compare the motivations and methods used by Jane Addams and William Randolph Hearst in fixing the problems of the Gilded Age? </a:t>
            </a:r>
          </a:p>
        </p:txBody>
      </p:sp>
      <p:sp>
        <p:nvSpPr>
          <p:cNvPr id="175" name="Shape 175"/>
          <p:cNvSpPr txBox="1">
            <a:spLocks noGrp="1"/>
          </p:cNvSpPr>
          <p:nvPr>
            <p:ph type="body" idx="1"/>
          </p:nvPr>
        </p:nvSpPr>
        <p:spPr>
          <a:xfrm>
            <a:off x="311700" y="1967600"/>
            <a:ext cx="3999900" cy="3058200"/>
          </a:xfrm>
          <a:prstGeom prst="rect">
            <a:avLst/>
          </a:prstGeom>
        </p:spPr>
        <p:txBody>
          <a:bodyPr lIns="91425" tIns="91425" rIns="91425" bIns="91425" anchor="t" anchorCtr="0">
            <a:noAutofit/>
          </a:bodyPr>
          <a:lstStyle/>
          <a:p>
            <a:pPr lvl="0">
              <a:spcBef>
                <a:spcPts val="0"/>
              </a:spcBef>
              <a:buNone/>
            </a:pPr>
            <a:r>
              <a:rPr lang="en"/>
              <a:t>James Addams:</a:t>
            </a:r>
          </a:p>
          <a:p>
            <a:pPr marL="457200" lvl="0" indent="-228600">
              <a:spcBef>
                <a:spcPts val="0"/>
              </a:spcBef>
            </a:pPr>
            <a:r>
              <a:rPr lang="en"/>
              <a:t>Addams sought to make changes on a more personal level by founding the Hull House. She was deeply dedicated to uplifting struggling urban people and was motivated by a desire to make a change. She affected people personally through direct contact.</a:t>
            </a:r>
          </a:p>
        </p:txBody>
      </p:sp>
      <p:sp>
        <p:nvSpPr>
          <p:cNvPr id="176" name="Shape 176"/>
          <p:cNvSpPr txBox="1">
            <a:spLocks noGrp="1"/>
          </p:cNvSpPr>
          <p:nvPr>
            <p:ph type="body" idx="2"/>
          </p:nvPr>
        </p:nvSpPr>
        <p:spPr>
          <a:xfrm>
            <a:off x="4832400" y="1903475"/>
            <a:ext cx="3999900" cy="3058200"/>
          </a:xfrm>
          <a:prstGeom prst="rect">
            <a:avLst/>
          </a:prstGeom>
        </p:spPr>
        <p:txBody>
          <a:bodyPr lIns="91425" tIns="91425" rIns="91425" bIns="91425" anchor="t" anchorCtr="0">
            <a:noAutofit/>
          </a:bodyPr>
          <a:lstStyle/>
          <a:p>
            <a:pPr lvl="0" rtl="0">
              <a:spcBef>
                <a:spcPts val="0"/>
              </a:spcBef>
              <a:buNone/>
            </a:pPr>
            <a:r>
              <a:rPr lang="en"/>
              <a:t>Randolph Hearst:</a:t>
            </a:r>
          </a:p>
          <a:p>
            <a:pPr marL="457200" lvl="0" indent="-228600">
              <a:spcBef>
                <a:spcPts val="0"/>
              </a:spcBef>
            </a:pPr>
            <a:r>
              <a:rPr lang="en"/>
              <a:t>Involved himself in the messy battle with Pulitzer which affected his motivations. He tried to make changes by reaching as many people as possible through the press. He didn't usually have direct contact with people he influenced.</a:t>
            </a:r>
          </a:p>
          <a:p>
            <a:pPr lvl="0">
              <a:spcBef>
                <a:spcPts val="0"/>
              </a:spcBef>
              <a:buNone/>
            </a:pP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410000"/>
            <a:ext cx="8520600" cy="969900"/>
          </a:xfrm>
          <a:prstGeom prst="rect">
            <a:avLst/>
          </a:prstGeom>
        </p:spPr>
        <p:txBody>
          <a:bodyPr lIns="91425" tIns="91425" rIns="91425" bIns="91425" anchor="t" anchorCtr="0">
            <a:noAutofit/>
          </a:bodyPr>
          <a:lstStyle/>
          <a:p>
            <a:pPr lvl="0">
              <a:spcBef>
                <a:spcPts val="0"/>
              </a:spcBef>
              <a:buNone/>
            </a:pPr>
            <a:r>
              <a:rPr lang="en"/>
              <a:t>How did the South essentially recreate slavery conditions following the Civil War?</a:t>
            </a:r>
          </a:p>
        </p:txBody>
      </p:sp>
      <p:sp>
        <p:nvSpPr>
          <p:cNvPr id="182" name="Shape 182"/>
          <p:cNvSpPr txBox="1">
            <a:spLocks noGrp="1"/>
          </p:cNvSpPr>
          <p:nvPr>
            <p:ph type="body" idx="1"/>
          </p:nvPr>
        </p:nvSpPr>
        <p:spPr>
          <a:xfrm>
            <a:off x="311700" y="1379900"/>
            <a:ext cx="8520600" cy="3189000"/>
          </a:xfrm>
          <a:prstGeom prst="rect">
            <a:avLst/>
          </a:prstGeom>
        </p:spPr>
        <p:txBody>
          <a:bodyPr lIns="91425" tIns="91425" rIns="91425" bIns="91425" anchor="t" anchorCtr="0">
            <a:noAutofit/>
          </a:bodyPr>
          <a:lstStyle/>
          <a:p>
            <a:pPr marL="457200" lvl="0" indent="-228600" rtl="0">
              <a:spcBef>
                <a:spcPts val="0"/>
              </a:spcBef>
            </a:pPr>
            <a:r>
              <a:rPr lang="en"/>
              <a:t>After Reconstruction, the south created a system of peonage (paying of debt through labor when the slave doesn’t have sufficient cash) using the practice of share-cropping.</a:t>
            </a:r>
          </a:p>
          <a:p>
            <a:pPr marL="457200" lvl="0" indent="-228600" rtl="0">
              <a:spcBef>
                <a:spcPts val="0"/>
              </a:spcBef>
            </a:pPr>
            <a:r>
              <a:rPr lang="en"/>
              <a:t>Black tenant farmers were always i debt and could never work hard enough to pay of their debts.</a:t>
            </a:r>
          </a:p>
          <a:p>
            <a:pPr marL="457200" lvl="0" indent="-228600" rtl="0">
              <a:spcBef>
                <a:spcPts val="0"/>
              </a:spcBef>
            </a:pPr>
            <a:r>
              <a:rPr lang="en"/>
              <a:t>Share cropping kept African-Americans tied to the land.</a:t>
            </a:r>
          </a:p>
          <a:p>
            <a:pPr marL="457200" lvl="0" indent="-228600">
              <a:spcBef>
                <a:spcPts val="0"/>
              </a:spcBef>
            </a:pPr>
            <a:r>
              <a:rPr lang="en"/>
              <a:t>There were “lack codes” which eventually developed into Jim Crow Laws which severely limited African American rights.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0" y="193875"/>
            <a:ext cx="8520600" cy="843900"/>
          </a:xfrm>
          <a:prstGeom prst="rect">
            <a:avLst/>
          </a:prstGeom>
        </p:spPr>
        <p:txBody>
          <a:bodyPr lIns="91425" tIns="91425" rIns="91425" bIns="91425" anchor="t" anchorCtr="0">
            <a:noAutofit/>
          </a:bodyPr>
          <a:lstStyle/>
          <a:p>
            <a:pPr lvl="0">
              <a:spcBef>
                <a:spcPts val="0"/>
              </a:spcBef>
              <a:buNone/>
            </a:pPr>
            <a:r>
              <a:rPr lang="en" sz="2400"/>
              <a:t>How did W.E.B. DuBois and Booker T. Washington differ in how they believed African-Americans should attain equality?</a:t>
            </a:r>
          </a:p>
        </p:txBody>
      </p:sp>
      <p:sp>
        <p:nvSpPr>
          <p:cNvPr id="188" name="Shape 188"/>
          <p:cNvSpPr txBox="1">
            <a:spLocks noGrp="1"/>
          </p:cNvSpPr>
          <p:nvPr>
            <p:ph type="body" idx="1"/>
          </p:nvPr>
        </p:nvSpPr>
        <p:spPr>
          <a:xfrm>
            <a:off x="311700" y="1037775"/>
            <a:ext cx="4158900" cy="3946200"/>
          </a:xfrm>
          <a:prstGeom prst="rect">
            <a:avLst/>
          </a:prstGeom>
        </p:spPr>
        <p:txBody>
          <a:bodyPr lIns="91425" tIns="91425" rIns="91425" bIns="91425" anchor="t" anchorCtr="0">
            <a:noAutofit/>
          </a:bodyPr>
          <a:lstStyle/>
          <a:p>
            <a:pPr lvl="0">
              <a:spcBef>
                <a:spcPts val="0"/>
              </a:spcBef>
              <a:buNone/>
            </a:pPr>
            <a:r>
              <a:rPr lang="en"/>
              <a:t>Booker T. Washington:</a:t>
            </a:r>
          </a:p>
          <a:p>
            <a:pPr marL="457200" lvl="0" indent="-228600">
              <a:spcBef>
                <a:spcPts val="0"/>
              </a:spcBef>
            </a:pPr>
            <a:r>
              <a:rPr lang="en"/>
              <a:t>Washington was a well known black educator. He was a black American, born into slavery, who believed that racism would end once blacks acquired useful labor skills and proved their economic value to society, was head of the Tuskegee institute in 1881. He urged industrial education for African Americans so that they would gain respect from the whites. Washington often ignored discrimination. He was afraid that blacks who demanded equal rights would create ill will between themselves and white Americans. He wrote the book “Up from Slavery”</a:t>
            </a:r>
          </a:p>
        </p:txBody>
      </p:sp>
      <p:sp>
        <p:nvSpPr>
          <p:cNvPr id="189" name="Shape 189"/>
          <p:cNvSpPr txBox="1">
            <a:spLocks noGrp="1"/>
          </p:cNvSpPr>
          <p:nvPr>
            <p:ph type="body" idx="2"/>
          </p:nvPr>
        </p:nvSpPr>
        <p:spPr>
          <a:xfrm>
            <a:off x="4832400" y="1106250"/>
            <a:ext cx="3999900" cy="3877800"/>
          </a:xfrm>
          <a:prstGeom prst="rect">
            <a:avLst/>
          </a:prstGeom>
        </p:spPr>
        <p:txBody>
          <a:bodyPr lIns="91425" tIns="91425" rIns="91425" bIns="91425" anchor="t" anchorCtr="0">
            <a:noAutofit/>
          </a:bodyPr>
          <a:lstStyle/>
          <a:p>
            <a:pPr lvl="0">
              <a:spcBef>
                <a:spcPts val="0"/>
              </a:spcBef>
              <a:buNone/>
            </a:pPr>
            <a:r>
              <a:rPr lang="en"/>
              <a:t>W.E.B. DuBois:</a:t>
            </a:r>
          </a:p>
          <a:p>
            <a:pPr marL="457200" lvl="0" indent="-228600">
              <a:spcBef>
                <a:spcPts val="0"/>
              </a:spcBef>
            </a:pPr>
            <a:r>
              <a:rPr lang="en"/>
              <a:t>DuBois believed that academic education was more important than trade education. He said that receiving industrial education would keep African Americans trapped in lower social and economic classes. DuBois wanted African-Americans encouraged to succeed in the arts and sciences. DuBois encouraged African Americans to demand equal rights. Helped found The 1905 Niagra Movement for equal rights, helped create NAACP in 1910.</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What were three positive and three negative effects of railroad explosion?</a:t>
            </a:r>
          </a:p>
        </p:txBody>
      </p:sp>
      <p:sp>
        <p:nvSpPr>
          <p:cNvPr id="195" name="Shape 195"/>
          <p:cNvSpPr txBox="1">
            <a:spLocks noGrp="1"/>
          </p:cNvSpPr>
          <p:nvPr>
            <p:ph type="body" idx="1"/>
          </p:nvPr>
        </p:nvSpPr>
        <p:spPr>
          <a:xfrm>
            <a:off x="311700" y="1368550"/>
            <a:ext cx="3999900" cy="3200400"/>
          </a:xfrm>
          <a:prstGeom prst="rect">
            <a:avLst/>
          </a:prstGeom>
        </p:spPr>
        <p:txBody>
          <a:bodyPr lIns="91425" tIns="91425" rIns="91425" bIns="91425" anchor="t" anchorCtr="0">
            <a:noAutofit/>
          </a:bodyPr>
          <a:lstStyle/>
          <a:p>
            <a:pPr lvl="0">
              <a:spcBef>
                <a:spcPts val="0"/>
              </a:spcBef>
              <a:buNone/>
            </a:pPr>
            <a:r>
              <a:rPr lang="en"/>
              <a:t>Positive:</a:t>
            </a:r>
          </a:p>
          <a:p>
            <a:pPr marL="457200" lvl="0" indent="-228600" rtl="0">
              <a:spcBef>
                <a:spcPts val="0"/>
              </a:spcBef>
            </a:pPr>
            <a:r>
              <a:rPr lang="en"/>
              <a:t>Population increase in small towns.</a:t>
            </a:r>
          </a:p>
          <a:p>
            <a:pPr marL="457200" lvl="0" indent="-228600" rtl="0">
              <a:spcBef>
                <a:spcPts val="0"/>
              </a:spcBef>
            </a:pPr>
            <a:r>
              <a:rPr lang="en"/>
              <a:t>Created more job opportunities.</a:t>
            </a:r>
          </a:p>
          <a:p>
            <a:pPr marL="457200" lvl="0" indent="-228600">
              <a:spcBef>
                <a:spcPts val="0"/>
              </a:spcBef>
            </a:pPr>
            <a:r>
              <a:rPr lang="en"/>
              <a:t>Easier way of transportation to the West</a:t>
            </a:r>
          </a:p>
        </p:txBody>
      </p:sp>
      <p:sp>
        <p:nvSpPr>
          <p:cNvPr id="196" name="Shape 196"/>
          <p:cNvSpPr txBox="1">
            <a:spLocks noGrp="1"/>
          </p:cNvSpPr>
          <p:nvPr>
            <p:ph type="body" idx="2"/>
          </p:nvPr>
        </p:nvSpPr>
        <p:spPr>
          <a:xfrm>
            <a:off x="4832400" y="1368575"/>
            <a:ext cx="3999900" cy="3200400"/>
          </a:xfrm>
          <a:prstGeom prst="rect">
            <a:avLst/>
          </a:prstGeom>
        </p:spPr>
        <p:txBody>
          <a:bodyPr lIns="91425" tIns="91425" rIns="91425" bIns="91425" anchor="t" anchorCtr="0">
            <a:noAutofit/>
          </a:bodyPr>
          <a:lstStyle/>
          <a:p>
            <a:pPr lvl="0">
              <a:spcBef>
                <a:spcPts val="0"/>
              </a:spcBef>
              <a:buNone/>
            </a:pPr>
            <a:r>
              <a:rPr lang="en"/>
              <a:t>Negative:</a:t>
            </a:r>
          </a:p>
          <a:p>
            <a:pPr marL="457200" lvl="0" indent="-228600" rtl="0">
              <a:spcBef>
                <a:spcPts val="0"/>
              </a:spcBef>
            </a:pPr>
            <a:r>
              <a:rPr lang="en"/>
              <a:t>Destroyed Native american life</a:t>
            </a:r>
          </a:p>
          <a:p>
            <a:pPr marL="457200" lvl="0" indent="-228600" rtl="0">
              <a:spcBef>
                <a:spcPts val="0"/>
              </a:spcBef>
            </a:pPr>
            <a:r>
              <a:rPr lang="en"/>
              <a:t>Increased pollution of natural landscapes.</a:t>
            </a:r>
          </a:p>
          <a:p>
            <a:pPr marL="457200" lvl="0" indent="-228600">
              <a:spcBef>
                <a:spcPts val="0"/>
              </a:spcBef>
            </a:pPr>
            <a:r>
              <a:rPr lang="en"/>
              <a:t>Caused harsh working environment for the workers, accidents, diseases.</a:t>
            </a:r>
          </a:p>
        </p:txBody>
      </p:sp>
      <p:pic>
        <p:nvPicPr>
          <p:cNvPr id="197" name="Shape 197"/>
          <p:cNvPicPr preferRelativeResize="0"/>
          <p:nvPr/>
        </p:nvPicPr>
        <p:blipFill>
          <a:blip r:embed="rId3">
            <a:alphaModFix/>
          </a:blip>
          <a:stretch>
            <a:fillRect/>
          </a:stretch>
        </p:blipFill>
        <p:spPr>
          <a:xfrm>
            <a:off x="3047012" y="2856025"/>
            <a:ext cx="3049974" cy="2287475"/>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410000"/>
            <a:ext cx="8520600" cy="935700"/>
          </a:xfrm>
          <a:prstGeom prst="rect">
            <a:avLst/>
          </a:prstGeom>
        </p:spPr>
        <p:txBody>
          <a:bodyPr lIns="91425" tIns="91425" rIns="91425" bIns="91425" anchor="t" anchorCtr="0">
            <a:noAutofit/>
          </a:bodyPr>
          <a:lstStyle/>
          <a:p>
            <a:pPr lvl="0">
              <a:spcBef>
                <a:spcPts val="0"/>
              </a:spcBef>
              <a:buNone/>
            </a:pPr>
            <a:r>
              <a:rPr lang="en"/>
              <a:t>What effect did Western Expansion have on Native Americans?</a:t>
            </a:r>
          </a:p>
        </p:txBody>
      </p:sp>
      <p:sp>
        <p:nvSpPr>
          <p:cNvPr id="203" name="Shape 203"/>
          <p:cNvSpPr txBox="1">
            <a:spLocks noGrp="1"/>
          </p:cNvSpPr>
          <p:nvPr>
            <p:ph type="body" idx="1"/>
          </p:nvPr>
        </p:nvSpPr>
        <p:spPr>
          <a:xfrm>
            <a:off x="311700" y="1414175"/>
            <a:ext cx="8520600" cy="3154800"/>
          </a:xfrm>
          <a:prstGeom prst="rect">
            <a:avLst/>
          </a:prstGeom>
        </p:spPr>
        <p:txBody>
          <a:bodyPr lIns="91425" tIns="91425" rIns="91425" bIns="91425" anchor="t" anchorCtr="0">
            <a:noAutofit/>
          </a:bodyPr>
          <a:lstStyle/>
          <a:p>
            <a:pPr lvl="0">
              <a:spcBef>
                <a:spcPts val="0"/>
              </a:spcBef>
              <a:buNone/>
            </a:pPr>
            <a:r>
              <a:rPr lang="en"/>
              <a:t>Westward movement include the Native Americans having to give up their land, for the “white man” and their way of lif. The whites insisted in civilizing the Native American savages. Many Native American tribes were wiped out or removed to reservation far away from their land.</a:t>
            </a:r>
          </a:p>
        </p:txBody>
      </p:sp>
      <p:pic>
        <p:nvPicPr>
          <p:cNvPr id="204" name="Shape 204"/>
          <p:cNvPicPr preferRelativeResize="0"/>
          <p:nvPr/>
        </p:nvPicPr>
        <p:blipFill>
          <a:blip r:embed="rId3">
            <a:alphaModFix/>
          </a:blip>
          <a:stretch>
            <a:fillRect/>
          </a:stretch>
        </p:blipFill>
        <p:spPr>
          <a:xfrm>
            <a:off x="2474825" y="2697200"/>
            <a:ext cx="3811075" cy="21348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continued …...</a:t>
            </a:r>
          </a:p>
        </p:txBody>
      </p:sp>
      <p:sp>
        <p:nvSpPr>
          <p:cNvPr id="210" name="Shape 210"/>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r>
              <a:rPr lang="en">
                <a:solidFill>
                  <a:srgbClr val="000000"/>
                </a:solidFill>
              </a:rPr>
              <a:t>The westward movement changed the way of life for Native Americans. Those moved west had to adapt to the land and climate. They had to become innovative and create organizations to safeguard their new way of life. While many people died while taming the West many others thrived and grew cities out of the once untamed territories. The Native Americans were forced to give up their way of life and their land.</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Introduction</a:t>
            </a:r>
          </a:p>
        </p:txBody>
      </p:sp>
      <p:sp>
        <p:nvSpPr>
          <p:cNvPr id="92" name="Shape 92"/>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pPr>
            <a:r>
              <a:rPr lang="en"/>
              <a:t>Definition of Gilded: Covered with a thin layer of  gold on the outside but not all the way through.</a:t>
            </a:r>
          </a:p>
          <a:p>
            <a:pPr marL="457200" lvl="0" indent="-228600" rtl="0">
              <a:spcBef>
                <a:spcPts val="0"/>
              </a:spcBef>
            </a:pPr>
            <a:r>
              <a:rPr lang="en"/>
              <a:t>Gilded age (a name given by Mark Twain) can be summarized as  “good on the outside but bad on the inside.”</a:t>
            </a:r>
          </a:p>
          <a:p>
            <a:pPr lvl="0">
              <a:spcBef>
                <a:spcPts val="0"/>
              </a:spcBef>
              <a:buNone/>
            </a:pPr>
            <a:endParaRPr/>
          </a:p>
        </p:txBody>
      </p:sp>
      <p:pic>
        <p:nvPicPr>
          <p:cNvPr id="93" name="Shape 93"/>
          <p:cNvPicPr preferRelativeResize="0"/>
          <p:nvPr/>
        </p:nvPicPr>
        <p:blipFill>
          <a:blip r:embed="rId3">
            <a:alphaModFix/>
          </a:blip>
          <a:stretch>
            <a:fillRect/>
          </a:stretch>
        </p:blipFill>
        <p:spPr>
          <a:xfrm>
            <a:off x="536974" y="2744374"/>
            <a:ext cx="2316675" cy="1737500"/>
          </a:xfrm>
          <a:prstGeom prst="rect">
            <a:avLst/>
          </a:prstGeom>
          <a:noFill/>
          <a:ln>
            <a:noFill/>
          </a:ln>
        </p:spPr>
      </p:pic>
      <p:sp>
        <p:nvSpPr>
          <p:cNvPr id="94" name="Shape 94"/>
          <p:cNvSpPr/>
          <p:nvPr/>
        </p:nvSpPr>
        <p:spPr>
          <a:xfrm>
            <a:off x="3394475" y="3429075"/>
            <a:ext cx="920700" cy="368100"/>
          </a:xfrm>
          <a:prstGeom prst="notched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95" name="Shape 95"/>
          <p:cNvPicPr preferRelativeResize="0"/>
          <p:nvPr/>
        </p:nvPicPr>
        <p:blipFill>
          <a:blip r:embed="rId4">
            <a:alphaModFix/>
          </a:blip>
          <a:stretch>
            <a:fillRect/>
          </a:stretch>
        </p:blipFill>
        <p:spPr>
          <a:xfrm>
            <a:off x="4598424" y="2603975"/>
            <a:ext cx="1611225" cy="19649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10000"/>
            <a:ext cx="8520600" cy="981300"/>
          </a:xfrm>
          <a:prstGeom prst="rect">
            <a:avLst/>
          </a:prstGeom>
        </p:spPr>
        <p:txBody>
          <a:bodyPr lIns="91425" tIns="91425" rIns="91425" bIns="91425" anchor="t" anchorCtr="0">
            <a:noAutofit/>
          </a:bodyPr>
          <a:lstStyle/>
          <a:p>
            <a:pPr lvl="0">
              <a:spcBef>
                <a:spcPts val="0"/>
              </a:spcBef>
              <a:buNone/>
            </a:pPr>
            <a:r>
              <a:rPr lang="en"/>
              <a:t>What attempts were made during the Gilded Age to regulate industry and politics?</a:t>
            </a:r>
          </a:p>
        </p:txBody>
      </p:sp>
      <p:sp>
        <p:nvSpPr>
          <p:cNvPr id="216" name="Shape 216"/>
          <p:cNvSpPr txBox="1">
            <a:spLocks noGrp="1"/>
          </p:cNvSpPr>
          <p:nvPr>
            <p:ph type="body" idx="1"/>
          </p:nvPr>
        </p:nvSpPr>
        <p:spPr>
          <a:xfrm>
            <a:off x="311700" y="1391300"/>
            <a:ext cx="8520600" cy="3177600"/>
          </a:xfrm>
          <a:prstGeom prst="rect">
            <a:avLst/>
          </a:prstGeom>
        </p:spPr>
        <p:txBody>
          <a:bodyPr lIns="91425" tIns="91425" rIns="91425" bIns="91425" anchor="t" anchorCtr="0">
            <a:noAutofit/>
          </a:bodyPr>
          <a:lstStyle/>
          <a:p>
            <a:pPr lvl="0">
              <a:spcBef>
                <a:spcPts val="0"/>
              </a:spcBef>
              <a:buNone/>
            </a:pPr>
            <a:r>
              <a:rPr lang="en"/>
              <a:t>In 1887, congress passed the Interstate Commerce Act, which was created to oversee railroad activities. The act outlawed refunds and kickbacks. The bill had little effect. In 1890, congress also passed the Sherman Antitrust Act in an attempt to ban trusts , but this, too was an ineffective piece of legislation and was eventually replaced. The spoils system was widely used by both parties. Congress outlawed the political machines and parties struggled to become united again.</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10000"/>
            <a:ext cx="8520600" cy="947100"/>
          </a:xfrm>
          <a:prstGeom prst="rect">
            <a:avLst/>
          </a:prstGeom>
        </p:spPr>
        <p:txBody>
          <a:bodyPr lIns="91425" tIns="91425" rIns="91425" bIns="91425" anchor="t" anchorCtr="0">
            <a:noAutofit/>
          </a:bodyPr>
          <a:lstStyle/>
          <a:p>
            <a:pPr lvl="0">
              <a:spcBef>
                <a:spcPts val="0"/>
              </a:spcBef>
              <a:buNone/>
            </a:pPr>
            <a:r>
              <a:rPr lang="en"/>
              <a:t>Compare and contrast the goals of the Granges, the farmers’ Alliance, and the Populists?</a:t>
            </a:r>
          </a:p>
        </p:txBody>
      </p:sp>
      <p:sp>
        <p:nvSpPr>
          <p:cNvPr id="222" name="Shape 222"/>
          <p:cNvSpPr txBox="1">
            <a:spLocks noGrp="1"/>
          </p:cNvSpPr>
          <p:nvPr>
            <p:ph type="body" idx="1"/>
          </p:nvPr>
        </p:nvSpPr>
        <p:spPr>
          <a:xfrm>
            <a:off x="311700" y="1459800"/>
            <a:ext cx="8520600" cy="3109200"/>
          </a:xfrm>
          <a:prstGeom prst="rect">
            <a:avLst/>
          </a:prstGeom>
        </p:spPr>
        <p:txBody>
          <a:bodyPr lIns="91425" tIns="91425" rIns="91425" bIns="91425" anchor="t" anchorCtr="0">
            <a:noAutofit/>
          </a:bodyPr>
          <a:lstStyle/>
          <a:p>
            <a:pPr marL="457200" lvl="0" indent="-228600" rtl="0">
              <a:spcBef>
                <a:spcPts val="0"/>
              </a:spcBef>
            </a:pPr>
            <a:r>
              <a:rPr lang="en"/>
              <a:t>Granges- formed in 1867, a farmers’ protest in the south and midwest states against economic hardship and exploitation. It was a network of local organizations, employing cooperative practices and advocating ‘granger’ laws.</a:t>
            </a:r>
          </a:p>
          <a:p>
            <a:pPr marL="457200" lvl="0" indent="-228600" rtl="0">
              <a:spcBef>
                <a:spcPts val="0"/>
              </a:spcBef>
            </a:pPr>
            <a:r>
              <a:rPr lang="en"/>
              <a:t>Farmers’ alliance (1880)- Designed to promote higher commodity prices through collective action by groups of individual farmers.</a:t>
            </a:r>
          </a:p>
          <a:p>
            <a:pPr marL="457200" lvl="0" indent="-228600">
              <a:spcBef>
                <a:spcPts val="0"/>
              </a:spcBef>
            </a:pPr>
            <a:r>
              <a:rPr lang="en"/>
              <a:t>Populists- Based largely on its opposition to the gold standard. The farmers felt like they were not being represented and they wanted a say in the government.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10000"/>
            <a:ext cx="8520600" cy="912900"/>
          </a:xfrm>
          <a:prstGeom prst="rect">
            <a:avLst/>
          </a:prstGeom>
        </p:spPr>
        <p:txBody>
          <a:bodyPr lIns="91425" tIns="91425" rIns="91425" bIns="91425" anchor="t" anchorCtr="0">
            <a:noAutofit/>
          </a:bodyPr>
          <a:lstStyle/>
          <a:p>
            <a:pPr lvl="0">
              <a:spcBef>
                <a:spcPts val="0"/>
              </a:spcBef>
              <a:buNone/>
            </a:pPr>
            <a:r>
              <a:rPr lang="en"/>
              <a:t>What types of people supported “free silver”? Why?</a:t>
            </a:r>
          </a:p>
        </p:txBody>
      </p:sp>
      <p:sp>
        <p:nvSpPr>
          <p:cNvPr id="228" name="Shape 228"/>
          <p:cNvSpPr txBox="1">
            <a:spLocks noGrp="1"/>
          </p:cNvSpPr>
          <p:nvPr>
            <p:ph type="body" idx="1"/>
          </p:nvPr>
        </p:nvSpPr>
        <p:spPr>
          <a:xfrm>
            <a:off x="311700" y="1368550"/>
            <a:ext cx="8520600" cy="3200400"/>
          </a:xfrm>
          <a:prstGeom prst="rect">
            <a:avLst/>
          </a:prstGeom>
        </p:spPr>
        <p:txBody>
          <a:bodyPr lIns="91425" tIns="91425" rIns="91425" bIns="91425" anchor="t" anchorCtr="0">
            <a:noAutofit/>
          </a:bodyPr>
          <a:lstStyle/>
          <a:p>
            <a:pPr marL="457200" lvl="0" indent="-228600" rtl="0">
              <a:spcBef>
                <a:spcPts val="0"/>
              </a:spcBef>
            </a:pPr>
            <a:r>
              <a:rPr lang="en"/>
              <a:t>Free silver- Free, unlimited coinage of free silver, which would cause inflation.</a:t>
            </a:r>
          </a:p>
          <a:p>
            <a:pPr marL="457200" lvl="0" indent="-228600" rtl="0">
              <a:spcBef>
                <a:spcPts val="0"/>
              </a:spcBef>
            </a:pPr>
            <a:r>
              <a:rPr lang="en"/>
              <a:t> Many populists(made up of farmers against capitalism, railroads, and banks) favored silver because it enabled debtors to pay their debts off in a cheaper way.</a:t>
            </a:r>
          </a:p>
          <a:p>
            <a:pPr marL="457200" lvl="0" indent="-228600">
              <a:spcBef>
                <a:spcPts val="0"/>
              </a:spcBef>
            </a:pPr>
            <a:r>
              <a:rPr lang="en"/>
              <a:t>Farmers, laborers, and industrial workers usually had debts to pay and silver made it easier for them to pay.</a:t>
            </a:r>
          </a:p>
        </p:txBody>
      </p:sp>
      <p:pic>
        <p:nvPicPr>
          <p:cNvPr id="229" name="Shape 229"/>
          <p:cNvPicPr preferRelativeResize="0"/>
          <p:nvPr/>
        </p:nvPicPr>
        <p:blipFill>
          <a:blip r:embed="rId3">
            <a:alphaModFix/>
          </a:blip>
          <a:stretch>
            <a:fillRect/>
          </a:stretch>
        </p:blipFill>
        <p:spPr>
          <a:xfrm rot="10800000" flipH="1">
            <a:off x="2619848" y="3501025"/>
            <a:ext cx="2940650" cy="14147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Questions</a:t>
            </a:r>
          </a:p>
        </p:txBody>
      </p:sp>
      <p:sp>
        <p:nvSpPr>
          <p:cNvPr id="235" name="Shape 23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buAutoNum type="arabicPeriod"/>
            </a:pPr>
            <a:r>
              <a:rPr lang="en"/>
              <a:t>Why is the gilded age significant?</a:t>
            </a:r>
          </a:p>
          <a:p>
            <a:pPr marL="457200" lvl="0" indent="-228600" rtl="0">
              <a:spcBef>
                <a:spcPts val="0"/>
              </a:spcBef>
              <a:buAutoNum type="arabicPeriod"/>
            </a:pPr>
            <a:r>
              <a:rPr lang="en"/>
              <a:t>What are the positives and negatives of the gilded age?</a:t>
            </a:r>
          </a:p>
          <a:p>
            <a:pPr marL="457200" lvl="0" indent="-228600" rtl="0">
              <a:spcBef>
                <a:spcPts val="0"/>
              </a:spcBef>
              <a:buAutoNum type="arabicPeriod"/>
            </a:pPr>
            <a:r>
              <a:rPr lang="en"/>
              <a:t>Why did the industry thrive in the gilded age?</a:t>
            </a:r>
          </a:p>
          <a:p>
            <a:pPr marL="457200" lvl="0" indent="-228600" rtl="0">
              <a:spcBef>
                <a:spcPts val="0"/>
              </a:spcBef>
              <a:buAutoNum type="arabicPeriod"/>
            </a:pPr>
            <a:r>
              <a:rPr lang="en"/>
              <a:t>Why were the businessmen referred to as robber barons?</a:t>
            </a:r>
          </a:p>
          <a:p>
            <a:pPr marL="457200" lvl="0" indent="-228600" rtl="0">
              <a:spcBef>
                <a:spcPts val="0"/>
              </a:spcBef>
              <a:buAutoNum type="arabicPeriod"/>
            </a:pPr>
            <a:r>
              <a:rPr lang="en"/>
              <a:t>How did the gilded age affect the Native American lives? Slaves?</a:t>
            </a:r>
          </a:p>
          <a:p>
            <a:pPr marL="457200" lvl="0" indent="-228600" rtl="0">
              <a:spcBef>
                <a:spcPts val="0"/>
              </a:spcBef>
              <a:buAutoNum type="arabicPeriod"/>
            </a:pPr>
            <a:r>
              <a:rPr lang="en"/>
              <a:t>How did the gilded age affect our lives today?</a:t>
            </a:r>
          </a:p>
          <a:p>
            <a:pPr lvl="0" rtl="0">
              <a:spcBef>
                <a:spcPts val="0"/>
              </a:spcBef>
              <a:buNone/>
            </a:pPr>
            <a:endParaRPr/>
          </a:p>
          <a:p>
            <a:pPr lvl="0">
              <a:spcBef>
                <a:spcPts val="0"/>
              </a:spcBef>
              <a:buNone/>
            </a:pPr>
            <a:r>
              <a:rPr lang="en" sz="1200"/>
              <a:t>Sources : apush textbook chapter 17, </a:t>
            </a:r>
            <a:r>
              <a:rPr lang="en" sz="1200" u="sng">
                <a:solidFill>
                  <a:schemeClr val="hlink"/>
                </a:solidFill>
                <a:hlinkClick r:id="rId3"/>
              </a:rPr>
              <a:t>http://www.digitalhistory.uh.edu/era.cfm?eraid=9</a:t>
            </a:r>
            <a:r>
              <a:rPr lang="en" sz="1200"/>
              <a:t>, </a:t>
            </a:r>
            <a:r>
              <a:rPr lang="en" sz="1200" u="sng">
                <a:solidFill>
                  <a:schemeClr val="hlink"/>
                </a:solidFill>
                <a:hlinkClick r:id="rId4"/>
              </a:rPr>
              <a:t>http://www.ushistory.org/us/36.asp</a:t>
            </a:r>
            <a:r>
              <a:rPr lang="en" sz="1200"/>
              <a:t>, </a:t>
            </a:r>
            <a:r>
              <a:rPr lang="en" sz="1200" u="sng">
                <a:solidFill>
                  <a:schemeClr val="hlink"/>
                </a:solidFill>
                <a:hlinkClick r:id="rId5"/>
              </a:rPr>
              <a:t>htthttps://www.youtube.com/watch?v=Spgdy3HkcSs ps://www.youtube.com/watch?v=A2d_zzadZD4</a:t>
            </a:r>
            <a:r>
              <a:rPr lang="en" sz="1200"/>
              <a:t>, </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What is the Gilded age? </a:t>
            </a:r>
          </a:p>
        </p:txBody>
      </p:sp>
      <p:sp>
        <p:nvSpPr>
          <p:cNvPr id="101" name="Shape 101"/>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pPr>
            <a:r>
              <a:rPr lang="en"/>
              <a:t>The time of economic growth, the second industrial revolution, urbanization, immigration, and political/economic corruption. </a:t>
            </a:r>
          </a:p>
          <a:p>
            <a:pPr marL="457200" lvl="0" indent="-228600" rtl="0">
              <a:spcBef>
                <a:spcPts val="0"/>
              </a:spcBef>
            </a:pPr>
            <a:r>
              <a:rPr lang="en"/>
              <a:t>It included the era of forgotten presidents (Hayes, Garfield, Arthur, and Harrison) </a:t>
            </a:r>
          </a:p>
          <a:p>
            <a:pPr marL="457200" lvl="0" indent="-228600" rtl="0">
              <a:spcBef>
                <a:spcPts val="0"/>
              </a:spcBef>
            </a:pPr>
            <a:r>
              <a:rPr lang="en"/>
              <a:t>Congress and Businesses were more important and influential than the presidency during this time. It was the most highly competitive political time in US History.</a:t>
            </a:r>
          </a:p>
          <a:p>
            <a:pPr marL="457200" lvl="0" indent="-228600" rtl="0">
              <a:spcBef>
                <a:spcPts val="0"/>
              </a:spcBef>
            </a:pPr>
            <a:r>
              <a:rPr lang="en"/>
              <a:t>The great industrial success of the US and the lifestyles of the wealthy hid the many social problems of the time, including a high poverty rate, a high crime rate, and corruption in the government.</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endParaRPr/>
          </a:p>
        </p:txBody>
      </p:sp>
      <p:sp>
        <p:nvSpPr>
          <p:cNvPr id="107" name="Shape 10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lnSpc>
                <a:spcPct val="110000"/>
              </a:lnSpc>
              <a:spcBef>
                <a:spcPts val="1500"/>
              </a:spcBef>
              <a:spcAft>
                <a:spcPts val="800"/>
              </a:spcAft>
              <a:buNone/>
            </a:pPr>
            <a:r>
              <a:rPr lang="en" sz="1700" b="1">
                <a:solidFill>
                  <a:srgbClr val="222222"/>
                </a:solidFill>
                <a:highlight>
                  <a:srgbClr val="FAF8F5"/>
                </a:highlight>
              </a:rPr>
              <a:t>Key Points</a:t>
            </a:r>
          </a:p>
          <a:p>
            <a:pPr marL="457200" lvl="0" indent="-342900">
              <a:lnSpc>
                <a:spcPct val="142856"/>
              </a:lnSpc>
              <a:spcBef>
                <a:spcPts val="0"/>
              </a:spcBef>
              <a:spcAft>
                <a:spcPts val="800"/>
              </a:spcAft>
              <a:buClr>
                <a:srgbClr val="222222"/>
              </a:buClr>
              <a:buSzPct val="100000"/>
            </a:pPr>
            <a:r>
              <a:rPr lang="en">
                <a:solidFill>
                  <a:srgbClr val="222222"/>
                </a:solidFill>
                <a:highlight>
                  <a:srgbClr val="FAF8F5"/>
                </a:highlight>
              </a:rPr>
              <a:t>Rapid economic growth generated  wealth during the Gilded Age</a:t>
            </a:r>
          </a:p>
          <a:p>
            <a:pPr marL="457200" lvl="0" indent="-342900">
              <a:lnSpc>
                <a:spcPct val="142856"/>
              </a:lnSpc>
              <a:spcBef>
                <a:spcPts val="0"/>
              </a:spcBef>
              <a:spcAft>
                <a:spcPts val="800"/>
              </a:spcAft>
              <a:buClr>
                <a:srgbClr val="222222"/>
              </a:buClr>
              <a:buSzPct val="100000"/>
            </a:pPr>
            <a:r>
              <a:rPr lang="en">
                <a:solidFill>
                  <a:srgbClr val="222222"/>
                </a:solidFill>
                <a:highlight>
                  <a:srgbClr val="FAF8F5"/>
                </a:highlight>
              </a:rPr>
              <a:t>New products and technologies improved middle-class quality of life (Thomas Edison’s light bulb)</a:t>
            </a:r>
          </a:p>
          <a:p>
            <a:pPr marL="457200" lvl="0" indent="-342900">
              <a:lnSpc>
                <a:spcPct val="142856"/>
              </a:lnSpc>
              <a:spcBef>
                <a:spcPts val="0"/>
              </a:spcBef>
              <a:spcAft>
                <a:spcPts val="800"/>
              </a:spcAft>
              <a:buClr>
                <a:srgbClr val="222222"/>
              </a:buClr>
              <a:buSzPct val="100000"/>
            </a:pPr>
            <a:r>
              <a:rPr lang="en">
                <a:solidFill>
                  <a:srgbClr val="222222"/>
                </a:solidFill>
                <a:highlight>
                  <a:srgbClr val="FAF8F5"/>
                </a:highlight>
              </a:rPr>
              <a:t>Industrial workers and farmers did not share in the new prosperity, working long hours in dangerous conditions for low pay</a:t>
            </a:r>
          </a:p>
          <a:p>
            <a:pPr marL="457200" lvl="0" indent="-342900">
              <a:lnSpc>
                <a:spcPct val="142856"/>
              </a:lnSpc>
              <a:spcBef>
                <a:spcPts val="0"/>
              </a:spcBef>
              <a:spcAft>
                <a:spcPts val="800"/>
              </a:spcAft>
              <a:buClr>
                <a:srgbClr val="222222"/>
              </a:buClr>
              <a:buSzPct val="100000"/>
            </a:pPr>
            <a:r>
              <a:rPr lang="en">
                <a:solidFill>
                  <a:srgbClr val="222222"/>
                </a:solidFill>
                <a:highlight>
                  <a:srgbClr val="FAF8F5"/>
                </a:highlight>
              </a:rPr>
              <a:t>Gilded Age politicians were largely corrupt and ineffective</a:t>
            </a:r>
          </a:p>
          <a:p>
            <a:pPr marL="457200" lvl="0" indent="-342900">
              <a:lnSpc>
                <a:spcPct val="142856"/>
              </a:lnSpc>
              <a:spcBef>
                <a:spcPts val="0"/>
              </a:spcBef>
              <a:spcAft>
                <a:spcPts val="800"/>
              </a:spcAft>
              <a:buClr>
                <a:srgbClr val="222222"/>
              </a:buClr>
              <a:buSzPct val="100000"/>
            </a:pPr>
            <a:r>
              <a:rPr lang="en">
                <a:solidFill>
                  <a:srgbClr val="222222"/>
                </a:solidFill>
                <a:highlight>
                  <a:srgbClr val="FAF8F5"/>
                </a:highlight>
              </a:rPr>
              <a:t>Most Americans during the Gilded Age wanted political and social reforms, but they disagreed strongly on what kind of reform</a:t>
            </a:r>
          </a:p>
          <a:p>
            <a:pPr lvl="0">
              <a:spcBef>
                <a:spcPts val="0"/>
              </a:spcBef>
              <a:buNone/>
            </a:pP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Why did industry thrive?</a:t>
            </a:r>
          </a:p>
        </p:txBody>
      </p:sp>
      <p:sp>
        <p:nvSpPr>
          <p:cNvPr id="113" name="Shape 11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pPr>
            <a:r>
              <a:rPr lang="en"/>
              <a:t>Natural resources (lumber, coal, oil, rivers)</a:t>
            </a:r>
          </a:p>
          <a:p>
            <a:pPr marL="457200" lvl="0" indent="-228600" rtl="0">
              <a:spcBef>
                <a:spcPts val="0"/>
              </a:spcBef>
            </a:pPr>
            <a:r>
              <a:rPr lang="en"/>
              <a:t>Lots of labor (immigrants, former farm laborers)</a:t>
            </a:r>
          </a:p>
          <a:p>
            <a:pPr marL="457200" lvl="0" indent="-228600" rtl="0">
              <a:spcBef>
                <a:spcPts val="0"/>
              </a:spcBef>
            </a:pPr>
            <a:r>
              <a:rPr lang="en"/>
              <a:t>Business-friendly government- Laissez faire the government does not tell the businesses what to do.</a:t>
            </a:r>
          </a:p>
          <a:p>
            <a:pPr marL="457200" lvl="0" indent="-228600">
              <a:spcBef>
                <a:spcPts val="0"/>
              </a:spcBef>
            </a:pPr>
            <a:r>
              <a:rPr lang="en"/>
              <a:t>Entrepreneurial spirit</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r>
              <a:rPr lang="en"/>
              <a:t>Business leaders were captains of the industry because they changed the way America did business. They introduced a different way to work and created a whole new industry. On the other hand, they were also robber barons because they would do anything to earn more money. They created massive business organizations, known as trusts, that enabled them to monopolize major industries which gave them the power to regulate the supply and price products and commodities.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Robber Barons/ Businessmen</a:t>
            </a:r>
          </a:p>
        </p:txBody>
      </p:sp>
      <p:sp>
        <p:nvSpPr>
          <p:cNvPr id="125" name="Shape 125"/>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a:spcBef>
                <a:spcPts val="0"/>
              </a:spcBef>
              <a:buNone/>
            </a:pPr>
            <a:r>
              <a:rPr lang="en" b="1" u="sng"/>
              <a:t>Andrew Carnegie</a:t>
            </a:r>
          </a:p>
          <a:p>
            <a:pPr marL="457200" lvl="0" indent="-228600" rtl="0">
              <a:spcBef>
                <a:spcPts val="0"/>
              </a:spcBef>
            </a:pPr>
            <a:r>
              <a:rPr lang="en"/>
              <a:t>He made the famous bridge that made the steel industry popular.</a:t>
            </a:r>
          </a:p>
          <a:p>
            <a:pPr marL="457200" lvl="0" indent="-228600">
              <a:spcBef>
                <a:spcPts val="0"/>
              </a:spcBef>
            </a:pPr>
            <a:r>
              <a:rPr lang="en"/>
              <a:t>His work made the car business very popular. </a:t>
            </a:r>
          </a:p>
        </p:txBody>
      </p:sp>
      <p:sp>
        <p:nvSpPr>
          <p:cNvPr id="126" name="Shape 126"/>
          <p:cNvSpPr txBox="1">
            <a:spLocks noGrp="1"/>
          </p:cNvSpPr>
          <p:nvPr>
            <p:ph type="body" idx="2"/>
          </p:nvPr>
        </p:nvSpPr>
        <p:spPr>
          <a:xfrm>
            <a:off x="4832400" y="1229975"/>
            <a:ext cx="3999900" cy="3339000"/>
          </a:xfrm>
          <a:prstGeom prst="rect">
            <a:avLst/>
          </a:prstGeom>
        </p:spPr>
        <p:txBody>
          <a:bodyPr lIns="91425" tIns="91425" rIns="91425" bIns="91425" anchor="t" anchorCtr="0">
            <a:noAutofit/>
          </a:bodyPr>
          <a:lstStyle/>
          <a:p>
            <a:pPr lvl="0">
              <a:spcBef>
                <a:spcPts val="0"/>
              </a:spcBef>
              <a:buNone/>
            </a:pPr>
            <a:r>
              <a:rPr lang="en" b="1" u="sng"/>
              <a:t>John D. Rockefeller</a:t>
            </a:r>
          </a:p>
          <a:p>
            <a:pPr marL="457200" lvl="0" indent="-228600" rtl="0">
              <a:spcBef>
                <a:spcPts val="0"/>
              </a:spcBef>
            </a:pPr>
            <a:r>
              <a:rPr lang="en"/>
              <a:t>He transformed the petroleum industry (oil industry)</a:t>
            </a:r>
          </a:p>
          <a:p>
            <a:pPr marL="457200" lvl="0" indent="-228600">
              <a:spcBef>
                <a:spcPts val="0"/>
              </a:spcBef>
            </a:pPr>
            <a:r>
              <a:rPr lang="en"/>
              <a:t>His company was the first business to succeed with business trusts.</a:t>
            </a:r>
          </a:p>
        </p:txBody>
      </p:sp>
      <p:pic>
        <p:nvPicPr>
          <p:cNvPr id="127" name="Shape 127"/>
          <p:cNvPicPr preferRelativeResize="0"/>
          <p:nvPr/>
        </p:nvPicPr>
        <p:blipFill>
          <a:blip r:embed="rId3">
            <a:alphaModFix/>
          </a:blip>
          <a:stretch>
            <a:fillRect/>
          </a:stretch>
        </p:blipFill>
        <p:spPr>
          <a:xfrm>
            <a:off x="2765574" y="2725725"/>
            <a:ext cx="1434625" cy="1893174"/>
          </a:xfrm>
          <a:prstGeom prst="rect">
            <a:avLst/>
          </a:prstGeom>
          <a:noFill/>
          <a:ln>
            <a:noFill/>
          </a:ln>
        </p:spPr>
      </p:pic>
      <p:pic>
        <p:nvPicPr>
          <p:cNvPr id="128" name="Shape 128"/>
          <p:cNvPicPr preferRelativeResize="0"/>
          <p:nvPr/>
        </p:nvPicPr>
        <p:blipFill>
          <a:blip r:embed="rId4">
            <a:alphaModFix/>
          </a:blip>
          <a:stretch>
            <a:fillRect/>
          </a:stretch>
        </p:blipFill>
        <p:spPr>
          <a:xfrm>
            <a:off x="5539900" y="2999425"/>
            <a:ext cx="2584899" cy="14581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continued..</a:t>
            </a:r>
          </a:p>
        </p:txBody>
      </p:sp>
      <p:sp>
        <p:nvSpPr>
          <p:cNvPr id="134" name="Shape 134"/>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a:spcBef>
                <a:spcPts val="0"/>
              </a:spcBef>
              <a:buNone/>
            </a:pPr>
            <a:r>
              <a:rPr lang="en" b="1" u="sng"/>
              <a:t>Cornelius Vanderbilt</a:t>
            </a:r>
          </a:p>
          <a:p>
            <a:pPr marL="457200" lvl="0" indent="-228600" rtl="0">
              <a:spcBef>
                <a:spcPts val="0"/>
              </a:spcBef>
            </a:pPr>
            <a:r>
              <a:rPr lang="en"/>
              <a:t>Mastered the steamboat design and built his own ships.</a:t>
            </a:r>
          </a:p>
          <a:p>
            <a:pPr marL="457200" lvl="0" indent="-228600">
              <a:spcBef>
                <a:spcPts val="0"/>
              </a:spcBef>
            </a:pPr>
            <a:r>
              <a:rPr lang="en"/>
              <a:t>After accomplishing his steamboat empire he created a railroad business.</a:t>
            </a:r>
          </a:p>
        </p:txBody>
      </p:sp>
      <p:sp>
        <p:nvSpPr>
          <p:cNvPr id="135" name="Shape 135"/>
          <p:cNvSpPr txBox="1">
            <a:spLocks noGrp="1"/>
          </p:cNvSpPr>
          <p:nvPr>
            <p:ph type="body" idx="2"/>
          </p:nvPr>
        </p:nvSpPr>
        <p:spPr>
          <a:xfrm>
            <a:off x="4832400" y="1229975"/>
            <a:ext cx="3999900" cy="3339000"/>
          </a:xfrm>
          <a:prstGeom prst="rect">
            <a:avLst/>
          </a:prstGeom>
        </p:spPr>
        <p:txBody>
          <a:bodyPr lIns="91425" tIns="91425" rIns="91425" bIns="91425" anchor="t" anchorCtr="0">
            <a:noAutofit/>
          </a:bodyPr>
          <a:lstStyle/>
          <a:p>
            <a:pPr lvl="0">
              <a:spcBef>
                <a:spcPts val="0"/>
              </a:spcBef>
              <a:buNone/>
            </a:pPr>
            <a:r>
              <a:rPr lang="en" b="1" u="sng"/>
              <a:t>Henry Ford</a:t>
            </a:r>
          </a:p>
          <a:p>
            <a:pPr marL="457200" lvl="0" indent="-228600" rtl="0">
              <a:spcBef>
                <a:spcPts val="0"/>
              </a:spcBef>
            </a:pPr>
            <a:r>
              <a:rPr lang="en"/>
              <a:t>Revolutionized the industry with mass production and assembly line technique.</a:t>
            </a:r>
          </a:p>
          <a:p>
            <a:pPr marL="457200" lvl="0" indent="-228600">
              <a:spcBef>
                <a:spcPts val="0"/>
              </a:spcBef>
            </a:pPr>
            <a:r>
              <a:rPr lang="en"/>
              <a:t>Also set a standard for the minimum pay for workers.</a:t>
            </a:r>
          </a:p>
        </p:txBody>
      </p:sp>
      <p:pic>
        <p:nvPicPr>
          <p:cNvPr id="136" name="Shape 136"/>
          <p:cNvPicPr preferRelativeResize="0"/>
          <p:nvPr/>
        </p:nvPicPr>
        <p:blipFill>
          <a:blip r:embed="rId3">
            <a:alphaModFix/>
          </a:blip>
          <a:stretch>
            <a:fillRect/>
          </a:stretch>
        </p:blipFill>
        <p:spPr>
          <a:xfrm>
            <a:off x="6157801" y="2725699"/>
            <a:ext cx="1501100" cy="1915973"/>
          </a:xfrm>
          <a:prstGeom prst="rect">
            <a:avLst/>
          </a:prstGeom>
          <a:noFill/>
          <a:ln>
            <a:noFill/>
          </a:ln>
        </p:spPr>
      </p:pic>
      <p:pic>
        <p:nvPicPr>
          <p:cNvPr id="137" name="Shape 137"/>
          <p:cNvPicPr preferRelativeResize="0"/>
          <p:nvPr/>
        </p:nvPicPr>
        <p:blipFill>
          <a:blip r:embed="rId4">
            <a:alphaModFix/>
          </a:blip>
          <a:stretch>
            <a:fillRect/>
          </a:stretch>
        </p:blipFill>
        <p:spPr>
          <a:xfrm>
            <a:off x="2383599" y="2725700"/>
            <a:ext cx="1324624" cy="176854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10000"/>
            <a:ext cx="8520600" cy="977400"/>
          </a:xfrm>
          <a:prstGeom prst="rect">
            <a:avLst/>
          </a:prstGeom>
        </p:spPr>
        <p:txBody>
          <a:bodyPr lIns="91425" tIns="91425" rIns="91425" bIns="91425" anchor="t" anchorCtr="0">
            <a:noAutofit/>
          </a:bodyPr>
          <a:lstStyle/>
          <a:p>
            <a:pPr lvl="0">
              <a:spcBef>
                <a:spcPts val="0"/>
              </a:spcBef>
              <a:buNone/>
            </a:pPr>
            <a:r>
              <a:rPr lang="en"/>
              <a:t>In what ways did businessmen/ robber barons increase their profits?</a:t>
            </a:r>
          </a:p>
        </p:txBody>
      </p:sp>
      <p:sp>
        <p:nvSpPr>
          <p:cNvPr id="143" name="Shape 143"/>
          <p:cNvSpPr txBox="1">
            <a:spLocks noGrp="1"/>
          </p:cNvSpPr>
          <p:nvPr>
            <p:ph type="body" idx="1"/>
          </p:nvPr>
        </p:nvSpPr>
        <p:spPr>
          <a:xfrm>
            <a:off x="311700" y="1387450"/>
            <a:ext cx="8520600" cy="3514500"/>
          </a:xfrm>
          <a:prstGeom prst="rect">
            <a:avLst/>
          </a:prstGeom>
        </p:spPr>
        <p:txBody>
          <a:bodyPr lIns="91425" tIns="91425" rIns="91425" bIns="91425" anchor="t" anchorCtr="0">
            <a:noAutofit/>
          </a:bodyPr>
          <a:lstStyle/>
          <a:p>
            <a:pPr lvl="0" rtl="0">
              <a:spcBef>
                <a:spcPts val="0"/>
              </a:spcBef>
              <a:buNone/>
            </a:pPr>
            <a:r>
              <a:rPr lang="en"/>
              <a:t>The Robber Barons could not be controlled by the federal government. Their goal was to increase their profits and they used any methods possible to achieve their goal. The Robber Barons…</a:t>
            </a:r>
          </a:p>
          <a:p>
            <a:pPr marL="457200" lvl="0" indent="-228600" rtl="0">
              <a:spcBef>
                <a:spcPts val="0"/>
              </a:spcBef>
            </a:pPr>
            <a:r>
              <a:rPr lang="en"/>
              <a:t>Cared little for the working conditions and safety of the employees.</a:t>
            </a:r>
          </a:p>
          <a:p>
            <a:pPr marL="457200" lvl="0" indent="-228600" rtl="0">
              <a:spcBef>
                <a:spcPts val="0"/>
              </a:spcBef>
            </a:pPr>
            <a:r>
              <a:rPr lang="en"/>
              <a:t>Kept wages at a minimum.</a:t>
            </a:r>
          </a:p>
          <a:p>
            <a:pPr marL="457200" lvl="0" indent="-228600" rtl="0">
              <a:spcBef>
                <a:spcPts val="0"/>
              </a:spcBef>
            </a:pPr>
            <a:r>
              <a:rPr lang="en"/>
              <a:t>Workers were forced to work long hours.</a:t>
            </a:r>
          </a:p>
          <a:p>
            <a:pPr marL="457200" lvl="0" indent="-228600" rtl="0">
              <a:spcBef>
                <a:spcPts val="0"/>
              </a:spcBef>
            </a:pPr>
            <a:r>
              <a:rPr lang="en"/>
              <a:t>Used bribery and corruption to gain support from politicians and government officials.</a:t>
            </a:r>
          </a:p>
          <a:p>
            <a:pPr marL="457200" lvl="0" indent="-228600" rtl="0">
              <a:spcBef>
                <a:spcPts val="0"/>
              </a:spcBef>
            </a:pPr>
            <a:r>
              <a:rPr lang="en"/>
              <a:t>Made hard for competitors by monopolizing the major industries.</a:t>
            </a:r>
          </a:p>
          <a:p>
            <a:pPr marL="457200" lvl="0" indent="-228600" rtl="0">
              <a:spcBef>
                <a:spcPts val="0"/>
              </a:spcBef>
            </a:pPr>
            <a:r>
              <a:rPr lang="en"/>
              <a:t>Artificially inflated the value of a company’s stock</a:t>
            </a:r>
          </a:p>
          <a:p>
            <a:pPr lvl="0">
              <a:spcBef>
                <a:spcPts val="0"/>
              </a:spcBef>
              <a:buNone/>
            </a:pPr>
            <a:endParaRPr/>
          </a:p>
        </p:txBody>
      </p:sp>
    </p:spTree>
  </p:cSld>
  <p:clrMapOvr>
    <a:masterClrMapping/>
  </p:clrMapOvr>
  <p:transition spd="slow">
    <p:cut/>
  </p:transition>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1810</Words>
  <Application>Microsoft Office PowerPoint</Application>
  <PresentationFormat>On-screen Show (16:9)</PresentationFormat>
  <Paragraphs>114</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Roboto</vt:lpstr>
      <vt:lpstr>Bad Script</vt:lpstr>
      <vt:lpstr>geometric</vt:lpstr>
      <vt:lpstr>Gilded Age(1874-1914)</vt:lpstr>
      <vt:lpstr>Introduction</vt:lpstr>
      <vt:lpstr>What is the Gilded age? </vt:lpstr>
      <vt:lpstr>PowerPoint Presentation</vt:lpstr>
      <vt:lpstr>Why did industry thrive?</vt:lpstr>
      <vt:lpstr>PowerPoint Presentation</vt:lpstr>
      <vt:lpstr>Robber Barons/ Businessmen</vt:lpstr>
      <vt:lpstr>continued..</vt:lpstr>
      <vt:lpstr>In what ways did businessmen/ robber barons increase their profits?</vt:lpstr>
      <vt:lpstr>What problems resulted due to the rising consolidation of power among a select few?</vt:lpstr>
      <vt:lpstr>How did Robber barons/ Captains of the industry justify their wealth?</vt:lpstr>
      <vt:lpstr>What were the negative effects of urbanizations? Consider the boss system as well as life in the slums.</vt:lpstr>
      <vt:lpstr>How effective were early labor unions in combating widespread misery?</vt:lpstr>
      <vt:lpstr>Compare the motivations and methods used by Jane Addams and William Randolph Hearst in fixing the problems of the Gilded Age? </vt:lpstr>
      <vt:lpstr>How did the South essentially recreate slavery conditions following the Civil War?</vt:lpstr>
      <vt:lpstr>How did W.E.B. DuBois and Booker T. Washington differ in how they believed African-Americans should attain equality?</vt:lpstr>
      <vt:lpstr>What were three positive and three negative effects of railroad explosion?</vt:lpstr>
      <vt:lpstr>What effect did Western Expansion have on Native Americans?</vt:lpstr>
      <vt:lpstr>continued …...</vt:lpstr>
      <vt:lpstr>What attempts were made during the Gilded Age to regulate industry and politics?</vt:lpstr>
      <vt:lpstr>Compare and contrast the goals of the Granges, the farmers’ Alliance, and the Populists?</vt:lpstr>
      <vt:lpstr>What types of people supported “free silver”? Why?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Gilded Age(1874-1914)</dc:title>
  <dc:creator>Alston, Ashley C.</dc:creator>
  <cp:lastModifiedBy>Alston, Ashley C.</cp:lastModifiedBy>
  <cp:revision>1</cp:revision>
  <dcterms:modified xsi:type="dcterms:W3CDTF">2016-05-04T14:49:27Z</dcterms:modified>
</cp:coreProperties>
</file>