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EB1344-8DA9-40F1-9A53-0D031E7BBBE2}"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4AD94-ECBD-4A80-A585-6C191D46F1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EB1344-8DA9-40F1-9A53-0D031E7BBBE2}"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4AD94-ECBD-4A80-A585-6C191D46F1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EB1344-8DA9-40F1-9A53-0D031E7BBBE2}"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4AD94-ECBD-4A80-A585-6C191D46F1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EB1344-8DA9-40F1-9A53-0D031E7BBBE2}"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4AD94-ECBD-4A80-A585-6C191D46F1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EB1344-8DA9-40F1-9A53-0D031E7BBBE2}"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4AD94-ECBD-4A80-A585-6C191D46F1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EB1344-8DA9-40F1-9A53-0D031E7BBBE2}"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4AD94-ECBD-4A80-A585-6C191D46F1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EB1344-8DA9-40F1-9A53-0D031E7BBBE2}" type="datetimeFigureOut">
              <a:rPr lang="en-US" smtClean="0"/>
              <a:pPr/>
              <a:t>2/28/2014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64AD94-ECBD-4A80-A585-6C191D46F1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EB1344-8DA9-40F1-9A53-0D031E7BBBE2}" type="datetimeFigureOut">
              <a:rPr lang="en-US" smtClean="0"/>
              <a:pPr/>
              <a:t>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64AD94-ECBD-4A80-A585-6C191D46F1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B1344-8DA9-40F1-9A53-0D031E7BBBE2}" type="datetimeFigureOut">
              <a:rPr lang="en-US" smtClean="0"/>
              <a:pPr/>
              <a:t>2/28/2014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64AD94-ECBD-4A80-A585-6C191D46F1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EB1344-8DA9-40F1-9A53-0D031E7BBBE2}"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4AD94-ECBD-4A80-A585-6C191D46F1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EB1344-8DA9-40F1-9A53-0D031E7BBBE2}"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4AD94-ECBD-4A80-A585-6C191D46F1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B1344-8DA9-40F1-9A53-0D031E7BBBE2}" type="datetimeFigureOut">
              <a:rPr lang="en-US" smtClean="0"/>
              <a:pPr/>
              <a:t>2/28/2014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4AD94-ECBD-4A80-A585-6C191D46F1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opperplate Gothic Light" pitchFamily="34" charset="0"/>
              </a:rPr>
              <a:t>The Ordeal of Reconstruction</a:t>
            </a:r>
            <a:r>
              <a:rPr lang="en-US" b="1" dirty="0"/>
              <a:t/>
            </a:r>
            <a:br>
              <a:rPr lang="en-US" b="1" dirty="0"/>
            </a:br>
            <a:endParaRPr lang="en-US" dirty="0"/>
          </a:p>
        </p:txBody>
      </p:sp>
      <p:sp>
        <p:nvSpPr>
          <p:cNvPr id="3" name="Subtitle 2"/>
          <p:cNvSpPr>
            <a:spLocks noGrp="1"/>
          </p:cNvSpPr>
          <p:nvPr>
            <p:ph type="subTitle" idx="1"/>
          </p:nvPr>
        </p:nvSpPr>
        <p:spPr/>
        <p:txBody>
          <a:bodyPr/>
          <a:lstStyle/>
          <a:p>
            <a:r>
              <a:rPr lang="en-US" dirty="0" smtClean="0"/>
              <a:t>Chap. 22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Baleful Black Codes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458200" cy="4678363"/>
          </a:xfrm>
        </p:spPr>
        <p:txBody>
          <a:bodyPr>
            <a:normAutofit fontScale="85000" lnSpcReduction="20000"/>
          </a:bodyPr>
          <a:lstStyle/>
          <a:p>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White Southerners now had a problem: without slavery, how could they ensure a stable labor force? </a:t>
            </a:r>
          </a:p>
          <a:p>
            <a:pPr lvl="2"/>
            <a:r>
              <a:rPr lang="en-US" dirty="0" smtClean="0">
                <a:latin typeface="Times New Roman" pitchFamily="18" charset="0"/>
                <a:cs typeface="Times New Roman" pitchFamily="18" charset="0"/>
              </a:rPr>
              <a:t>The Southern solution was to pass "</a:t>
            </a:r>
            <a:r>
              <a:rPr lang="en-US" b="1" dirty="0" smtClean="0">
                <a:latin typeface="Times New Roman" pitchFamily="18" charset="0"/>
                <a:cs typeface="Times New Roman" pitchFamily="18" charset="0"/>
              </a:rPr>
              <a:t>Black Codes</a:t>
            </a:r>
            <a:r>
              <a:rPr lang="en-US" dirty="0" smtClean="0">
                <a:latin typeface="Times New Roman" pitchFamily="18" charset="0"/>
                <a:cs typeface="Times New Roman" pitchFamily="18" charset="0"/>
              </a:rPr>
              <a:t>" which were </a:t>
            </a:r>
            <a:r>
              <a:rPr lang="en-US" u="sng" dirty="0" smtClean="0">
                <a:latin typeface="Times New Roman" pitchFamily="18" charset="0"/>
                <a:cs typeface="Times New Roman" pitchFamily="18" charset="0"/>
              </a:rPr>
              <a:t>rules designed to tie the freed blacks to their white employers</a:t>
            </a:r>
            <a:r>
              <a:rPr lang="en-US" dirty="0" smtClean="0">
                <a:latin typeface="Times New Roman" pitchFamily="18" charset="0"/>
                <a:cs typeface="Times New Roman" pitchFamily="18" charset="0"/>
              </a:rPr>
              <a:t>. </a:t>
            </a:r>
          </a:p>
          <a:p>
            <a:pPr lvl="2"/>
            <a:r>
              <a:rPr lang="en-US" dirty="0" smtClean="0">
                <a:latin typeface="Times New Roman" pitchFamily="18" charset="0"/>
                <a:cs typeface="Times New Roman" pitchFamily="18" charset="0"/>
              </a:rPr>
              <a:t>They were contracts that said the </a:t>
            </a:r>
            <a:r>
              <a:rPr lang="en-US" u="sng" dirty="0" smtClean="0">
                <a:latin typeface="Times New Roman" pitchFamily="18" charset="0"/>
                <a:cs typeface="Times New Roman" pitchFamily="18" charset="0"/>
              </a:rPr>
              <a:t>blacks were bound to work for whites for a certain time period</a:t>
            </a:r>
            <a:r>
              <a:rPr lang="en-US" dirty="0" smtClean="0">
                <a:latin typeface="Times New Roman" pitchFamily="18" charset="0"/>
                <a:cs typeface="Times New Roman" pitchFamily="18" charset="0"/>
              </a:rPr>
              <a:t>. "Jumping" the contract (leaving before the time was up) was punishable with fines. </a:t>
            </a:r>
          </a:p>
          <a:p>
            <a:pPr lvl="1"/>
            <a:r>
              <a:rPr lang="en-US" dirty="0" smtClean="0">
                <a:latin typeface="Times New Roman" pitchFamily="18" charset="0"/>
                <a:cs typeface="Times New Roman" pitchFamily="18" charset="0"/>
              </a:rPr>
              <a:t>The codes were discriminatory in that blacks were banned from serving on juries, renting land, and could be punished for "idleness." </a:t>
            </a:r>
          </a:p>
          <a:p>
            <a:pPr lvl="1"/>
            <a:r>
              <a:rPr lang="en-US" dirty="0" smtClean="0">
                <a:latin typeface="Times New Roman" pitchFamily="18" charset="0"/>
                <a:cs typeface="Times New Roman" pitchFamily="18" charset="0"/>
              </a:rPr>
              <a:t>Many Northerners wondered, "Isn't this essentially the same as slavery?" The life of an African-America </a:t>
            </a:r>
            <a:r>
              <a:rPr lang="en-US" i="1" dirty="0" smtClean="0">
                <a:latin typeface="Times New Roman" pitchFamily="18" charset="0"/>
                <a:cs typeface="Times New Roman" pitchFamily="18" charset="0"/>
              </a:rPr>
              <a:t>after</a:t>
            </a:r>
            <a:r>
              <a:rPr lang="en-US" dirty="0" smtClean="0">
                <a:latin typeface="Times New Roman" pitchFamily="18" charset="0"/>
                <a:cs typeface="Times New Roman" pitchFamily="18" charset="0"/>
              </a:rPr>
              <a:t> the Civil War was hardly any different than </a:t>
            </a:r>
            <a:r>
              <a:rPr lang="en-US" i="1" dirty="0" smtClean="0">
                <a:latin typeface="Times New Roman" pitchFamily="18" charset="0"/>
                <a:cs typeface="Times New Roman" pitchFamily="18" charset="0"/>
              </a:rPr>
              <a:t>before</a:t>
            </a:r>
            <a:r>
              <a:rPr lang="en-US" dirty="0" smtClean="0">
                <a:latin typeface="Times New Roman" pitchFamily="18" charset="0"/>
                <a:cs typeface="Times New Roman" pitchFamily="18" charset="0"/>
              </a:rPr>
              <a:t> the war.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Congressional Reconstruction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524000"/>
            <a:ext cx="8534400" cy="5334000"/>
          </a:xfrm>
        </p:spPr>
        <p:txBody>
          <a:bodyPr>
            <a:normAutofit fontScale="77500" lnSpcReduction="20000"/>
          </a:bodyPr>
          <a:lstStyle/>
          <a:p>
            <a:endParaRPr lang="en-US" dirty="0" smtClean="0"/>
          </a:p>
          <a:p>
            <a:pPr lvl="1"/>
            <a:r>
              <a:rPr lang="en-US" dirty="0" smtClean="0">
                <a:latin typeface="Times New Roman" pitchFamily="18" charset="0"/>
                <a:cs typeface="Times New Roman" pitchFamily="18" charset="0"/>
              </a:rPr>
              <a:t>In December of 1865 many Southern Congressmen returned to Washington to reclaim their seats. Northern Republicans were not amused. Were things to return to normal as if nothing had happened? </a:t>
            </a:r>
          </a:p>
          <a:p>
            <a:pPr lvl="1"/>
            <a:r>
              <a:rPr lang="en-US" dirty="0" smtClean="0">
                <a:latin typeface="Times New Roman" pitchFamily="18" charset="0"/>
                <a:cs typeface="Times New Roman" pitchFamily="18" charset="0"/>
              </a:rPr>
              <a:t>While the Southern Congressmen had been gone, Northerners had passed several major bills including: the Morrill Tariff, the Pacific Railroad Act, and the Homestead Act. Now the Southerners were back. </a:t>
            </a:r>
          </a:p>
          <a:p>
            <a:pPr lvl="2"/>
            <a:r>
              <a:rPr lang="en-US" dirty="0" smtClean="0">
                <a:latin typeface="Times New Roman" pitchFamily="18" charset="0"/>
                <a:cs typeface="Times New Roman" pitchFamily="18" charset="0"/>
              </a:rPr>
              <a:t>The South stood to actually </a:t>
            </a:r>
            <a:r>
              <a:rPr lang="en-US" i="1" dirty="0" smtClean="0">
                <a:latin typeface="Times New Roman" pitchFamily="18" charset="0"/>
                <a:cs typeface="Times New Roman" pitchFamily="18" charset="0"/>
              </a:rPr>
              <a:t>gain</a:t>
            </a:r>
            <a:r>
              <a:rPr lang="en-US" dirty="0" smtClean="0">
                <a:latin typeface="Times New Roman" pitchFamily="18" charset="0"/>
                <a:cs typeface="Times New Roman" pitchFamily="18" charset="0"/>
              </a:rPr>
              <a:t> power in Congress. With the slaves freed, the 3/5 Compromise was over. Slaves were now a complete five-fifths. This meant the Southern population went up thereby forcing Southern representation in Congress to go up (and thus the North's down). </a:t>
            </a:r>
          </a:p>
          <a:p>
            <a:pPr lvl="1"/>
            <a:r>
              <a:rPr lang="en-US" dirty="0" smtClean="0">
                <a:latin typeface="Times New Roman" pitchFamily="18" charset="0"/>
                <a:cs typeface="Times New Roman" pitchFamily="18" charset="0"/>
              </a:rPr>
              <a:t>In early December 1865, Pres. Johnson stated that the South had fulfilled all the requirements to return to the U.S. and that the nation was re-united. Radical Republicans in Congress were not happy.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Johnson Clashes with Congress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305800" cy="4724400"/>
          </a:xfrm>
        </p:spPr>
        <p:txBody>
          <a:bodyPr>
            <a:normAutofit fontScale="85000" lnSpcReduction="20000"/>
          </a:bodyPr>
          <a:lstStyle/>
          <a:p>
            <a:pPr lvl="1"/>
            <a:r>
              <a:rPr lang="en-US" dirty="0" smtClean="0">
                <a:latin typeface="Times New Roman" pitchFamily="18" charset="0"/>
                <a:cs typeface="Times New Roman" pitchFamily="18" charset="0"/>
              </a:rPr>
              <a:t>President Johnson was never accepted by the North or by Congress. Time-and-again he banged heads with Congress, vetoing Republican bills. </a:t>
            </a:r>
          </a:p>
          <a:p>
            <a:pPr lvl="2"/>
            <a:r>
              <a:rPr lang="en-US" dirty="0" smtClean="0">
                <a:latin typeface="Times New Roman" pitchFamily="18" charset="0"/>
                <a:cs typeface="Times New Roman" pitchFamily="18" charset="0"/>
              </a:rPr>
              <a:t>Notably, he vetoed the </a:t>
            </a:r>
            <a:r>
              <a:rPr lang="en-US" b="1" dirty="0" smtClean="0">
                <a:latin typeface="Times New Roman" pitchFamily="18" charset="0"/>
                <a:cs typeface="Times New Roman" pitchFamily="18" charset="0"/>
              </a:rPr>
              <a:t>Civil Rights Bill</a:t>
            </a:r>
            <a:r>
              <a:rPr lang="en-US" dirty="0" smtClean="0">
                <a:latin typeface="Times New Roman" pitchFamily="18" charset="0"/>
                <a:cs typeface="Times New Roman" pitchFamily="18" charset="0"/>
              </a:rPr>
              <a:t> that would grant citizenship to blacks and undercut the Black Codes. </a:t>
            </a:r>
          </a:p>
          <a:p>
            <a:pPr lvl="1"/>
            <a:r>
              <a:rPr lang="en-US" dirty="0" smtClean="0">
                <a:latin typeface="Times New Roman" pitchFamily="18" charset="0"/>
                <a:cs typeface="Times New Roman" pitchFamily="18" charset="0"/>
              </a:rPr>
              <a:t>Congress then planned to pass the Civil Rights Bill by making the </a:t>
            </a:r>
            <a:r>
              <a:rPr lang="en-US" b="1" dirty="0" smtClean="0">
                <a:latin typeface="Times New Roman" pitchFamily="18" charset="0"/>
                <a:cs typeface="Times New Roman" pitchFamily="18" charset="0"/>
              </a:rPr>
              <a:t>Fourteenth Amendment</a:t>
            </a:r>
            <a:r>
              <a:rPr lang="en-US" dirty="0" smtClean="0">
                <a:latin typeface="Times New Roman" pitchFamily="18" charset="0"/>
                <a:cs typeface="Times New Roman" pitchFamily="18" charset="0"/>
              </a:rPr>
              <a:t> to the Constitution. The Amendment was passed by Congress and sent to the states for their approval. Its proposals… </a:t>
            </a:r>
          </a:p>
          <a:p>
            <a:pPr lvl="2"/>
            <a:r>
              <a:rPr lang="en-US" dirty="0" smtClean="0">
                <a:latin typeface="Times New Roman" pitchFamily="18" charset="0"/>
                <a:cs typeface="Times New Roman" pitchFamily="18" charset="0"/>
              </a:rPr>
              <a:t>Civil Rights and </a:t>
            </a:r>
            <a:r>
              <a:rPr lang="en-US" u="sng" dirty="0" smtClean="0">
                <a:latin typeface="Times New Roman" pitchFamily="18" charset="0"/>
                <a:cs typeface="Times New Roman" pitchFamily="18" charset="0"/>
              </a:rPr>
              <a:t>citizenship for the freedmen</a:t>
            </a:r>
            <a:r>
              <a:rPr lang="en-US" dirty="0" smtClean="0">
                <a:latin typeface="Times New Roman" pitchFamily="18" charset="0"/>
                <a:cs typeface="Times New Roman" pitchFamily="18" charset="0"/>
              </a:rPr>
              <a:t> (but not the right to vote). </a:t>
            </a:r>
          </a:p>
          <a:p>
            <a:pPr lvl="2"/>
            <a:r>
              <a:rPr lang="en-US" dirty="0" smtClean="0">
                <a:latin typeface="Times New Roman" pitchFamily="18" charset="0"/>
                <a:cs typeface="Times New Roman" pitchFamily="18" charset="0"/>
              </a:rPr>
              <a:t>To cut state Congressional representation if blacks were denied voting. </a:t>
            </a:r>
          </a:p>
          <a:p>
            <a:pPr lvl="2"/>
            <a:r>
              <a:rPr lang="en-US" dirty="0" smtClean="0">
                <a:latin typeface="Times New Roman" pitchFamily="18" charset="0"/>
                <a:cs typeface="Times New Roman" pitchFamily="18" charset="0"/>
              </a:rPr>
              <a:t>Disqualified Confederate leaders from federal offices. </a:t>
            </a:r>
          </a:p>
          <a:p>
            <a:pPr lvl="2"/>
            <a:r>
              <a:rPr lang="en-US" dirty="0" smtClean="0">
                <a:latin typeface="Times New Roman" pitchFamily="18" charset="0"/>
                <a:cs typeface="Times New Roman" pitchFamily="18" charset="0"/>
              </a:rPr>
              <a:t>Guaranteeing the federal debt and repudiating the state debt.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153400" cy="4754563"/>
          </a:xfrm>
        </p:spPr>
        <p:txBody>
          <a:bodyPr/>
          <a:lstStyle/>
          <a:p>
            <a:pPr lvl="1"/>
            <a:r>
              <a:rPr lang="en-US" dirty="0" smtClean="0">
                <a:latin typeface="Times New Roman" pitchFamily="18" charset="0"/>
                <a:cs typeface="Times New Roman" pitchFamily="18" charset="0"/>
              </a:rPr>
              <a:t>The Fourteenth Amendment would be ratified in 1868. </a:t>
            </a:r>
          </a:p>
          <a:p>
            <a:pPr lvl="1"/>
            <a:r>
              <a:rPr lang="en-US" dirty="0" smtClean="0">
                <a:latin typeface="Times New Roman" pitchFamily="18" charset="0"/>
                <a:cs typeface="Times New Roman" pitchFamily="18" charset="0"/>
              </a:rPr>
              <a:t>Radical Republicans weren't happy that the right to vote was not included. But, all Republicans were in agreement that Southern states shouldn't be allowed back into the U.S. without accepting the Amendment.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Swinging ‘Round the Circle with Johnson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458200" cy="4525963"/>
          </a:xfrm>
        </p:spPr>
        <p:txBody>
          <a:bodyPr>
            <a:normAutofit fontScale="92500"/>
          </a:bodyPr>
          <a:lstStyle/>
          <a:p>
            <a:pPr lvl="1"/>
            <a:r>
              <a:rPr lang="en-US" dirty="0" smtClean="0">
                <a:latin typeface="Times New Roman" pitchFamily="18" charset="0"/>
                <a:cs typeface="Times New Roman" pitchFamily="18" charset="0"/>
              </a:rPr>
              <a:t>By 1866, President Johnson and Congress were butting heads. At odds were Johnson's 10% Plan state which had passed strict Black Codes as well as the Freedmen's Bureau and Civil Rights Bill (he vetoed both). </a:t>
            </a:r>
          </a:p>
          <a:p>
            <a:pPr lvl="2"/>
            <a:r>
              <a:rPr lang="en-US" dirty="0" smtClean="0">
                <a:latin typeface="Times New Roman" pitchFamily="18" charset="0"/>
                <a:cs typeface="Times New Roman" pitchFamily="18" charset="0"/>
              </a:rPr>
              <a:t>Congress was determined to go ahead with Reconstruction only with the ratification of the 14th Amendment. </a:t>
            </a:r>
          </a:p>
          <a:p>
            <a:pPr lvl="1"/>
            <a:r>
              <a:rPr lang="en-US" dirty="0" smtClean="0">
                <a:latin typeface="Times New Roman" pitchFamily="18" charset="0"/>
                <a:cs typeface="Times New Roman" pitchFamily="18" charset="0"/>
              </a:rPr>
              <a:t>In the elections of that year, Johnson went on "'round the circle" speeches. He was heckled by observers and the president yelled back. </a:t>
            </a:r>
          </a:p>
          <a:p>
            <a:pPr lvl="2"/>
            <a:r>
              <a:rPr lang="en-US" dirty="0" smtClean="0">
                <a:latin typeface="Times New Roman" pitchFamily="18" charset="0"/>
                <a:cs typeface="Times New Roman" pitchFamily="18" charset="0"/>
              </a:rPr>
              <a:t>Johnson's speech tour backfired and Congressional Reconstruction gained support at the president's expense.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Republican Principles and Programs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8686800" cy="4876800"/>
          </a:xfrm>
        </p:spPr>
        <p:txBody>
          <a:bodyPr>
            <a:normAutofit fontScale="77500" lnSpcReduction="20000"/>
          </a:bodyPr>
          <a:lstStyle/>
          <a:p>
            <a:endParaRPr lang="en-US" dirty="0" smtClean="0"/>
          </a:p>
          <a:p>
            <a:pPr lvl="1"/>
            <a:r>
              <a:rPr lang="en-US" dirty="0" smtClean="0">
                <a:latin typeface="Times New Roman" pitchFamily="18" charset="0"/>
                <a:cs typeface="Times New Roman" pitchFamily="18" charset="0"/>
              </a:rPr>
              <a:t>The Republicans in Congress were now veto-proof to orchestrate Reconstruction how they wanted, without regard to the president. Still, moderate and radical Republicans disagreed. </a:t>
            </a:r>
          </a:p>
          <a:p>
            <a:pPr lvl="1"/>
            <a:r>
              <a:rPr lang="en-US" dirty="0" smtClean="0">
                <a:latin typeface="Times New Roman" pitchFamily="18" charset="0"/>
                <a:cs typeface="Times New Roman" pitchFamily="18" charset="0"/>
              </a:rPr>
              <a:t>Radical Republicans were led by Sen. Charles Sumner (of the caning incident) and </a:t>
            </a:r>
            <a:r>
              <a:rPr lang="en-US" b="1" dirty="0" smtClean="0">
                <a:latin typeface="Times New Roman" pitchFamily="18" charset="0"/>
                <a:cs typeface="Times New Roman" pitchFamily="18" charset="0"/>
              </a:rPr>
              <a:t>Thaddeus Stevens</a:t>
            </a:r>
            <a:r>
              <a:rPr lang="en-US" dirty="0" smtClean="0">
                <a:latin typeface="Times New Roman" pitchFamily="18" charset="0"/>
                <a:cs typeface="Times New Roman" pitchFamily="18" charset="0"/>
              </a:rPr>
              <a:t> in the House. Stevens was a stern, crusty man with a passion for helping blacks. </a:t>
            </a:r>
          </a:p>
          <a:p>
            <a:pPr lvl="2"/>
            <a:r>
              <a:rPr lang="en-US" dirty="0" smtClean="0">
                <a:latin typeface="Times New Roman" pitchFamily="18" charset="0"/>
                <a:cs typeface="Times New Roman" pitchFamily="18" charset="0"/>
              </a:rPr>
              <a:t>The Radicals wanted a slower Reconstruction where they could bring about major social and economic change to the South. </a:t>
            </a:r>
          </a:p>
          <a:p>
            <a:pPr lvl="2"/>
            <a:r>
              <a:rPr lang="en-US" dirty="0" smtClean="0">
                <a:latin typeface="Times New Roman" pitchFamily="18" charset="0"/>
                <a:cs typeface="Times New Roman" pitchFamily="18" charset="0"/>
              </a:rPr>
              <a:t>Moderate Republicans just didn't want to go quite that far with Reconstruction. They were reluctant to get the federal government directly involved in people's lives. </a:t>
            </a:r>
          </a:p>
          <a:p>
            <a:pPr lvl="1"/>
            <a:r>
              <a:rPr lang="en-US" dirty="0" smtClean="0">
                <a:latin typeface="Times New Roman" pitchFamily="18" charset="0"/>
                <a:cs typeface="Times New Roman" pitchFamily="18" charset="0"/>
              </a:rPr>
              <a:t>The plan they came up with involved both groups, perhaps leaning toward the Moderates. </a:t>
            </a:r>
          </a:p>
          <a:p>
            <a:pPr lvl="2"/>
            <a:r>
              <a:rPr lang="en-US" u="sng" dirty="0" smtClean="0">
                <a:latin typeface="Times New Roman" pitchFamily="18" charset="0"/>
                <a:cs typeface="Times New Roman" pitchFamily="18" charset="0"/>
              </a:rPr>
              <a:t>They did agree that the enfranchisement of blacks was necessary</a:t>
            </a:r>
            <a:r>
              <a:rPr lang="en-US" dirty="0" smtClean="0">
                <a:latin typeface="Times New Roman" pitchFamily="18" charset="0"/>
                <a:cs typeface="Times New Roman" pitchFamily="18" charset="0"/>
              </a:rPr>
              <a:t>, even if force needed to be used.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Reconstruction by Sword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lvl="1"/>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Reconstruction Act</a:t>
            </a:r>
            <a:r>
              <a:rPr lang="en-US" dirty="0" smtClean="0">
                <a:latin typeface="Times New Roman" pitchFamily="18" charset="0"/>
                <a:cs typeface="Times New Roman" pitchFamily="18" charset="0"/>
              </a:rPr>
              <a:t> was passed in March, 1867. </a:t>
            </a:r>
          </a:p>
          <a:p>
            <a:pPr lvl="2"/>
            <a:r>
              <a:rPr lang="en-US" dirty="0" smtClean="0">
                <a:latin typeface="Times New Roman" pitchFamily="18" charset="0"/>
                <a:cs typeface="Times New Roman" pitchFamily="18" charset="0"/>
              </a:rPr>
              <a:t>It divided the South into 5 military districts. U.S. soldiers would be stationed in each to make sure things stayed under control. </a:t>
            </a:r>
          </a:p>
          <a:p>
            <a:pPr lvl="2"/>
            <a:r>
              <a:rPr lang="en-US" dirty="0" smtClean="0">
                <a:latin typeface="Times New Roman" pitchFamily="18" charset="0"/>
                <a:cs typeface="Times New Roman" pitchFamily="18" charset="0"/>
              </a:rPr>
              <a:t>Congress laid out rules for states to be re-admitted. They said (a) the 14th Amendment must be accepted and (b) black suffrage must be guaranteed. </a:t>
            </a:r>
          </a:p>
          <a:p>
            <a:pPr lvl="1"/>
            <a:r>
              <a:rPr lang="en-US" dirty="0" smtClean="0">
                <a:latin typeface="Times New Roman" pitchFamily="18" charset="0"/>
                <a:cs typeface="Times New Roman" pitchFamily="18" charset="0"/>
              </a:rPr>
              <a:t>Radical Republicans still worried that even if black suffrage was granted, it could later be </a:t>
            </a:r>
            <a:r>
              <a:rPr lang="en-US" i="1" dirty="0" smtClean="0">
                <a:latin typeface="Times New Roman" pitchFamily="18" charset="0"/>
                <a:cs typeface="Times New Roman" pitchFamily="18" charset="0"/>
              </a:rPr>
              <a:t>removed</a:t>
            </a:r>
            <a:r>
              <a:rPr lang="en-US" dirty="0" smtClean="0">
                <a:latin typeface="Times New Roman" pitchFamily="18" charset="0"/>
                <a:cs typeface="Times New Roman" pitchFamily="18" charset="0"/>
              </a:rPr>
              <a:t>. </a:t>
            </a:r>
          </a:p>
          <a:p>
            <a:pPr lvl="2"/>
            <a:r>
              <a:rPr lang="en-US" dirty="0" smtClean="0">
                <a:latin typeface="Times New Roman" pitchFamily="18" charset="0"/>
                <a:cs typeface="Times New Roman" pitchFamily="18" charset="0"/>
              </a:rPr>
              <a:t>To resolve this once and for all, the </a:t>
            </a:r>
            <a:r>
              <a:rPr lang="en-US" b="1" dirty="0" smtClean="0">
                <a:latin typeface="Times New Roman" pitchFamily="18" charset="0"/>
                <a:cs typeface="Times New Roman" pitchFamily="18" charset="0"/>
              </a:rPr>
              <a:t>15th Amendment</a:t>
            </a: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guaranteeing black suffrage</a:t>
            </a:r>
            <a:r>
              <a:rPr lang="en-US" dirty="0" smtClean="0">
                <a:latin typeface="Times New Roman" pitchFamily="18" charset="0"/>
                <a:cs typeface="Times New Roman" pitchFamily="18" charset="0"/>
              </a:rPr>
              <a:t> was written and would be ratified in 1870.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lstStyle/>
          <a:p>
            <a:pPr lvl="1"/>
            <a:r>
              <a:rPr lang="en-US" dirty="0" smtClean="0">
                <a:latin typeface="Times New Roman" pitchFamily="18" charset="0"/>
                <a:cs typeface="Times New Roman" pitchFamily="18" charset="0"/>
              </a:rPr>
              <a:t>The Supreme Court case of </a:t>
            </a:r>
            <a:r>
              <a:rPr lang="en-US" b="1" i="1" dirty="0" smtClean="0">
                <a:latin typeface="Times New Roman" pitchFamily="18" charset="0"/>
                <a:cs typeface="Times New Roman" pitchFamily="18" charset="0"/>
              </a:rPr>
              <a:t>Ex parte Milligan</a:t>
            </a:r>
            <a:r>
              <a:rPr lang="en-US" dirty="0" smtClean="0">
                <a:latin typeface="Times New Roman" pitchFamily="18" charset="0"/>
                <a:cs typeface="Times New Roman" pitchFamily="18" charset="0"/>
              </a:rPr>
              <a:t> (1866) had already stated that </a:t>
            </a:r>
            <a:r>
              <a:rPr lang="en-US" u="sng" dirty="0" smtClean="0">
                <a:latin typeface="Times New Roman" pitchFamily="18" charset="0"/>
                <a:cs typeface="Times New Roman" pitchFamily="18" charset="0"/>
              </a:rPr>
              <a:t>military courts could not try civilians when civil courts were present</a:t>
            </a:r>
            <a:r>
              <a:rPr lang="en-US" dirty="0" smtClean="0">
                <a:latin typeface="Times New Roman" pitchFamily="18" charset="0"/>
                <a:cs typeface="Times New Roman" pitchFamily="18" charset="0"/>
              </a:rPr>
              <a:t>. </a:t>
            </a:r>
          </a:p>
          <a:p>
            <a:pPr lvl="2"/>
            <a:r>
              <a:rPr lang="en-US" dirty="0" smtClean="0">
                <a:latin typeface="Times New Roman" pitchFamily="18" charset="0"/>
                <a:cs typeface="Times New Roman" pitchFamily="18" charset="0"/>
              </a:rPr>
              <a:t>Nevertheless, military rule of the South was stark and hated by the South. When the soldiers finally did leave in 1877, power slid back to the white Southerners who found new tricks to achieve their old ways.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No Women Voters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458200" cy="5410200"/>
          </a:xfrm>
        </p:spPr>
        <p:txBody>
          <a:bodyPr>
            <a:normAutofit fontScale="85000" lnSpcReduction="20000"/>
          </a:bodyPr>
          <a:lstStyle/>
          <a:p>
            <a:endParaRPr lang="en-US" dirty="0" smtClean="0"/>
          </a:p>
          <a:p>
            <a:pPr lvl="1"/>
            <a:r>
              <a:rPr lang="en-US" dirty="0" smtClean="0">
                <a:latin typeface="Times New Roman" pitchFamily="18" charset="0"/>
                <a:cs typeface="Times New Roman" pitchFamily="18" charset="0"/>
              </a:rPr>
              <a:t>Women suffragists had put their campaigns on hold during the struggle for black rights (seeing women and blacks as equally disenfranchised). But when the 13th, 14th, and 15th Amendments were adopted, women leaders were displeased. </a:t>
            </a:r>
          </a:p>
          <a:p>
            <a:pPr lvl="1"/>
            <a:r>
              <a:rPr lang="en-US" dirty="0" smtClean="0">
                <a:latin typeface="Times New Roman" pitchFamily="18" charset="0"/>
                <a:cs typeface="Times New Roman" pitchFamily="18" charset="0"/>
              </a:rPr>
              <a:t>The 14th even made reference to "males" as citizens—a step back in many women's rights' eyes. </a:t>
            </a:r>
          </a:p>
          <a:p>
            <a:pPr lvl="2"/>
            <a:r>
              <a:rPr lang="en-US" b="1" dirty="0" smtClean="0">
                <a:latin typeface="Times New Roman" pitchFamily="18" charset="0"/>
                <a:cs typeface="Times New Roman" pitchFamily="18" charset="0"/>
              </a:rPr>
              <a:t>Elizabeth Cady Stanton</a:t>
            </a:r>
            <a:r>
              <a:rPr lang="en-US" dirty="0" smtClean="0">
                <a:latin typeface="Times New Roman" pitchFamily="18" charset="0"/>
                <a:cs typeface="Times New Roman" pitchFamily="18" charset="0"/>
              </a:rPr>
              <a:t> and </a:t>
            </a:r>
            <a:r>
              <a:rPr lang="en-US" b="1" dirty="0" smtClean="0">
                <a:latin typeface="Times New Roman" pitchFamily="18" charset="0"/>
                <a:cs typeface="Times New Roman" pitchFamily="18" charset="0"/>
              </a:rPr>
              <a:t>Susan B. Anthony</a:t>
            </a:r>
            <a:r>
              <a:rPr lang="en-US" dirty="0" smtClean="0">
                <a:latin typeface="Times New Roman" pitchFamily="18" charset="0"/>
                <a:cs typeface="Times New Roman" pitchFamily="18" charset="0"/>
              </a:rPr>
              <a:t> fought hard to stop the 14th Amendment on the basis of the word "males" entering the Constitution. </a:t>
            </a:r>
          </a:p>
          <a:p>
            <a:pPr lvl="2"/>
            <a:r>
              <a:rPr lang="en-US" b="1" dirty="0" smtClean="0">
                <a:latin typeface="Times New Roman" pitchFamily="18" charset="0"/>
                <a:cs typeface="Times New Roman" pitchFamily="18" charset="0"/>
              </a:rPr>
              <a:t>Frederick Douglass</a:t>
            </a:r>
            <a:r>
              <a:rPr lang="en-US" dirty="0" smtClean="0">
                <a:latin typeface="Times New Roman" pitchFamily="18" charset="0"/>
                <a:cs typeface="Times New Roman" pitchFamily="18" charset="0"/>
              </a:rPr>
              <a:t> agreed with the women, but felt it was "the Negro's hour." </a:t>
            </a:r>
          </a:p>
          <a:p>
            <a:pPr lvl="2"/>
            <a:r>
              <a:rPr lang="en-US" dirty="0" smtClean="0">
                <a:latin typeface="Times New Roman" pitchFamily="18" charset="0"/>
                <a:cs typeface="Times New Roman" pitchFamily="18" charset="0"/>
              </a:rPr>
              <a:t>Additionally, in the 15th Amendment read that voting shouldn't be denied based on "race, color, or previous condition of servitude." The ladies wanted the word "sex" added in too. </a:t>
            </a:r>
          </a:p>
          <a:p>
            <a:pPr lvl="1"/>
            <a:r>
              <a:rPr lang="en-US" dirty="0" smtClean="0">
                <a:latin typeface="Times New Roman" pitchFamily="18" charset="0"/>
                <a:cs typeface="Times New Roman" pitchFamily="18" charset="0"/>
              </a:rPr>
              <a:t>When finished, women gained nothing with the 13th, 14th, and 15th Amendments.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The Realities of Radical Reconstruction in the South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828800"/>
            <a:ext cx="8382000" cy="4724400"/>
          </a:xfrm>
        </p:spPr>
        <p:txBody>
          <a:bodyPr>
            <a:normAutofit fontScale="85000" lnSpcReduction="10000"/>
          </a:bodyPr>
          <a:lstStyle/>
          <a:p>
            <a:pPr lvl="1"/>
            <a:r>
              <a:rPr lang="en-US" dirty="0" smtClean="0">
                <a:latin typeface="Times New Roman" pitchFamily="18" charset="0"/>
                <a:cs typeface="Times New Roman" pitchFamily="18" charset="0"/>
              </a:rPr>
              <a:t>Realizing there's strength in numbers, freed blacks began to organize mainly through the </a:t>
            </a:r>
            <a:r>
              <a:rPr lang="en-US" b="1" dirty="0" smtClean="0">
                <a:latin typeface="Times New Roman" pitchFamily="18" charset="0"/>
                <a:cs typeface="Times New Roman" pitchFamily="18" charset="0"/>
              </a:rPr>
              <a:t>Union League</a:t>
            </a:r>
            <a:r>
              <a:rPr lang="en-US" dirty="0" smtClean="0">
                <a:latin typeface="Times New Roman" pitchFamily="18" charset="0"/>
                <a:cs typeface="Times New Roman" pitchFamily="18" charset="0"/>
              </a:rPr>
              <a:t>. </a:t>
            </a:r>
          </a:p>
          <a:p>
            <a:pPr lvl="2"/>
            <a:r>
              <a:rPr lang="en-US" dirty="0" smtClean="0">
                <a:latin typeface="Times New Roman" pitchFamily="18" charset="0"/>
                <a:cs typeface="Times New Roman" pitchFamily="18" charset="0"/>
              </a:rPr>
              <a:t>The League was essentially a web of clubs. In it, blacks were informed of their civic duties, built churches, pushed for Republican candidates in elections, sought to solve problems, and even recruited a black militia for defense. </a:t>
            </a:r>
          </a:p>
          <a:p>
            <a:pPr lvl="1"/>
            <a:r>
              <a:rPr lang="en-US" dirty="0" smtClean="0">
                <a:latin typeface="Times New Roman" pitchFamily="18" charset="0"/>
                <a:cs typeface="Times New Roman" pitchFamily="18" charset="0"/>
              </a:rPr>
              <a:t>Despite the changing times, black women made no tangible gains. Their participation came by offering support at parades, rallies, church events, and conventions. </a:t>
            </a:r>
          </a:p>
          <a:p>
            <a:pPr lvl="1"/>
            <a:r>
              <a:rPr lang="en-US" dirty="0" smtClean="0">
                <a:latin typeface="Times New Roman" pitchFamily="18" charset="0"/>
                <a:cs typeface="Times New Roman" pitchFamily="18" charset="0"/>
              </a:rPr>
              <a:t>With many white Southerners unable to vote (until taking the oath of allegiance to the U.S.) black Congressmen were elected. </a:t>
            </a:r>
          </a:p>
          <a:p>
            <a:pPr lvl="2"/>
            <a:r>
              <a:rPr lang="en-US" b="1" dirty="0" smtClean="0">
                <a:latin typeface="Times New Roman" pitchFamily="18" charset="0"/>
                <a:cs typeface="Times New Roman" pitchFamily="18" charset="0"/>
              </a:rPr>
              <a:t>Hiram Revels</a:t>
            </a:r>
            <a:r>
              <a:rPr lang="en-US" dirty="0" smtClean="0">
                <a:latin typeface="Times New Roman" pitchFamily="18" charset="0"/>
                <a:cs typeface="Times New Roman" pitchFamily="18" charset="0"/>
              </a:rPr>
              <a:t> became the </a:t>
            </a:r>
            <a:r>
              <a:rPr lang="en-US" u="sng" dirty="0" smtClean="0">
                <a:latin typeface="Times New Roman" pitchFamily="18" charset="0"/>
                <a:cs typeface="Times New Roman" pitchFamily="18" charset="0"/>
              </a:rPr>
              <a:t>first black U.S. senator</a:t>
            </a:r>
            <a:r>
              <a:rPr lang="en-US" dirty="0" smtClean="0">
                <a:latin typeface="Times New Roman" pitchFamily="18" charset="0"/>
                <a:cs typeface="Times New Roman" pitchFamily="18" charset="0"/>
              </a:rPr>
              <a:t> and </a:t>
            </a:r>
            <a:r>
              <a:rPr lang="en-US" b="1" dirty="0" smtClean="0">
                <a:latin typeface="Times New Roman" pitchFamily="18" charset="0"/>
                <a:cs typeface="Times New Roman" pitchFamily="18" charset="0"/>
              </a:rPr>
              <a:t>Blanche K. Bruce</a:t>
            </a:r>
            <a:r>
              <a:rPr lang="en-US" dirty="0" smtClean="0">
                <a:latin typeface="Times New Roman" pitchFamily="18" charset="0"/>
                <a:cs typeface="Times New Roman" pitchFamily="18" charset="0"/>
              </a:rPr>
              <a:t> served in the Senate for Mississippi.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Problems of Peace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1"/>
            <a:r>
              <a:rPr lang="en-US" dirty="0" smtClean="0">
                <a:latin typeface="Times New Roman" pitchFamily="18" charset="0"/>
                <a:cs typeface="Times New Roman" pitchFamily="18" charset="0"/>
              </a:rPr>
              <a:t>Following the war, many questions lingered, such as… </a:t>
            </a:r>
          </a:p>
          <a:p>
            <a:pPr lvl="2"/>
            <a:r>
              <a:rPr lang="en-US" dirty="0" smtClean="0">
                <a:latin typeface="Times New Roman" pitchFamily="18" charset="0"/>
                <a:cs typeface="Times New Roman" pitchFamily="18" charset="0"/>
              </a:rPr>
              <a:t>What about the freed blacks? </a:t>
            </a:r>
          </a:p>
          <a:p>
            <a:pPr lvl="2"/>
            <a:r>
              <a:rPr lang="en-US" dirty="0" smtClean="0">
                <a:latin typeface="Times New Roman" pitchFamily="18" charset="0"/>
                <a:cs typeface="Times New Roman" pitchFamily="18" charset="0"/>
              </a:rPr>
              <a:t>How will be South be re-united with the North? </a:t>
            </a:r>
          </a:p>
          <a:p>
            <a:pPr lvl="2"/>
            <a:r>
              <a:rPr lang="en-US" dirty="0" smtClean="0">
                <a:latin typeface="Times New Roman" pitchFamily="18" charset="0"/>
                <a:cs typeface="Times New Roman" pitchFamily="18" charset="0"/>
              </a:rPr>
              <a:t>Who will make these decisions? </a:t>
            </a:r>
          </a:p>
          <a:p>
            <a:pPr lvl="1"/>
            <a:r>
              <a:rPr lang="en-US" dirty="0" smtClean="0">
                <a:latin typeface="Times New Roman" pitchFamily="18" charset="0"/>
                <a:cs typeface="Times New Roman" pitchFamily="18" charset="0"/>
              </a:rPr>
              <a:t>The South had been largely destroyed. It'd have to be rebuilt or reconstructed. How to do this was uncertain and many Southerners still stood staunchly against the North.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lnSpcReduction="10000"/>
          </a:bodyPr>
          <a:lstStyle/>
          <a:p>
            <a:pPr lvl="1"/>
            <a:r>
              <a:rPr lang="en-US" dirty="0" smtClean="0">
                <a:latin typeface="Times New Roman" pitchFamily="18" charset="0"/>
                <a:cs typeface="Times New Roman" pitchFamily="18" charset="0"/>
              </a:rPr>
              <a:t>White Southerners were fully disgruntled. </a:t>
            </a:r>
          </a:p>
          <a:p>
            <a:pPr lvl="2"/>
            <a:r>
              <a:rPr lang="en-US" dirty="0" smtClean="0">
                <a:latin typeface="Times New Roman" pitchFamily="18" charset="0"/>
                <a:cs typeface="Times New Roman" pitchFamily="18" charset="0"/>
              </a:rPr>
              <a:t>Blacks were now not only free, but they were serving over the whites in Congress and in state legislatures. </a:t>
            </a:r>
          </a:p>
          <a:p>
            <a:pPr lvl="2"/>
            <a:r>
              <a:rPr lang="en-US" dirty="0" smtClean="0">
                <a:latin typeface="Times New Roman" pitchFamily="18" charset="0"/>
                <a:cs typeface="Times New Roman" pitchFamily="18" charset="0"/>
              </a:rPr>
              <a:t>Also, </a:t>
            </a:r>
            <a:r>
              <a:rPr lang="en-US" b="1" dirty="0" smtClean="0">
                <a:latin typeface="Times New Roman" pitchFamily="18" charset="0"/>
                <a:cs typeface="Times New Roman" pitchFamily="18" charset="0"/>
              </a:rPr>
              <a:t>scalawags</a:t>
            </a:r>
            <a:r>
              <a:rPr lang="en-US" dirty="0" smtClean="0">
                <a:latin typeface="Times New Roman" pitchFamily="18" charset="0"/>
                <a:cs typeface="Times New Roman" pitchFamily="18" charset="0"/>
              </a:rPr>
              <a:t> lurked among the whites. They were </a:t>
            </a:r>
            <a:r>
              <a:rPr lang="en-US" u="sng" dirty="0" smtClean="0">
                <a:latin typeface="Times New Roman" pitchFamily="18" charset="0"/>
                <a:cs typeface="Times New Roman" pitchFamily="18" charset="0"/>
              </a:rPr>
              <a:t>whites who were sympathetic to the North</a:t>
            </a:r>
            <a:r>
              <a:rPr lang="en-US" dirty="0" smtClean="0">
                <a:latin typeface="Times New Roman" pitchFamily="18" charset="0"/>
                <a:cs typeface="Times New Roman" pitchFamily="18" charset="0"/>
              </a:rPr>
              <a:t>. Southern whites accused the scalawags of betraying the South. </a:t>
            </a:r>
          </a:p>
          <a:p>
            <a:pPr lvl="2"/>
            <a:r>
              <a:rPr lang="en-US" b="1" dirty="0" smtClean="0">
                <a:latin typeface="Times New Roman" pitchFamily="18" charset="0"/>
                <a:cs typeface="Times New Roman" pitchFamily="18" charset="0"/>
              </a:rPr>
              <a:t>Carpetbaggers</a:t>
            </a:r>
            <a:r>
              <a:rPr lang="en-US" dirty="0" smtClean="0">
                <a:latin typeface="Times New Roman" pitchFamily="18" charset="0"/>
                <a:cs typeface="Times New Roman" pitchFamily="18" charset="0"/>
              </a:rPr>
              <a:t> also maddened Southerners. They were </a:t>
            </a:r>
            <a:r>
              <a:rPr lang="en-US" u="sng" dirty="0" smtClean="0">
                <a:latin typeface="Times New Roman" pitchFamily="18" charset="0"/>
                <a:cs typeface="Times New Roman" pitchFamily="18" charset="0"/>
              </a:rPr>
              <a:t>Northerners who came down South after the war</a:t>
            </a:r>
            <a:r>
              <a:rPr lang="en-US" dirty="0" smtClean="0">
                <a:latin typeface="Times New Roman" pitchFamily="18" charset="0"/>
                <a:cs typeface="Times New Roman" pitchFamily="18" charset="0"/>
              </a:rPr>
              <a:t> with a "carpet bag" (suitcase) in their hand. Some came to honestly help the South, some came to go business, others came to swindle. All-in-all, Southerners frowned upon carpetbaggers as meddlesome Yankees. </a:t>
            </a:r>
          </a:p>
          <a:p>
            <a:pPr lvl="1"/>
            <a:r>
              <a:rPr lang="en-US" dirty="0" smtClean="0">
                <a:latin typeface="Times New Roman" pitchFamily="18" charset="0"/>
                <a:cs typeface="Times New Roman" pitchFamily="18" charset="0"/>
              </a:rPr>
              <a:t>Despite achievements, graft and corruption ran rampant through the Southern governments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Ku Klux Klan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lvl="1"/>
            <a:r>
              <a:rPr lang="en-US" dirty="0" smtClean="0">
                <a:latin typeface="Times New Roman" pitchFamily="18" charset="0"/>
                <a:cs typeface="Times New Roman" pitchFamily="18" charset="0"/>
              </a:rPr>
              <a:t>Upset whites were driven underground. They started the "Invisible Empire of the South", better known as the "</a:t>
            </a:r>
            <a:r>
              <a:rPr lang="en-US" b="1" dirty="0" smtClean="0">
                <a:latin typeface="Times New Roman" pitchFamily="18" charset="0"/>
                <a:cs typeface="Times New Roman" pitchFamily="18" charset="0"/>
              </a:rPr>
              <a:t>Ku Klux Klan</a:t>
            </a:r>
            <a:r>
              <a:rPr lang="en-US" dirty="0" smtClean="0">
                <a:latin typeface="Times New Roman" pitchFamily="18" charset="0"/>
                <a:cs typeface="Times New Roman" pitchFamily="18" charset="0"/>
              </a:rPr>
              <a:t>" in Tennessee (1866). </a:t>
            </a:r>
          </a:p>
          <a:p>
            <a:pPr lvl="2"/>
            <a:r>
              <a:rPr lang="en-US" dirty="0" smtClean="0">
                <a:latin typeface="Times New Roman" pitchFamily="18" charset="0"/>
                <a:cs typeface="Times New Roman" pitchFamily="18" charset="0"/>
              </a:rPr>
              <a:t>The KKK thrived on fear—horses were masked, men were masked, no one knew exactly who was in it. </a:t>
            </a:r>
          </a:p>
          <a:p>
            <a:pPr lvl="2"/>
            <a:r>
              <a:rPr lang="en-US" dirty="0" smtClean="0">
                <a:latin typeface="Times New Roman" pitchFamily="18" charset="0"/>
                <a:cs typeface="Times New Roman" pitchFamily="18" charset="0"/>
              </a:rPr>
              <a:t>They burnt crosses, threatened blacks who didn't "know their place", and lynched then murdered blacks. </a:t>
            </a:r>
          </a:p>
          <a:p>
            <a:pPr lvl="1"/>
            <a:r>
              <a:rPr lang="en-US" dirty="0" smtClean="0">
                <a:latin typeface="Times New Roman" pitchFamily="18" charset="0"/>
                <a:cs typeface="Times New Roman" pitchFamily="18" charset="0"/>
              </a:rPr>
              <a:t>Any fool or simpleton who could pull a sheet over his head could run around as a Klan spook. </a:t>
            </a:r>
          </a:p>
          <a:p>
            <a:pPr lvl="1"/>
            <a:r>
              <a:rPr lang="en-US" dirty="0" smtClean="0">
                <a:latin typeface="Times New Roman" pitchFamily="18" charset="0"/>
                <a:cs typeface="Times New Roman" pitchFamily="18" charset="0"/>
              </a:rPr>
              <a:t>Despite its wrong-headedness and silliness, the Klan was rather effective. Blacks typically did "back-off" from their advances.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latin typeface="Times New Roman" pitchFamily="18" charset="0"/>
                <a:cs typeface="Times New Roman" pitchFamily="18" charset="0"/>
              </a:rPr>
              <a:t>Whites used other tricks as well. To disenfranchise blacks, whites started </a:t>
            </a:r>
            <a:r>
              <a:rPr lang="en-US" b="1" dirty="0" smtClean="0">
                <a:latin typeface="Times New Roman" pitchFamily="18" charset="0"/>
                <a:cs typeface="Times New Roman" pitchFamily="18" charset="0"/>
              </a:rPr>
              <a:t>literacy tests</a:t>
            </a:r>
            <a:r>
              <a:rPr lang="en-US" dirty="0" smtClean="0">
                <a:latin typeface="Times New Roman" pitchFamily="18" charset="0"/>
                <a:cs typeface="Times New Roman" pitchFamily="18" charset="0"/>
              </a:rPr>
              <a:t> to weed out illiterate blacks from voting. </a:t>
            </a:r>
          </a:p>
          <a:p>
            <a:pPr lvl="2"/>
            <a:r>
              <a:rPr lang="en-US" dirty="0" smtClean="0">
                <a:latin typeface="Times New Roman" pitchFamily="18" charset="0"/>
                <a:cs typeface="Times New Roman" pitchFamily="18" charset="0"/>
              </a:rPr>
              <a:t>Later, when many illiterate whites were also weeded out, "</a:t>
            </a:r>
            <a:r>
              <a:rPr lang="en-US" b="1" dirty="0" smtClean="0">
                <a:latin typeface="Times New Roman" pitchFamily="18" charset="0"/>
                <a:cs typeface="Times New Roman" pitchFamily="18" charset="0"/>
              </a:rPr>
              <a:t>understanding clauses</a:t>
            </a:r>
            <a:r>
              <a:rPr lang="en-US" dirty="0" smtClean="0">
                <a:latin typeface="Times New Roman" pitchFamily="18" charset="0"/>
                <a:cs typeface="Times New Roman" pitchFamily="18" charset="0"/>
              </a:rPr>
              <a:t>" and "</a:t>
            </a:r>
            <a:r>
              <a:rPr lang="en-US" b="1" dirty="0" smtClean="0">
                <a:latin typeface="Times New Roman" pitchFamily="18" charset="0"/>
                <a:cs typeface="Times New Roman" pitchFamily="18" charset="0"/>
              </a:rPr>
              <a:t>grandfather clauses</a:t>
            </a:r>
            <a:r>
              <a:rPr lang="en-US" dirty="0" smtClean="0">
                <a:latin typeface="Times New Roman" pitchFamily="18" charset="0"/>
                <a:cs typeface="Times New Roman" pitchFamily="18" charset="0"/>
              </a:rPr>
              <a:t>" were put into place. In these, whites would conveniently understand something read to them while blacks would not. And anyone whose grandfather had been able to vote could also vote. This meant whites were grandfathered in, blacks not.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Johnson Walks the Impeachment Plank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371600"/>
            <a:ext cx="8915400" cy="5181600"/>
          </a:xfrm>
        </p:spPr>
        <p:txBody>
          <a:bodyPr>
            <a:normAutofit fontScale="85000" lnSpcReduction="20000"/>
          </a:bodyPr>
          <a:lstStyle/>
          <a:p>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Radical Republicans in Congress were tired of Pres. Johnson and his veto stamp. They plotted to remove him. </a:t>
            </a:r>
          </a:p>
          <a:p>
            <a:pPr lvl="1"/>
            <a:r>
              <a:rPr lang="en-US" dirty="0" smtClean="0">
                <a:latin typeface="Times New Roman" pitchFamily="18" charset="0"/>
                <a:cs typeface="Times New Roman" pitchFamily="18" charset="0"/>
              </a:rPr>
              <a:t>The plan was to put the president in a lose-lose situation. Congress passed the </a:t>
            </a:r>
            <a:r>
              <a:rPr lang="en-US" b="1" dirty="0" smtClean="0">
                <a:latin typeface="Times New Roman" pitchFamily="18" charset="0"/>
                <a:cs typeface="Times New Roman" pitchFamily="18" charset="0"/>
              </a:rPr>
              <a:t>Tenure of Office Act</a:t>
            </a:r>
            <a:r>
              <a:rPr lang="en-US" dirty="0" smtClean="0">
                <a:latin typeface="Times New Roman" pitchFamily="18" charset="0"/>
                <a:cs typeface="Times New Roman" pitchFamily="18" charset="0"/>
              </a:rPr>
              <a:t> which said the president needed the Senate's okay to fire anyone who'd been previously appointed by him and approved by the Senate. </a:t>
            </a:r>
          </a:p>
          <a:p>
            <a:pPr lvl="2"/>
            <a:r>
              <a:rPr lang="en-US" dirty="0" smtClean="0">
                <a:latin typeface="Times New Roman" pitchFamily="18" charset="0"/>
                <a:cs typeface="Times New Roman" pitchFamily="18" charset="0"/>
              </a:rPr>
              <a:t>The argument was that the Senate approved appointees into office, thus the Senate must approve them out. </a:t>
            </a:r>
          </a:p>
          <a:p>
            <a:pPr lvl="2"/>
            <a:r>
              <a:rPr lang="en-US" dirty="0" smtClean="0">
                <a:latin typeface="Times New Roman" pitchFamily="18" charset="0"/>
                <a:cs typeface="Times New Roman" pitchFamily="18" charset="0"/>
              </a:rPr>
              <a:t>Congress' ulterior motive was to protect Edwin M. Stanton's job. He was a Radical Republican spy and in hot water with the president. </a:t>
            </a:r>
          </a:p>
          <a:p>
            <a:pPr lvl="2"/>
            <a:r>
              <a:rPr lang="en-US" dirty="0" smtClean="0">
                <a:latin typeface="Times New Roman" pitchFamily="18" charset="0"/>
                <a:cs typeface="Times New Roman" pitchFamily="18" charset="0"/>
              </a:rPr>
              <a:t>If Johnson allowed Stanton to stay, Congress would be happy. </a:t>
            </a:r>
          </a:p>
          <a:p>
            <a:pPr lvl="2"/>
            <a:r>
              <a:rPr lang="en-US" dirty="0" smtClean="0">
                <a:latin typeface="Times New Roman" pitchFamily="18" charset="0"/>
                <a:cs typeface="Times New Roman" pitchFamily="18" charset="0"/>
              </a:rPr>
              <a:t>If Johnson fired Stanton despite the new rule, they would put him up for impeachment for not following the letter-of-the-law. </a:t>
            </a:r>
          </a:p>
          <a:p>
            <a:pPr lvl="1"/>
            <a:r>
              <a:rPr lang="en-US" dirty="0" smtClean="0">
                <a:latin typeface="Times New Roman" pitchFamily="18" charset="0"/>
                <a:cs typeface="Times New Roman" pitchFamily="18" charset="0"/>
              </a:rPr>
              <a:t>Sure enough, early in 1868, Pres. Johnson fired Stanton and Congress impeached him—a formal accusation of wrong doing.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 Not-Guilty Verdict for Johnson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At his Senate impeachment trial, Johnson stayed silent. His lawyers argued that Johnson was operating under the Constitution, not the Tenure of Office Act. </a:t>
            </a:r>
          </a:p>
          <a:p>
            <a:pPr lvl="1"/>
            <a:r>
              <a:rPr lang="en-US" dirty="0" smtClean="0">
                <a:latin typeface="Times New Roman" pitchFamily="18" charset="0"/>
                <a:cs typeface="Times New Roman" pitchFamily="18" charset="0"/>
              </a:rPr>
              <a:t>To kick out a president, a 2/3 vote was needed. The Senate vote came short by 1 meaning Johnson stayed in office. </a:t>
            </a:r>
          </a:p>
          <a:p>
            <a:pPr lvl="2"/>
            <a:r>
              <a:rPr lang="en-US" dirty="0" smtClean="0">
                <a:latin typeface="Times New Roman" pitchFamily="18" charset="0"/>
                <a:cs typeface="Times New Roman" pitchFamily="18" charset="0"/>
              </a:rPr>
              <a:t>Seven Republicans voted with their conscience and voted to </a:t>
            </a:r>
            <a:r>
              <a:rPr lang="en-US" i="1" dirty="0" smtClean="0">
                <a:latin typeface="Times New Roman" pitchFamily="18" charset="0"/>
                <a:cs typeface="Times New Roman" pitchFamily="18" charset="0"/>
              </a:rPr>
              <a:t>not</a:t>
            </a:r>
            <a:r>
              <a:rPr lang="en-US" dirty="0" smtClean="0">
                <a:latin typeface="Times New Roman" pitchFamily="18" charset="0"/>
                <a:cs typeface="Times New Roman" pitchFamily="18" charset="0"/>
              </a:rPr>
              <a:t> remove Johnson. </a:t>
            </a:r>
          </a:p>
          <a:p>
            <a:pPr lvl="1"/>
            <a:r>
              <a:rPr lang="en-US" dirty="0" smtClean="0">
                <a:latin typeface="Times New Roman" pitchFamily="18" charset="0"/>
                <a:cs typeface="Times New Roman" pitchFamily="18" charset="0"/>
              </a:rPr>
              <a:t>The fear of creating instability and setting a dangerous example were factors in the not-guilty verdict.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Purchase of Alaska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p>
          <a:p>
            <a:pPr lvl="1"/>
            <a:r>
              <a:rPr lang="en-US" dirty="0" smtClean="0">
                <a:latin typeface="Times New Roman" pitchFamily="18" charset="0"/>
                <a:cs typeface="Times New Roman" pitchFamily="18" charset="0"/>
              </a:rPr>
              <a:t>Russia was willing to sell Alaska in 1867. </a:t>
            </a:r>
            <a:r>
              <a:rPr lang="en-US" b="1" dirty="0" smtClean="0">
                <a:latin typeface="Times New Roman" pitchFamily="18" charset="0"/>
                <a:cs typeface="Times New Roman" pitchFamily="18" charset="0"/>
              </a:rPr>
              <a:t>William H. Seward</a:t>
            </a:r>
            <a:r>
              <a:rPr lang="en-US" dirty="0" smtClean="0">
                <a:latin typeface="Times New Roman" pitchFamily="18" charset="0"/>
                <a:cs typeface="Times New Roman" pitchFamily="18" charset="0"/>
              </a:rPr>
              <a:t>, the Secretary of State, was an expansionist. He bought Alaska for $7.2 million. </a:t>
            </a:r>
          </a:p>
          <a:p>
            <a:pPr lvl="1"/>
            <a:r>
              <a:rPr lang="en-US" dirty="0" smtClean="0">
                <a:latin typeface="Times New Roman" pitchFamily="18" charset="0"/>
                <a:cs typeface="Times New Roman" pitchFamily="18" charset="0"/>
              </a:rPr>
              <a:t>Seward's decision was not popular at the time. People called it "Seward's Folly," "Seward's Icebox," "</a:t>
            </a:r>
            <a:r>
              <a:rPr lang="en-US" dirty="0" err="1" smtClean="0">
                <a:latin typeface="Times New Roman" pitchFamily="18" charset="0"/>
                <a:cs typeface="Times New Roman" pitchFamily="18" charset="0"/>
              </a:rPr>
              <a:t>Frigidia</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Walrussia</a:t>
            </a:r>
            <a:r>
              <a:rPr lang="en-US" dirty="0" smtClean="0">
                <a:latin typeface="Times New Roman" pitchFamily="18" charset="0"/>
                <a:cs typeface="Times New Roman" pitchFamily="18" charset="0"/>
              </a:rPr>
              <a:t>." </a:t>
            </a:r>
          </a:p>
          <a:p>
            <a:pPr lvl="1"/>
            <a:r>
              <a:rPr lang="en-US" dirty="0" smtClean="0">
                <a:latin typeface="Times New Roman" pitchFamily="18" charset="0"/>
                <a:cs typeface="Times New Roman" pitchFamily="18" charset="0"/>
              </a:rPr>
              <a:t>Seward would later be redeemed when large deposits of gold and oil were discovered in Alaska.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Heritage of Reconstruction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endParaRPr lang="en-US" dirty="0" smtClean="0"/>
          </a:p>
          <a:p>
            <a:pPr lvl="1"/>
            <a:r>
              <a:rPr lang="en-US" dirty="0" smtClean="0">
                <a:latin typeface="Times New Roman" pitchFamily="18" charset="0"/>
                <a:cs typeface="Times New Roman" pitchFamily="18" charset="0"/>
              </a:rPr>
              <a:t>To many in the South, Reconstruction was worse than the war. They felt beaten-down, shamed, and their entire world had been turned upside-down. </a:t>
            </a:r>
          </a:p>
          <a:p>
            <a:pPr lvl="2"/>
            <a:r>
              <a:rPr lang="en-US" dirty="0" smtClean="0">
                <a:latin typeface="Times New Roman" pitchFamily="18" charset="0"/>
                <a:cs typeface="Times New Roman" pitchFamily="18" charset="0"/>
              </a:rPr>
              <a:t>The war and Reconstruction also bred generations of animosity. Southerners would long refer to the Civil War as the "War of Northern Aggression." </a:t>
            </a:r>
          </a:p>
          <a:p>
            <a:pPr lvl="1"/>
            <a:r>
              <a:rPr lang="en-US" dirty="0" smtClean="0">
                <a:latin typeface="Times New Roman" pitchFamily="18" charset="0"/>
                <a:cs typeface="Times New Roman" pitchFamily="18" charset="0"/>
              </a:rPr>
              <a:t>The lot of Southern blacks, despite good intentions, was likely as bad, or even worse, than before the war. White Southerners had fought back through sneaky means and were largely successful at "keeping down" the freed slaves. </a:t>
            </a:r>
          </a:p>
          <a:p>
            <a:pPr lvl="2"/>
            <a:r>
              <a:rPr lang="en-US" dirty="0" smtClean="0">
                <a:latin typeface="Times New Roman" pitchFamily="18" charset="0"/>
                <a:cs typeface="Times New Roman" pitchFamily="18" charset="0"/>
              </a:rPr>
              <a:t>True change would not come until the Civil Rights Movement of the 1950's and 60's, nearly 100 years later.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Presidential Information Cards </a:t>
            </a:r>
            <a:endParaRPr lang="en-US" dirty="0"/>
          </a:p>
        </p:txBody>
      </p:sp>
      <p:sp>
        <p:nvSpPr>
          <p:cNvPr id="8" name="Content Placeholder 7"/>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2286000"/>
            <a:ext cx="2057400" cy="566738"/>
          </a:xfrm>
        </p:spPr>
        <p:txBody>
          <a:bodyPr/>
          <a:lstStyle/>
          <a:p>
            <a:r>
              <a:rPr lang="en-US" dirty="0" smtClean="0"/>
              <a:t>President Name</a:t>
            </a:r>
            <a:endParaRPr lang="en-US" dirty="0"/>
          </a:p>
        </p:txBody>
      </p:sp>
      <p:sp>
        <p:nvSpPr>
          <p:cNvPr id="5" name="Text Placeholder 4"/>
          <p:cNvSpPr>
            <a:spLocks noGrp="1"/>
          </p:cNvSpPr>
          <p:nvPr>
            <p:ph type="body" sz="half" idx="2"/>
          </p:nvPr>
        </p:nvSpPr>
        <p:spPr>
          <a:xfrm>
            <a:off x="1752600" y="2971800"/>
            <a:ext cx="5526088" cy="3200400"/>
          </a:xfrm>
        </p:spPr>
        <p:txBody>
          <a:bodyPr>
            <a:normAutofit/>
          </a:bodyPr>
          <a:lstStyle/>
          <a:p>
            <a:r>
              <a:rPr lang="en-US" dirty="0" smtClean="0">
                <a:latin typeface="Times New Roman" pitchFamily="18" charset="0"/>
                <a:cs typeface="Times New Roman" pitchFamily="18" charset="0"/>
              </a:rPr>
              <a:t>Term length:</a:t>
            </a:r>
          </a:p>
          <a:p>
            <a:r>
              <a:rPr lang="en-US" dirty="0" smtClean="0">
                <a:latin typeface="Times New Roman" pitchFamily="18" charset="0"/>
                <a:cs typeface="Times New Roman" pitchFamily="18" charset="0"/>
              </a:rPr>
              <a:t>Party:</a:t>
            </a:r>
          </a:p>
          <a:p>
            <a:r>
              <a:rPr lang="en-US" dirty="0" smtClean="0">
                <a:latin typeface="Times New Roman" pitchFamily="18" charset="0"/>
                <a:cs typeface="Times New Roman" pitchFamily="18" charset="0"/>
              </a:rPr>
              <a:t>Key achievements/ contributions to the Nation:</a:t>
            </a:r>
          </a:p>
          <a:p>
            <a:r>
              <a:rPr lang="en-US" dirty="0" smtClean="0">
                <a:latin typeface="Times New Roman" pitchFamily="18" charset="0"/>
                <a:cs typeface="Times New Roman" pitchFamily="18" charset="0"/>
              </a:rPr>
              <a:t>Strengths:</a:t>
            </a:r>
          </a:p>
          <a:p>
            <a:r>
              <a:rPr lang="en-US" dirty="0" smtClean="0">
                <a:latin typeface="Times New Roman" pitchFamily="18" charset="0"/>
                <a:cs typeface="Times New Roman" pitchFamily="18" charset="0"/>
              </a:rPr>
              <a:t>Weaknesses:</a:t>
            </a:r>
          </a:p>
          <a:p>
            <a:r>
              <a:rPr lang="en-US" dirty="0" smtClean="0">
                <a:latin typeface="Times New Roman" pitchFamily="18" charset="0"/>
                <a:cs typeface="Times New Roman" pitchFamily="18" charset="0"/>
              </a:rPr>
              <a:t>Social Issues during his presidency:</a:t>
            </a:r>
          </a:p>
          <a:p>
            <a:r>
              <a:rPr lang="en-US" dirty="0" smtClean="0">
                <a:latin typeface="Times New Roman" pitchFamily="18" charset="0"/>
                <a:cs typeface="Times New Roman" pitchFamily="18" charset="0"/>
              </a:rPr>
              <a:t>Political Issues during his presidency:</a:t>
            </a:r>
          </a:p>
          <a:p>
            <a:r>
              <a:rPr lang="en-US" dirty="0" smtClean="0">
                <a:latin typeface="Times New Roman" pitchFamily="18" charset="0"/>
                <a:cs typeface="Times New Roman" pitchFamily="18" charset="0"/>
              </a:rPr>
              <a:t>Criticisms:</a:t>
            </a:r>
          </a:p>
          <a:p>
            <a:r>
              <a:rPr lang="en-US" dirty="0" smtClean="0">
                <a:latin typeface="Times New Roman" pitchFamily="18" charset="0"/>
                <a:cs typeface="Times New Roman" pitchFamily="18" charset="0"/>
              </a:rPr>
              <a:t>Legacy: </a:t>
            </a:r>
          </a:p>
          <a:p>
            <a:endParaRPr lang="en-US" dirty="0"/>
          </a:p>
        </p:txBody>
      </p:sp>
      <p:sp>
        <p:nvSpPr>
          <p:cNvPr id="6" name="TextBox 5"/>
          <p:cNvSpPr txBox="1"/>
          <p:nvPr/>
        </p:nvSpPr>
        <p:spPr>
          <a:xfrm>
            <a:off x="3276600" y="533400"/>
            <a:ext cx="2438400"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Add picture</a:t>
            </a:r>
          </a:p>
          <a:p>
            <a:endParaRPr lang="en-US" dirty="0"/>
          </a:p>
          <a:p>
            <a:endParaRPr lang="en-US" dirty="0" smtClean="0"/>
          </a:p>
          <a:p>
            <a:endParaRPr lang="en-US" dirty="0"/>
          </a:p>
          <a:p>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Freedmen Define Freedom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1"/>
            <a:r>
              <a:rPr lang="en-US" dirty="0" smtClean="0">
                <a:latin typeface="Times New Roman" pitchFamily="18" charset="0"/>
                <a:cs typeface="Times New Roman" pitchFamily="18" charset="0"/>
              </a:rPr>
              <a:t>Freed blacks, or "</a:t>
            </a:r>
            <a:r>
              <a:rPr lang="en-US" b="1" dirty="0" smtClean="0">
                <a:latin typeface="Times New Roman" pitchFamily="18" charset="0"/>
                <a:cs typeface="Times New Roman" pitchFamily="18" charset="0"/>
              </a:rPr>
              <a:t>freedmen</a:t>
            </a:r>
            <a:r>
              <a:rPr lang="en-US" dirty="0" smtClean="0">
                <a:latin typeface="Times New Roman" pitchFamily="18" charset="0"/>
                <a:cs typeface="Times New Roman" pitchFamily="18" charset="0"/>
              </a:rPr>
              <a:t>" were in a perplexing situation. </a:t>
            </a:r>
          </a:p>
          <a:p>
            <a:pPr lvl="2"/>
            <a:r>
              <a:rPr lang="en-US" dirty="0" smtClean="0">
                <a:latin typeface="Times New Roman" pitchFamily="18" charset="0"/>
                <a:cs typeface="Times New Roman" pitchFamily="18" charset="0"/>
              </a:rPr>
              <a:t>They'd heard that they were free, but most still stayed on the plantation where they'd always lived. </a:t>
            </a:r>
          </a:p>
          <a:p>
            <a:pPr lvl="2"/>
            <a:r>
              <a:rPr lang="en-US" dirty="0" smtClean="0">
                <a:latin typeface="Times New Roman" pitchFamily="18" charset="0"/>
                <a:cs typeface="Times New Roman" pitchFamily="18" charset="0"/>
              </a:rPr>
              <a:t>Some blacks fled northward, others sought freedom through the law. </a:t>
            </a:r>
          </a:p>
          <a:p>
            <a:pPr lvl="2"/>
            <a:r>
              <a:rPr lang="en-US" dirty="0" smtClean="0">
                <a:latin typeface="Times New Roman" pitchFamily="18" charset="0"/>
                <a:cs typeface="Times New Roman" pitchFamily="18" charset="0"/>
              </a:rPr>
              <a:t>There was violence as well. Some blacks let their frustrations erupt by destroying white homes, land, etc. Sometimes, the white master even had the table turned on him and was whipped by his former slaves.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lvl="1"/>
            <a:r>
              <a:rPr lang="en-US" sz="2400" dirty="0" smtClean="0">
                <a:latin typeface="Times New Roman" pitchFamily="18" charset="0"/>
                <a:cs typeface="Times New Roman" pitchFamily="18" charset="0"/>
              </a:rPr>
              <a:t>All slaves were freed eventually, thanks to the U.S. Army's force. </a:t>
            </a:r>
          </a:p>
          <a:p>
            <a:pPr lvl="2"/>
            <a:r>
              <a:rPr lang="en-US" dirty="0" smtClean="0">
                <a:latin typeface="Times New Roman" pitchFamily="18" charset="0"/>
                <a:cs typeface="Times New Roman" pitchFamily="18" charset="0"/>
              </a:rPr>
              <a:t>When emancipation had become a reality, most freedmen still stayed "at home". </a:t>
            </a:r>
          </a:p>
          <a:p>
            <a:pPr lvl="2"/>
            <a:r>
              <a:rPr lang="en-US" dirty="0" smtClean="0">
                <a:latin typeface="Times New Roman" pitchFamily="18" charset="0"/>
                <a:cs typeface="Times New Roman" pitchFamily="18" charset="0"/>
              </a:rPr>
              <a:t>Many took flight however, seeking a better life somewhere, or seeking lost love ones who'd been separated at some point. </a:t>
            </a:r>
          </a:p>
          <a:p>
            <a:pPr lvl="1"/>
            <a:r>
              <a:rPr lang="en-US" sz="2400" dirty="0" smtClean="0">
                <a:latin typeface="Times New Roman" pitchFamily="18" charset="0"/>
                <a:cs typeface="Times New Roman" pitchFamily="18" charset="0"/>
              </a:rPr>
              <a:t>With the blacks' social structure torn down, </a:t>
            </a:r>
            <a:r>
              <a:rPr lang="en-US" sz="2400" u="sng" dirty="0" smtClean="0">
                <a:latin typeface="Times New Roman" pitchFamily="18" charset="0"/>
                <a:cs typeface="Times New Roman" pitchFamily="18" charset="0"/>
              </a:rPr>
              <a:t>churches became a strong pillar of the black community</a:t>
            </a:r>
            <a:r>
              <a:rPr lang="en-US" sz="2400" dirty="0" smtClean="0">
                <a:latin typeface="Times New Roman" pitchFamily="18" charset="0"/>
                <a:cs typeface="Times New Roman" pitchFamily="18" charset="0"/>
              </a:rPr>
              <a:t>. For example, the African Methodist Episcopal Church (AME) quadrupled in size in 10 years after the Civil War. </a:t>
            </a:r>
          </a:p>
          <a:p>
            <a:pPr lvl="1"/>
            <a:r>
              <a:rPr lang="en-US" sz="2400" dirty="0" smtClean="0">
                <a:latin typeface="Times New Roman" pitchFamily="18" charset="0"/>
                <a:cs typeface="Times New Roman" pitchFamily="18" charset="0"/>
              </a:rPr>
              <a:t>The prospect of black education was a hope, but not necessarily a reality. Discrimination and economic resources still held most black children out of school. That hope would not become a reality until much later.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Freedman’s Bureau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458200" cy="4754563"/>
          </a:xfrm>
        </p:spPr>
        <p:txBody>
          <a:bodyPr>
            <a:normAutofit fontScale="85000" lnSpcReduction="20000"/>
          </a:bodyPr>
          <a:lstStyle/>
          <a:p>
            <a:endParaRPr lang="en-US" dirty="0" smtClean="0"/>
          </a:p>
          <a:p>
            <a:pPr lvl="1"/>
            <a:r>
              <a:rPr lang="en-US" dirty="0" smtClean="0">
                <a:latin typeface="Times New Roman" pitchFamily="18" charset="0"/>
                <a:cs typeface="Times New Roman" pitchFamily="18" charset="0"/>
              </a:rPr>
              <a:t>The freed slaves were largely unskilled, uneducated, and untrained. Congress created the </a:t>
            </a:r>
            <a:r>
              <a:rPr lang="en-US" b="1" dirty="0" smtClean="0">
                <a:latin typeface="Times New Roman" pitchFamily="18" charset="0"/>
                <a:cs typeface="Times New Roman" pitchFamily="18" charset="0"/>
              </a:rPr>
              <a:t>Freedmen's Bureau</a:t>
            </a:r>
            <a:r>
              <a:rPr lang="en-US" dirty="0" smtClean="0">
                <a:latin typeface="Times New Roman" pitchFamily="18" charset="0"/>
                <a:cs typeface="Times New Roman" pitchFamily="18" charset="0"/>
              </a:rPr>
              <a:t> sought to remedy those shortfalls. </a:t>
            </a:r>
          </a:p>
          <a:p>
            <a:pPr lvl="2"/>
            <a:r>
              <a:rPr lang="en-US" dirty="0" smtClean="0">
                <a:latin typeface="Times New Roman" pitchFamily="18" charset="0"/>
                <a:cs typeface="Times New Roman" pitchFamily="18" charset="0"/>
              </a:rPr>
              <a:t>The bureau was essentially </a:t>
            </a:r>
            <a:r>
              <a:rPr lang="en-US" u="sng" dirty="0" smtClean="0">
                <a:latin typeface="Times New Roman" pitchFamily="18" charset="0"/>
                <a:cs typeface="Times New Roman" pitchFamily="18" charset="0"/>
              </a:rPr>
              <a:t>an early form of welfare. It was to provide food, clothing, health care, and education</a:t>
            </a:r>
            <a:r>
              <a:rPr lang="en-US" dirty="0" smtClean="0">
                <a:latin typeface="Times New Roman" pitchFamily="18" charset="0"/>
                <a:cs typeface="Times New Roman" pitchFamily="18" charset="0"/>
              </a:rPr>
              <a:t>. </a:t>
            </a:r>
          </a:p>
          <a:p>
            <a:pPr lvl="2"/>
            <a:r>
              <a:rPr lang="en-US" b="1" dirty="0" smtClean="0">
                <a:latin typeface="Times New Roman" pitchFamily="18" charset="0"/>
                <a:cs typeface="Times New Roman" pitchFamily="18" charset="0"/>
              </a:rPr>
              <a:t>Gen. O. O. Howard</a:t>
            </a:r>
            <a:r>
              <a:rPr lang="en-US" dirty="0" smtClean="0">
                <a:latin typeface="Times New Roman" pitchFamily="18" charset="0"/>
                <a:cs typeface="Times New Roman" pitchFamily="18" charset="0"/>
              </a:rPr>
              <a:t> headed the bureau (and later founded Howard University in D.C.). </a:t>
            </a:r>
          </a:p>
          <a:p>
            <a:pPr lvl="1"/>
            <a:r>
              <a:rPr lang="en-US" dirty="0" smtClean="0">
                <a:latin typeface="Times New Roman" pitchFamily="18" charset="0"/>
                <a:cs typeface="Times New Roman" pitchFamily="18" charset="0"/>
              </a:rPr>
              <a:t>The Freedmen's Bureau's success was minimal at best. Its </a:t>
            </a:r>
            <a:r>
              <a:rPr lang="en-US" u="sng" dirty="0" smtClean="0">
                <a:latin typeface="Times New Roman" pitchFamily="18" charset="0"/>
                <a:cs typeface="Times New Roman" pitchFamily="18" charset="0"/>
              </a:rPr>
              <a:t>largest accomplishment came in the form of literacy</a:t>
            </a:r>
            <a:r>
              <a:rPr lang="en-US" dirty="0" smtClean="0">
                <a:latin typeface="Times New Roman" pitchFamily="18" charset="0"/>
                <a:cs typeface="Times New Roman" pitchFamily="18" charset="0"/>
              </a:rPr>
              <a:t>—teaching many blacks to read. </a:t>
            </a:r>
          </a:p>
          <a:p>
            <a:pPr lvl="1"/>
            <a:r>
              <a:rPr lang="en-US" dirty="0" smtClean="0">
                <a:latin typeface="Times New Roman" pitchFamily="18" charset="0"/>
                <a:cs typeface="Times New Roman" pitchFamily="18" charset="0"/>
              </a:rPr>
              <a:t>Unsurprisingly, Southerners disliked the bureau. </a:t>
            </a:r>
            <a:r>
              <a:rPr lang="en-US" b="1" dirty="0" smtClean="0">
                <a:latin typeface="Times New Roman" pitchFamily="18" charset="0"/>
                <a:cs typeface="Times New Roman" pitchFamily="18" charset="0"/>
              </a:rPr>
              <a:t>Pres. Andrew Johnson</a:t>
            </a:r>
            <a:r>
              <a:rPr lang="en-US" dirty="0" smtClean="0">
                <a:latin typeface="Times New Roman" pitchFamily="18" charset="0"/>
                <a:cs typeface="Times New Roman" pitchFamily="18" charset="0"/>
              </a:rPr>
              <a:t> unsuccessfully tried to kill it, but it expired in 1872 anyway.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Johnson: The Tailor President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458200" cy="4754563"/>
          </a:xfrm>
        </p:spPr>
        <p:txBody>
          <a:bodyPr>
            <a:normAutofit fontScale="92500" lnSpcReduction="10000"/>
          </a:bodyPr>
          <a:lstStyle/>
          <a:p>
            <a:endParaRPr lang="en-US" dirty="0" smtClean="0"/>
          </a:p>
          <a:p>
            <a:pPr lvl="1"/>
            <a:r>
              <a:rPr lang="en-US" dirty="0" smtClean="0">
                <a:latin typeface="Times New Roman" pitchFamily="18" charset="0"/>
                <a:cs typeface="Times New Roman" pitchFamily="18" charset="0"/>
              </a:rPr>
              <a:t>When Lincoln was assassinated, he was succeeded by Andrew Johnson. </a:t>
            </a:r>
          </a:p>
          <a:p>
            <a:pPr lvl="1"/>
            <a:r>
              <a:rPr lang="en-US" dirty="0" smtClean="0">
                <a:latin typeface="Times New Roman" pitchFamily="18" charset="0"/>
                <a:cs typeface="Times New Roman" pitchFamily="18" charset="0"/>
              </a:rPr>
              <a:t>Johnson was a Tennessean from very humble origins. </a:t>
            </a:r>
          </a:p>
          <a:p>
            <a:pPr lvl="2"/>
            <a:r>
              <a:rPr lang="en-US" dirty="0" smtClean="0">
                <a:latin typeface="Times New Roman" pitchFamily="18" charset="0"/>
                <a:cs typeface="Times New Roman" pitchFamily="18" charset="0"/>
              </a:rPr>
              <a:t>Although Tennessee seceded during the war, he was the only Southern Congressman to </a:t>
            </a:r>
            <a:r>
              <a:rPr lang="en-US" i="1" dirty="0" smtClean="0">
                <a:latin typeface="Times New Roman" pitchFamily="18" charset="0"/>
                <a:cs typeface="Times New Roman" pitchFamily="18" charset="0"/>
              </a:rPr>
              <a:t>not</a:t>
            </a:r>
            <a:r>
              <a:rPr lang="en-US" dirty="0" smtClean="0">
                <a:latin typeface="Times New Roman" pitchFamily="18" charset="0"/>
                <a:cs typeface="Times New Roman" pitchFamily="18" charset="0"/>
              </a:rPr>
              <a:t> join the South. This fact got him named to be Lincoln's Vice President in 1864. </a:t>
            </a:r>
          </a:p>
          <a:p>
            <a:pPr lvl="2"/>
            <a:r>
              <a:rPr lang="en-US" dirty="0" smtClean="0">
                <a:latin typeface="Times New Roman" pitchFamily="18" charset="0"/>
                <a:cs typeface="Times New Roman" pitchFamily="18" charset="0"/>
              </a:rPr>
              <a:t>He was known as a fighter, dogmatic, and short a quick temper. </a:t>
            </a:r>
          </a:p>
          <a:p>
            <a:pPr lvl="1"/>
            <a:r>
              <a:rPr lang="en-US" dirty="0" smtClean="0">
                <a:latin typeface="Times New Roman" pitchFamily="18" charset="0"/>
                <a:cs typeface="Times New Roman" pitchFamily="18" charset="0"/>
              </a:rPr>
              <a:t>Johnson was something of a man-without-a-home. The North never accepted him because he was a Southerner and the South distrusted him because he sided with the North.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Presidential Reconstruction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1"/>
            <a:r>
              <a:rPr lang="en-US" dirty="0" smtClean="0">
                <a:latin typeface="Times New Roman" pitchFamily="18" charset="0"/>
                <a:cs typeface="Times New Roman" pitchFamily="18" charset="0"/>
              </a:rPr>
              <a:t>Before his assassination, Lincoln had devised the presidential plan for reconstruction. </a:t>
            </a:r>
          </a:p>
          <a:p>
            <a:pPr lvl="2"/>
            <a:r>
              <a:rPr lang="en-US" dirty="0" smtClean="0">
                <a:latin typeface="Times New Roman" pitchFamily="18" charset="0"/>
                <a:cs typeface="Times New Roman" pitchFamily="18" charset="0"/>
              </a:rPr>
              <a:t>It could be called the "10 Percent Plan" since </a:t>
            </a:r>
            <a:r>
              <a:rPr lang="en-US" u="sng" dirty="0" smtClean="0">
                <a:latin typeface="Times New Roman" pitchFamily="18" charset="0"/>
                <a:cs typeface="Times New Roman" pitchFamily="18" charset="0"/>
              </a:rPr>
              <a:t>a southern state would be readmitted to the U.S. after 10% of the voters took an oath of loyalty and respect emancipation</a:t>
            </a:r>
            <a:r>
              <a:rPr lang="en-US" dirty="0" smtClean="0">
                <a:latin typeface="Times New Roman" pitchFamily="18" charset="0"/>
                <a:cs typeface="Times New Roman" pitchFamily="18" charset="0"/>
              </a:rPr>
              <a:t>. </a:t>
            </a:r>
          </a:p>
          <a:p>
            <a:pPr lvl="2"/>
            <a:r>
              <a:rPr lang="en-US" dirty="0" smtClean="0">
                <a:latin typeface="Times New Roman" pitchFamily="18" charset="0"/>
                <a:cs typeface="Times New Roman" pitchFamily="18" charset="0"/>
              </a:rPr>
              <a:t>Like the Biblical parable of the father welcoming home his "prodigal son," the 10% plan was very forgiving. Lincoln was welcoming the return of the wayward Southern states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pPr lvl="1"/>
            <a:r>
              <a:rPr lang="en-US" dirty="0" smtClean="0">
                <a:latin typeface="Times New Roman" pitchFamily="18" charset="0"/>
                <a:cs typeface="Times New Roman" pitchFamily="18" charset="0"/>
              </a:rPr>
              <a:t>Other Republicans disagreed. The "</a:t>
            </a:r>
            <a:r>
              <a:rPr lang="en-US" b="1" dirty="0" smtClean="0">
                <a:latin typeface="Times New Roman" pitchFamily="18" charset="0"/>
                <a:cs typeface="Times New Roman" pitchFamily="18" charset="0"/>
              </a:rPr>
              <a:t>Radical Republicans</a:t>
            </a:r>
            <a:r>
              <a:rPr lang="en-US" dirty="0" smtClean="0">
                <a:latin typeface="Times New Roman" pitchFamily="18" charset="0"/>
                <a:cs typeface="Times New Roman" pitchFamily="18" charset="0"/>
              </a:rPr>
              <a:t>" thought this approach was too soft; they </a:t>
            </a:r>
            <a:r>
              <a:rPr lang="en-US" u="sng" dirty="0" smtClean="0">
                <a:latin typeface="Times New Roman" pitchFamily="18" charset="0"/>
                <a:cs typeface="Times New Roman" pitchFamily="18" charset="0"/>
              </a:rPr>
              <a:t>wanted to punish the South</a:t>
            </a:r>
            <a:r>
              <a:rPr lang="en-US" dirty="0" smtClean="0">
                <a:latin typeface="Times New Roman" pitchFamily="18" charset="0"/>
                <a:cs typeface="Times New Roman" pitchFamily="18" charset="0"/>
              </a:rPr>
              <a:t> for the war. </a:t>
            </a:r>
          </a:p>
          <a:p>
            <a:pPr lvl="2"/>
            <a:r>
              <a:rPr lang="en-US" dirty="0" smtClean="0">
                <a:latin typeface="Times New Roman" pitchFamily="18" charset="0"/>
                <a:cs typeface="Times New Roman" pitchFamily="18" charset="0"/>
              </a:rPr>
              <a:t>Radical Republicans feared the 10% plan would allow Southern whites to again rule over freed blacks. </a:t>
            </a:r>
          </a:p>
          <a:p>
            <a:pPr lvl="2"/>
            <a:r>
              <a:rPr lang="en-US" dirty="0" smtClean="0">
                <a:latin typeface="Times New Roman" pitchFamily="18" charset="0"/>
                <a:cs typeface="Times New Roman" pitchFamily="18" charset="0"/>
              </a:rPr>
              <a:t>They proposed the </a:t>
            </a:r>
            <a:r>
              <a:rPr lang="en-US" b="1" dirty="0" smtClean="0">
                <a:latin typeface="Times New Roman" pitchFamily="18" charset="0"/>
                <a:cs typeface="Times New Roman" pitchFamily="18" charset="0"/>
              </a:rPr>
              <a:t>Wade-Davis Bill</a:t>
            </a:r>
            <a:r>
              <a:rPr lang="en-US" dirty="0" smtClean="0">
                <a:latin typeface="Times New Roman" pitchFamily="18" charset="0"/>
                <a:cs typeface="Times New Roman" pitchFamily="18" charset="0"/>
              </a:rPr>
              <a:t>. It </a:t>
            </a:r>
            <a:r>
              <a:rPr lang="en-US" u="sng" dirty="0" smtClean="0">
                <a:latin typeface="Times New Roman" pitchFamily="18" charset="0"/>
                <a:cs typeface="Times New Roman" pitchFamily="18" charset="0"/>
              </a:rPr>
              <a:t>required 50% of voters to take the allegiance oath </a:t>
            </a:r>
            <a:r>
              <a:rPr lang="en-US" i="1" u="sng" dirty="0" smtClean="0">
                <a:latin typeface="Times New Roman" pitchFamily="18" charset="0"/>
                <a:cs typeface="Times New Roman" pitchFamily="18" charset="0"/>
              </a:rPr>
              <a:t>and</a:t>
            </a:r>
            <a:r>
              <a:rPr lang="en-US" u="sng" dirty="0" smtClean="0">
                <a:latin typeface="Times New Roman" pitchFamily="18" charset="0"/>
                <a:cs typeface="Times New Roman" pitchFamily="18" charset="0"/>
              </a:rPr>
              <a:t> safeguards to protect the freed blacks</a:t>
            </a:r>
            <a:r>
              <a:rPr lang="en-US" dirty="0" smtClean="0">
                <a:latin typeface="Times New Roman" pitchFamily="18" charset="0"/>
                <a:cs typeface="Times New Roman" pitchFamily="18" charset="0"/>
              </a:rPr>
              <a:t>. </a:t>
            </a:r>
          </a:p>
          <a:p>
            <a:pPr lvl="2"/>
            <a:r>
              <a:rPr lang="en-US" u="sng" dirty="0" smtClean="0">
                <a:latin typeface="Times New Roman" pitchFamily="18" charset="0"/>
                <a:cs typeface="Times New Roman" pitchFamily="18" charset="0"/>
              </a:rPr>
              <a:t>Lincoln pocket-vetoed the Wade-Davis Bill</a:t>
            </a:r>
            <a:r>
              <a:rPr lang="en-US" dirty="0" smtClean="0">
                <a:latin typeface="Times New Roman" pitchFamily="18" charset="0"/>
                <a:cs typeface="Times New Roman" pitchFamily="18" charset="0"/>
              </a:rPr>
              <a:t> and killed it. The dispute revealed differences of opinion on the matter… </a:t>
            </a:r>
          </a:p>
          <a:p>
            <a:pPr lvl="3"/>
            <a:r>
              <a:rPr lang="en-US" dirty="0" smtClean="0">
                <a:latin typeface="Times New Roman" pitchFamily="18" charset="0"/>
                <a:cs typeface="Times New Roman" pitchFamily="18" charset="0"/>
              </a:rPr>
              <a:t>Lincoln felt the Southern states had never truly seceded. He wanted them back as quickly as possible (re-unification had been his priority #1 from day one in office). </a:t>
            </a:r>
          </a:p>
          <a:p>
            <a:pPr lvl="3"/>
            <a:r>
              <a:rPr lang="en-US" dirty="0" smtClean="0">
                <a:latin typeface="Times New Roman" pitchFamily="18" charset="0"/>
                <a:cs typeface="Times New Roman" pitchFamily="18" charset="0"/>
              </a:rPr>
              <a:t>Radical Republicans felt the Southern states </a:t>
            </a:r>
            <a:r>
              <a:rPr lang="en-US" i="1" dirty="0" smtClean="0">
                <a:latin typeface="Times New Roman" pitchFamily="18" charset="0"/>
                <a:cs typeface="Times New Roman" pitchFamily="18" charset="0"/>
              </a:rPr>
              <a:t>had</a:t>
            </a:r>
            <a:r>
              <a:rPr lang="en-US" dirty="0" smtClean="0">
                <a:latin typeface="Times New Roman" pitchFamily="18" charset="0"/>
                <a:cs typeface="Times New Roman" pitchFamily="18" charset="0"/>
              </a:rPr>
              <a:t> seceded. Therefore, Congress could set the rules of re-admittance.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pPr lvl="1"/>
            <a:r>
              <a:rPr lang="en-US" dirty="0" smtClean="0">
                <a:latin typeface="Times New Roman" pitchFamily="18" charset="0"/>
                <a:cs typeface="Times New Roman" pitchFamily="18" charset="0"/>
              </a:rPr>
              <a:t>A wrench was thrown into the system when Lincoln was shot and Andrew Johnson took over. What would Johnson think about Reconstruction? </a:t>
            </a:r>
          </a:p>
          <a:p>
            <a:pPr lvl="2"/>
            <a:r>
              <a:rPr lang="en-US" dirty="0" smtClean="0">
                <a:latin typeface="Times New Roman" pitchFamily="18" charset="0"/>
                <a:cs typeface="Times New Roman" pitchFamily="18" charset="0"/>
              </a:rPr>
              <a:t>President </a:t>
            </a:r>
            <a:r>
              <a:rPr lang="en-US" u="sng" dirty="0" smtClean="0">
                <a:latin typeface="Times New Roman" pitchFamily="18" charset="0"/>
                <a:cs typeface="Times New Roman" pitchFamily="18" charset="0"/>
              </a:rPr>
              <a:t>Andrew Johnson essentially just followed Lincoln's 10% Plan</a:t>
            </a:r>
            <a:r>
              <a:rPr lang="en-US" dirty="0" smtClean="0">
                <a:latin typeface="Times New Roman" pitchFamily="18" charset="0"/>
                <a:cs typeface="Times New Roman" pitchFamily="18" charset="0"/>
              </a:rPr>
              <a:t>. </a:t>
            </a:r>
          </a:p>
          <a:p>
            <a:pPr lvl="2"/>
            <a:r>
              <a:rPr lang="en-US" dirty="0" smtClean="0">
                <a:latin typeface="Times New Roman" pitchFamily="18" charset="0"/>
                <a:cs typeface="Times New Roman" pitchFamily="18" charset="0"/>
              </a:rPr>
              <a:t>He did add the following stipulations: (a) leading Confederates were to be disenfranchised, (b) secession ordinances were to be repealed, (c) Confederate debts would be repudiated, and (d) the states must ratify the 13th Amendment.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2856</Words>
  <Application>Microsoft Office PowerPoint</Application>
  <PresentationFormat>On-screen Show (4:3)</PresentationFormat>
  <Paragraphs>159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Ordeal of Reconstruction </vt:lpstr>
      <vt:lpstr>The Problems of Peace </vt:lpstr>
      <vt:lpstr>Freedmen Define Freedom </vt:lpstr>
      <vt:lpstr>Slide 4</vt:lpstr>
      <vt:lpstr>The Freedman’s Bureau </vt:lpstr>
      <vt:lpstr>Johnson: The Tailor President </vt:lpstr>
      <vt:lpstr>Presidential Reconstruction</vt:lpstr>
      <vt:lpstr>Slide 8</vt:lpstr>
      <vt:lpstr>Slide 9</vt:lpstr>
      <vt:lpstr>The Baleful Black Codes </vt:lpstr>
      <vt:lpstr>Congressional Reconstruction</vt:lpstr>
      <vt:lpstr>Johnson Clashes with Congress </vt:lpstr>
      <vt:lpstr>Slide 13</vt:lpstr>
      <vt:lpstr>Swinging ‘Round the Circle with Johnson </vt:lpstr>
      <vt:lpstr>Republican Principles and Programs </vt:lpstr>
      <vt:lpstr>Reconstruction by Sword </vt:lpstr>
      <vt:lpstr>Slide 17</vt:lpstr>
      <vt:lpstr>No Women Voters </vt:lpstr>
      <vt:lpstr>The Realities of Radical Reconstruction in the South </vt:lpstr>
      <vt:lpstr>Slide 20</vt:lpstr>
      <vt:lpstr>The Ku Klux Klan </vt:lpstr>
      <vt:lpstr>Slide 22</vt:lpstr>
      <vt:lpstr>Johnson Walks the Impeachment Plank </vt:lpstr>
      <vt:lpstr>A Not-Guilty Verdict for Johnson </vt:lpstr>
      <vt:lpstr>The Purchase of Alaska </vt:lpstr>
      <vt:lpstr>The Heritage of Reconstruction </vt:lpstr>
      <vt:lpstr>Presidential Information Cards </vt:lpstr>
      <vt:lpstr>President Name</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Ordeal of Reconstruction </dc:title>
  <dc:creator>pete</dc:creator>
  <cp:lastModifiedBy>pete</cp:lastModifiedBy>
  <cp:revision>32</cp:revision>
  <dcterms:created xsi:type="dcterms:W3CDTF">2014-02-27T12:53:48Z</dcterms:created>
  <dcterms:modified xsi:type="dcterms:W3CDTF">2014-02-28T19:39:07Z</dcterms:modified>
</cp:coreProperties>
</file>