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03" autoAdjust="0"/>
    <p:restoredTop sz="94660"/>
  </p:normalViewPr>
  <p:slideViewPr>
    <p:cSldViewPr>
      <p:cViewPr varScale="1">
        <p:scale>
          <a:sx n="69" d="100"/>
          <a:sy n="69" d="100"/>
        </p:scale>
        <p:origin x="-53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8C3C151-19DA-4471-B96D-7ED338F1B752}" type="datetimeFigureOut">
              <a:rPr lang="en-US" smtClean="0"/>
              <a:pPr/>
              <a:t>3/18/2014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B9E5516-7D92-4EAC-9EF1-87ABA1B22BAA}"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C3C151-19DA-4471-B96D-7ED338F1B752}" type="datetimeFigureOut">
              <a:rPr lang="en-US" smtClean="0"/>
              <a:pPr/>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5516-7D92-4EAC-9EF1-87ABA1B22BA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C3C151-19DA-4471-B96D-7ED338F1B752}" type="datetimeFigureOut">
              <a:rPr lang="en-US" smtClean="0"/>
              <a:pPr/>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5516-7D92-4EAC-9EF1-87ABA1B22BA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C3C151-19DA-4471-B96D-7ED338F1B752}" type="datetimeFigureOut">
              <a:rPr lang="en-US" smtClean="0"/>
              <a:pPr/>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5516-7D92-4EAC-9EF1-87ABA1B22BA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C3C151-19DA-4471-B96D-7ED338F1B752}" type="datetimeFigureOut">
              <a:rPr lang="en-US" smtClean="0"/>
              <a:pPr/>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5516-7D92-4EAC-9EF1-87ABA1B22BA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8C3C151-19DA-4471-B96D-7ED338F1B752}" type="datetimeFigureOut">
              <a:rPr lang="en-US" smtClean="0"/>
              <a:pPr/>
              <a:t>3/18/2014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5516-7D92-4EAC-9EF1-87ABA1B22BAA}"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C3C151-19DA-4471-B96D-7ED338F1B752}" type="datetimeFigureOut">
              <a:rPr lang="en-US" smtClean="0"/>
              <a:pPr/>
              <a:t>3/18/2014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5516-7D92-4EAC-9EF1-87ABA1B22BA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3C151-19DA-4471-B96D-7ED338F1B752}" type="datetimeFigureOut">
              <a:rPr lang="en-US" smtClean="0"/>
              <a:pPr/>
              <a:t>3/18/2014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5516-7D92-4EAC-9EF1-87ABA1B22BA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3C151-19DA-4471-B96D-7ED338F1B752}" type="datetimeFigureOut">
              <a:rPr lang="en-US" smtClean="0"/>
              <a:pPr/>
              <a:t>3/18/2014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B9E5516-7D92-4EAC-9EF1-87ABA1B22BA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B8C3C151-19DA-4471-B96D-7ED338F1B752}" type="datetimeFigureOut">
              <a:rPr lang="en-US" smtClean="0"/>
              <a:pPr/>
              <a:t>3/18/2014</a:t>
            </a:fld>
            <a:endParaRPr lang="en-US" dirty="0"/>
          </a:p>
        </p:txBody>
      </p:sp>
      <p:sp>
        <p:nvSpPr>
          <p:cNvPr id="7" name="Slide Number Placeholder 6"/>
          <p:cNvSpPr>
            <a:spLocks noGrp="1"/>
          </p:cNvSpPr>
          <p:nvPr>
            <p:ph type="sldNum" sz="quarter" idx="12"/>
          </p:nvPr>
        </p:nvSpPr>
        <p:spPr/>
        <p:txBody>
          <a:bodyPr/>
          <a:lstStyle/>
          <a:p>
            <a:fld id="{9B9E5516-7D92-4EAC-9EF1-87ABA1B22BAA}"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C3C151-19DA-4471-B96D-7ED338F1B752}" type="datetimeFigureOut">
              <a:rPr lang="en-US" smtClean="0"/>
              <a:pPr/>
              <a:t>3/18/2014</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9B9E5516-7D92-4EAC-9EF1-87ABA1B22BA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8C3C151-19DA-4471-B96D-7ED338F1B752}" type="datetimeFigureOut">
              <a:rPr lang="en-US" smtClean="0"/>
              <a:pPr/>
              <a:t>3/18/2014</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B9E5516-7D92-4EAC-9EF1-87ABA1B22BA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solidFill>
                  <a:srgbClr val="FF0000"/>
                </a:solidFill>
              </a:rPr>
              <a:t>The Mughal Empire</a:t>
            </a:r>
            <a:endParaRPr lang="en-US" sz="2400" dirty="0">
              <a:solidFill>
                <a:srgbClr val="FF0000"/>
              </a:solidFill>
            </a:endParaRPr>
          </a:p>
        </p:txBody>
      </p:sp>
      <p:sp>
        <p:nvSpPr>
          <p:cNvPr id="3" name="Subtitle 2"/>
          <p:cNvSpPr>
            <a:spLocks noGrp="1"/>
          </p:cNvSpPr>
          <p:nvPr>
            <p:ph type="subTitle" idx="1"/>
          </p:nvPr>
        </p:nvSpPr>
        <p:spPr/>
        <p:txBody>
          <a:bodyPr>
            <a:normAutofit lnSpcReduction="10000"/>
          </a:bodyPr>
          <a:lstStyle/>
          <a:p>
            <a:r>
              <a:rPr lang="en-US" dirty="0" smtClean="0">
                <a:solidFill>
                  <a:schemeClr val="tx1"/>
                </a:solidFill>
              </a:rPr>
              <a:t>Amari, Jazmine, Stephanie, and Zayrienne </a:t>
            </a:r>
          </a:p>
          <a:p>
            <a:endParaRPr lang="en-US" dirty="0">
              <a:solidFill>
                <a:schemeClr val="tx1"/>
              </a:solidFill>
            </a:endParaRPr>
          </a:p>
          <a:p>
            <a:r>
              <a:rPr lang="en-US" dirty="0" smtClean="0">
                <a:solidFill>
                  <a:schemeClr val="tx1"/>
                </a:solidFill>
              </a:rPr>
              <a:t>Due Date: March 10, 2014</a:t>
            </a:r>
            <a:endParaRPr lang="en-US" dirty="0">
              <a:solidFill>
                <a:schemeClr val="tx1"/>
              </a:solidFill>
            </a:endParaRPr>
          </a:p>
        </p:txBody>
      </p:sp>
    </p:spTree>
    <p:extLst>
      <p:ext uri="{BB962C8B-B14F-4D97-AF65-F5344CB8AC3E}">
        <p14:creationId xmlns:p14="http://schemas.microsoft.com/office/powerpoint/2010/main" xmlns="" val="88443391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4114800" cy="914400"/>
          </a:xfrm>
        </p:spPr>
        <p:txBody>
          <a:bodyPr/>
          <a:lstStyle/>
          <a:p>
            <a:pPr algn="ctr"/>
            <a:r>
              <a:rPr lang="en-US" dirty="0" smtClean="0">
                <a:solidFill>
                  <a:srgbClr val="FF0000"/>
                </a:solidFill>
              </a:rPr>
              <a:t>Decline</a:t>
            </a:r>
            <a:endParaRPr lang="en-US" dirty="0">
              <a:solidFill>
                <a:srgbClr val="FF0000"/>
              </a:solidFill>
            </a:endParaRPr>
          </a:p>
        </p:txBody>
      </p:sp>
      <p:sp>
        <p:nvSpPr>
          <p:cNvPr id="3" name="Content Placeholder 2"/>
          <p:cNvSpPr>
            <a:spLocks noGrp="1"/>
          </p:cNvSpPr>
          <p:nvPr>
            <p:ph idx="1"/>
          </p:nvPr>
        </p:nvSpPr>
        <p:spPr>
          <a:xfrm>
            <a:off x="457200" y="1143000"/>
            <a:ext cx="8229600" cy="5334000"/>
          </a:xfrm>
        </p:spPr>
        <p:txBody>
          <a:bodyPr>
            <a:noAutofit/>
          </a:bodyPr>
          <a:lstStyle/>
          <a:p>
            <a:r>
              <a:rPr lang="en-US" sz="3600" dirty="0" smtClean="0">
                <a:solidFill>
                  <a:schemeClr val="tx1"/>
                </a:solidFill>
              </a:rPr>
              <a:t>Aurangzeb’s strict rule caused frequent rebellions to break out. </a:t>
            </a:r>
          </a:p>
          <a:p>
            <a:r>
              <a:rPr lang="en-US" sz="3600" dirty="0" smtClean="0">
                <a:solidFill>
                  <a:schemeClr val="tx1"/>
                </a:solidFill>
              </a:rPr>
              <a:t>When he died rival claims to the throne led to civil war and invaders came in from the north.</a:t>
            </a:r>
          </a:p>
          <a:p>
            <a:r>
              <a:rPr lang="en-US" sz="3600" dirty="0" smtClean="0">
                <a:solidFill>
                  <a:schemeClr val="tx1"/>
                </a:solidFill>
              </a:rPr>
              <a:t>The Mughals continued to rule for about 150 more years, but held little power and less territory.</a:t>
            </a:r>
          </a:p>
          <a:p>
            <a:r>
              <a:rPr lang="en-US" sz="3600" dirty="0" smtClean="0">
                <a:solidFill>
                  <a:schemeClr val="tx1"/>
                </a:solidFill>
              </a:rPr>
              <a:t>In time, India fell under British rule.</a:t>
            </a:r>
            <a:endParaRPr lang="en-US" sz="3600" dirty="0">
              <a:solidFill>
                <a:schemeClr val="tx1"/>
              </a:solidFill>
            </a:endParaRPr>
          </a:p>
        </p:txBody>
      </p:sp>
    </p:spTree>
    <p:extLst>
      <p:ext uri="{BB962C8B-B14F-4D97-AF65-F5344CB8AC3E}">
        <p14:creationId xmlns:p14="http://schemas.microsoft.com/office/powerpoint/2010/main" xmlns="" val="3204047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4114800" cy="685800"/>
          </a:xfrm>
        </p:spPr>
        <p:txBody>
          <a:bodyPr>
            <a:normAutofit fontScale="90000"/>
          </a:bodyPr>
          <a:lstStyle/>
          <a:p>
            <a:pPr algn="ctr"/>
            <a:r>
              <a:rPr lang="en-US" dirty="0" smtClean="0">
                <a:solidFill>
                  <a:srgbClr val="FF0000"/>
                </a:solidFill>
              </a:rPr>
              <a:t>Lasting Legacies</a:t>
            </a:r>
            <a:endParaRPr lang="en-US" dirty="0">
              <a:solidFill>
                <a:srgbClr val="FF0000"/>
              </a:solidFill>
            </a:endParaRPr>
          </a:p>
        </p:txBody>
      </p:sp>
      <p:sp>
        <p:nvSpPr>
          <p:cNvPr id="3" name="Content Placeholder 2"/>
          <p:cNvSpPr>
            <a:spLocks noGrp="1"/>
          </p:cNvSpPr>
          <p:nvPr>
            <p:ph idx="1"/>
          </p:nvPr>
        </p:nvSpPr>
        <p:spPr>
          <a:xfrm>
            <a:off x="457200" y="914400"/>
            <a:ext cx="8229600" cy="5638800"/>
          </a:xfrm>
        </p:spPr>
        <p:txBody>
          <a:bodyPr/>
          <a:lstStyle/>
          <a:p>
            <a:r>
              <a:rPr lang="en-US" dirty="0" smtClean="0">
                <a:solidFill>
                  <a:schemeClr val="tx1"/>
                </a:solidFill>
              </a:rPr>
              <a:t>During Shah Jahan’s rule the Taj </a:t>
            </a:r>
            <a:r>
              <a:rPr lang="en-US" smtClean="0">
                <a:solidFill>
                  <a:schemeClr val="tx1"/>
                </a:solidFill>
              </a:rPr>
              <a:t>Mahal was </a:t>
            </a:r>
            <a:r>
              <a:rPr lang="en-US" dirty="0" smtClean="0">
                <a:solidFill>
                  <a:schemeClr val="tx1"/>
                </a:solidFill>
              </a:rPr>
              <a:t>built. </a:t>
            </a:r>
          </a:p>
        </p:txBody>
      </p:sp>
      <p:pic>
        <p:nvPicPr>
          <p:cNvPr id="5" name="Picture 4" descr="taj-mahal.jpg"/>
          <p:cNvPicPr>
            <a:picLocks noChangeAspect="1"/>
          </p:cNvPicPr>
          <p:nvPr/>
        </p:nvPicPr>
        <p:blipFill>
          <a:blip r:embed="rId2"/>
          <a:stretch>
            <a:fillRect/>
          </a:stretch>
        </p:blipFill>
        <p:spPr>
          <a:xfrm>
            <a:off x="1752600" y="1524000"/>
            <a:ext cx="6502400" cy="4876800"/>
          </a:xfrm>
          <a:prstGeom prst="rect">
            <a:avLst/>
          </a:prstGeom>
        </p:spPr>
      </p:pic>
    </p:spTree>
    <p:extLst>
      <p:ext uri="{BB962C8B-B14F-4D97-AF65-F5344CB8AC3E}">
        <p14:creationId xmlns:p14="http://schemas.microsoft.com/office/powerpoint/2010/main" xmlns="" val="3693747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4114800" cy="838200"/>
          </a:xfrm>
        </p:spPr>
        <p:txBody>
          <a:bodyPr/>
          <a:lstStyle/>
          <a:p>
            <a:pPr algn="ctr"/>
            <a:r>
              <a:rPr lang="en-US" dirty="0" smtClean="0">
                <a:solidFill>
                  <a:srgbClr val="FF0000"/>
                </a:solidFill>
              </a:rPr>
              <a:t>Emperors</a:t>
            </a:r>
            <a:endParaRPr lang="en-US" dirty="0">
              <a:solidFill>
                <a:srgbClr val="FF0000"/>
              </a:solidFill>
            </a:endParaRPr>
          </a:p>
        </p:txBody>
      </p:sp>
      <p:sp>
        <p:nvSpPr>
          <p:cNvPr id="3" name="Content Placeholder 2"/>
          <p:cNvSpPr>
            <a:spLocks noGrp="1"/>
          </p:cNvSpPr>
          <p:nvPr>
            <p:ph idx="1"/>
          </p:nvPr>
        </p:nvSpPr>
        <p:spPr>
          <a:xfrm>
            <a:off x="457200" y="1143000"/>
            <a:ext cx="8229600" cy="5410200"/>
          </a:xfrm>
        </p:spPr>
        <p:txBody>
          <a:bodyPr>
            <a:normAutofit lnSpcReduction="10000"/>
          </a:bodyPr>
          <a:lstStyle/>
          <a:p>
            <a:r>
              <a:rPr lang="en-US" sz="1800" dirty="0" smtClean="0">
                <a:solidFill>
                  <a:schemeClr val="tx1"/>
                </a:solidFill>
              </a:rPr>
              <a:t>Babur(born probably in Fergana[now Uzbekistan] on Feb. 15, 1483- died Dec. 26, 1530 in Agra[now India])- </a:t>
            </a:r>
            <a:r>
              <a:rPr lang="en-US" sz="1800" dirty="0">
                <a:solidFill>
                  <a:schemeClr val="tx1"/>
                </a:solidFill>
              </a:rPr>
              <a:t>B</a:t>
            </a:r>
            <a:r>
              <a:rPr lang="en-US" sz="1800" dirty="0" smtClean="0">
                <a:solidFill>
                  <a:schemeClr val="tx1"/>
                </a:solidFill>
              </a:rPr>
              <a:t>orn Zahir ud-Din, descended from the Turkic conqueror Timur on his father’s side and from Chagatai, second son of Mongol ruler Genghis Khan, on his mother’s side.  </a:t>
            </a:r>
          </a:p>
          <a:p>
            <a:r>
              <a:rPr lang="en-US" sz="1800" dirty="0" smtClean="0">
                <a:solidFill>
                  <a:schemeClr val="tx1"/>
                </a:solidFill>
              </a:rPr>
              <a:t>Humayun(born in Kabul[Afghanistan] on Mar. 6, 1508- died January 1556 in Delhi[India])- Son of Babur also called Nasin al-Din Muhammad.</a:t>
            </a:r>
          </a:p>
          <a:p>
            <a:r>
              <a:rPr lang="en-US" sz="1800" dirty="0" smtClean="0">
                <a:solidFill>
                  <a:schemeClr val="tx1"/>
                </a:solidFill>
              </a:rPr>
              <a:t>Akbar(born on Oct. 15, 1542 in Umarkot, Sindh[India]- died 1605 in Agra)- Son of Humayun. Full name Abu al-Fath Jalal al-Din Muhammad Akbar.</a:t>
            </a:r>
          </a:p>
          <a:p>
            <a:r>
              <a:rPr lang="en-US" sz="1800" dirty="0" smtClean="0">
                <a:solidFill>
                  <a:schemeClr val="tx1"/>
                </a:solidFill>
              </a:rPr>
              <a:t>Jahangir(born in Fatehpur Sikri on Aug. 31, 1569- died on Oct. 28, 1627 in route to Lahore[now in Pakistan])- Born Prince Salim. Son of Akbar. Married a Persian women.</a:t>
            </a:r>
          </a:p>
          <a:p>
            <a:r>
              <a:rPr lang="en-US" sz="1800" dirty="0" smtClean="0">
                <a:solidFill>
                  <a:schemeClr val="tx1"/>
                </a:solidFill>
              </a:rPr>
              <a:t>Shah Jahan(born on Jan. 5, 1592 in Lahore- died Jan. 22, 1666 in Agra)- Third son of Jahangir. Known as Prince Khurram until 1628.</a:t>
            </a:r>
          </a:p>
          <a:p>
            <a:r>
              <a:rPr lang="en-US" sz="1800" dirty="0" smtClean="0">
                <a:solidFill>
                  <a:schemeClr val="tx1"/>
                </a:solidFill>
              </a:rPr>
              <a:t>Aurangzeb(born on Nov. 3,1618 in Dhod, </a:t>
            </a:r>
            <a:r>
              <a:rPr lang="en-US" sz="1800" dirty="0">
                <a:solidFill>
                  <a:schemeClr val="tx1"/>
                </a:solidFill>
              </a:rPr>
              <a:t>M</a:t>
            </a:r>
            <a:r>
              <a:rPr lang="en-US" sz="1800" dirty="0" smtClean="0">
                <a:solidFill>
                  <a:schemeClr val="tx1"/>
                </a:solidFill>
              </a:rPr>
              <a:t>alwa[India]- died Mar. 3, 1707)- Originally named </a:t>
            </a:r>
            <a:r>
              <a:rPr lang="en-US" sz="1800" dirty="0">
                <a:solidFill>
                  <a:schemeClr val="tx1"/>
                </a:solidFill>
              </a:rPr>
              <a:t>M</a:t>
            </a:r>
            <a:r>
              <a:rPr lang="en-US" sz="1800" dirty="0" smtClean="0">
                <a:solidFill>
                  <a:schemeClr val="tx1"/>
                </a:solidFill>
              </a:rPr>
              <a:t>uhi al-Din Muhammad. Third son of Shah Jahan.</a:t>
            </a:r>
          </a:p>
          <a:p>
            <a:endParaRPr lang="en-US" sz="2000" dirty="0">
              <a:solidFill>
                <a:schemeClr val="tx1"/>
              </a:solidFill>
            </a:endParaRPr>
          </a:p>
        </p:txBody>
      </p:sp>
    </p:spTree>
    <p:extLst>
      <p:ext uri="{BB962C8B-B14F-4D97-AF65-F5344CB8AC3E}">
        <p14:creationId xmlns:p14="http://schemas.microsoft.com/office/powerpoint/2010/main" xmlns="" val="1199196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4114800" cy="762000"/>
          </a:xfrm>
        </p:spPr>
        <p:txBody>
          <a:bodyPr/>
          <a:lstStyle/>
          <a:p>
            <a:pPr algn="ctr"/>
            <a:r>
              <a:rPr lang="en-US" dirty="0" smtClean="0">
                <a:solidFill>
                  <a:srgbClr val="FF0000"/>
                </a:solidFill>
              </a:rPr>
              <a:t>Current Event</a:t>
            </a:r>
            <a:endParaRPr lang="en-US" dirty="0">
              <a:solidFill>
                <a:srgbClr val="FF0000"/>
              </a:solidFill>
            </a:endParaRPr>
          </a:p>
        </p:txBody>
      </p:sp>
      <p:sp>
        <p:nvSpPr>
          <p:cNvPr id="3" name="Content Placeholder 2"/>
          <p:cNvSpPr>
            <a:spLocks noGrp="1"/>
          </p:cNvSpPr>
          <p:nvPr>
            <p:ph idx="1"/>
          </p:nvPr>
        </p:nvSpPr>
        <p:spPr>
          <a:xfrm>
            <a:off x="457200" y="990600"/>
            <a:ext cx="8229600" cy="5562600"/>
          </a:xfrm>
        </p:spPr>
        <p:txBody>
          <a:bodyPr/>
          <a:lstStyle/>
          <a:p>
            <a:pPr>
              <a:buNone/>
            </a:pPr>
            <a:r>
              <a:rPr lang="en-US" dirty="0" smtClean="0">
                <a:solidFill>
                  <a:schemeClr val="tx1"/>
                </a:solidFill>
              </a:rPr>
              <a:t>March 16</a:t>
            </a:r>
            <a:r>
              <a:rPr lang="en-US" baseline="30000" dirty="0" smtClean="0">
                <a:solidFill>
                  <a:schemeClr val="tx1"/>
                </a:solidFill>
              </a:rPr>
              <a:t>th</a:t>
            </a:r>
            <a:r>
              <a:rPr lang="en-US" dirty="0" smtClean="0">
                <a:solidFill>
                  <a:schemeClr val="tx1"/>
                </a:solidFill>
              </a:rPr>
              <a:t>, 2014</a:t>
            </a:r>
          </a:p>
          <a:p>
            <a:pPr>
              <a:buNone/>
            </a:pPr>
            <a:r>
              <a:rPr lang="en-US" sz="2000" dirty="0" smtClean="0">
                <a:solidFill>
                  <a:schemeClr val="tx1"/>
                </a:solidFill>
              </a:rPr>
              <a:t>	India [on Sunday] put on hold its search for missing Malaysia Airlines flight MH370, at the request of the government in Kuala Lumpur, which wants to reassess the week-old hunt for the Boeing 777 that is suspected of being deliberately flown off course.</a:t>
            </a:r>
            <a:r>
              <a:rPr lang="en-US" sz="2000" dirty="0" smtClean="0"/>
              <a:t> </a:t>
            </a:r>
          </a:p>
          <a:p>
            <a:pPr>
              <a:buNone/>
            </a:pPr>
            <a:r>
              <a:rPr lang="en-US" sz="2000" dirty="0" smtClean="0">
                <a:solidFill>
                  <a:schemeClr val="tx1"/>
                </a:solidFill>
              </a:rPr>
              <a:t>	 India had been combing two areas, one around the Andaman and Nicobar Islands, and a second, further west, in the Bay of Bengal.</a:t>
            </a:r>
            <a:r>
              <a:rPr lang="en-US" sz="2000" dirty="0" smtClean="0"/>
              <a:t> </a:t>
            </a:r>
            <a:r>
              <a:rPr lang="en-US" sz="2000" dirty="0" smtClean="0">
                <a:solidFill>
                  <a:schemeClr val="tx1"/>
                </a:solidFill>
              </a:rPr>
              <a:t>The fate of the flight, with 239 passengers and crew aboard, has been shrouded in mystery since it vanished off Malaysia's east coast less than an hour into a March 8 flight from Kuala Lumpur to Beijing.</a:t>
            </a:r>
            <a:r>
              <a:rPr lang="en-US" sz="2000" dirty="0" smtClean="0"/>
              <a:t> </a:t>
            </a:r>
            <a:r>
              <a:rPr lang="en-US" sz="2000" dirty="0" smtClean="0">
                <a:solidFill>
                  <a:schemeClr val="tx1"/>
                </a:solidFill>
              </a:rPr>
              <a:t>Malaysian Prime Minister, Najib Razak, said on Saturday the plane appeared to have been deliberately steered off course after someone on board shut down its communications systems.</a:t>
            </a:r>
            <a:endParaRPr lang="en-US" sz="2000" dirty="0">
              <a:solidFill>
                <a:schemeClr val="tx1"/>
              </a:solidFill>
            </a:endParaRPr>
          </a:p>
        </p:txBody>
      </p:sp>
    </p:spTree>
    <p:extLst>
      <p:ext uri="{BB962C8B-B14F-4D97-AF65-F5344CB8AC3E}">
        <p14:creationId xmlns:p14="http://schemas.microsoft.com/office/powerpoint/2010/main" xmlns="" val="2677059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4114800" cy="762000"/>
          </a:xfrm>
        </p:spPr>
        <p:txBody>
          <a:bodyPr>
            <a:normAutofit/>
          </a:bodyPr>
          <a:lstStyle/>
          <a:p>
            <a:r>
              <a:rPr lang="en-US" dirty="0" smtClean="0">
                <a:solidFill>
                  <a:srgbClr val="FF0000"/>
                </a:solidFill>
              </a:rPr>
              <a:t>Questions</a:t>
            </a:r>
            <a:endParaRPr lang="en-US" dirty="0">
              <a:solidFill>
                <a:srgbClr val="FF0000"/>
              </a:solidFill>
            </a:endParaRPr>
          </a:p>
        </p:txBody>
      </p:sp>
      <p:sp>
        <p:nvSpPr>
          <p:cNvPr id="3" name="Content Placeholder 2"/>
          <p:cNvSpPr>
            <a:spLocks noGrp="1"/>
          </p:cNvSpPr>
          <p:nvPr>
            <p:ph idx="1"/>
          </p:nvPr>
        </p:nvSpPr>
        <p:spPr>
          <a:xfrm>
            <a:off x="457200" y="990600"/>
            <a:ext cx="8229600" cy="5562600"/>
          </a:xfrm>
        </p:spPr>
        <p:txBody>
          <a:bodyPr>
            <a:normAutofit/>
          </a:bodyPr>
          <a:lstStyle/>
          <a:p>
            <a:r>
              <a:rPr lang="en-US" sz="2000" dirty="0" smtClean="0">
                <a:solidFill>
                  <a:schemeClr val="tx1"/>
                </a:solidFill>
              </a:rPr>
              <a:t>1. How was Muslim rule first established in India? Muslim raiders invaded and conquered the region of Sind in what is now Pakistan. About 300 years later, Muslims poured into north India from Afghanistan. By the 1200s, most of northern India was under Muslim Control.</a:t>
            </a:r>
          </a:p>
          <a:p>
            <a:r>
              <a:rPr lang="en-US" sz="2000" dirty="0" smtClean="0">
                <a:solidFill>
                  <a:schemeClr val="tx1"/>
                </a:solidFill>
              </a:rPr>
              <a:t>2. What was the new empire created by Babur and Akbar like? The empire was one of the greatest civilizations in history. It was known for its wealth and power as well as its practice of religious tolerance.</a:t>
            </a:r>
          </a:p>
          <a:p>
            <a:r>
              <a:rPr lang="en-US" sz="2000" dirty="0" smtClean="0">
                <a:solidFill>
                  <a:schemeClr val="tx1"/>
                </a:solidFill>
              </a:rPr>
              <a:t>3. What achievements were made by the rulers who held power at the height of The Mughal Empire? Art and trading which became a large part of the culture. The diffusion of Persian culture into their own and also the building of The Taj Mahal and new capitol in Delhi.</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4114800" cy="685800"/>
          </a:xfrm>
        </p:spPr>
        <p:txBody>
          <a:bodyPr>
            <a:normAutofit fontScale="90000"/>
          </a:bodyPr>
          <a:lstStyle/>
          <a:p>
            <a:pPr algn="ctr"/>
            <a:r>
              <a:rPr lang="en-US" dirty="0" smtClean="0">
                <a:solidFill>
                  <a:srgbClr val="FF0000"/>
                </a:solidFill>
              </a:rPr>
              <a:t>Rise</a:t>
            </a:r>
            <a:endParaRPr lang="en-US"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6172200" y="685800"/>
            <a:ext cx="2514600" cy="3486150"/>
          </a:xfrm>
        </p:spPr>
      </p:pic>
      <p:sp>
        <p:nvSpPr>
          <p:cNvPr id="5" name="TextBox 4"/>
          <p:cNvSpPr txBox="1"/>
          <p:nvPr/>
        </p:nvSpPr>
        <p:spPr>
          <a:xfrm>
            <a:off x="457200" y="990600"/>
            <a:ext cx="5867400" cy="4708981"/>
          </a:xfrm>
          <a:prstGeom prst="rect">
            <a:avLst/>
          </a:prstGeom>
          <a:noFill/>
        </p:spPr>
        <p:txBody>
          <a:bodyPr wrap="square" rtlCol="0">
            <a:spAutoFit/>
          </a:bodyPr>
          <a:lstStyle/>
          <a:p>
            <a:r>
              <a:rPr lang="en-US" dirty="0"/>
              <a:t> </a:t>
            </a:r>
            <a:r>
              <a:rPr lang="en-US" sz="2000" dirty="0" smtClean="0"/>
              <a:t>The Delhi sultanate began to weaken in the early 1500’s and this left India open to invasion.</a:t>
            </a:r>
          </a:p>
          <a:p>
            <a:r>
              <a:rPr lang="en-US" sz="2000" dirty="0"/>
              <a:t> </a:t>
            </a:r>
            <a:r>
              <a:rPr lang="en-US" sz="2000" dirty="0" smtClean="0"/>
              <a:t> The man who took advantage of this was a young Central Asian conqueror named Zahir ud-Din, but better known as Babur or “The Tiger”. After trying and failing to create an empire in Central Asia he turned to India.</a:t>
            </a:r>
          </a:p>
          <a:p>
            <a:r>
              <a:rPr lang="en-US" sz="2000" dirty="0"/>
              <a:t> </a:t>
            </a:r>
            <a:r>
              <a:rPr lang="en-US" sz="2000" dirty="0" smtClean="0"/>
              <a:t> By 1526 he defeated the rulers and founded the Mughal Empire.</a:t>
            </a:r>
          </a:p>
          <a:p>
            <a:r>
              <a:rPr lang="en-US" sz="2000" dirty="0" smtClean="0"/>
              <a:t>  The Mughals- whose name comes from the Persian word </a:t>
            </a:r>
            <a:r>
              <a:rPr lang="en-US" sz="2000" i="1" dirty="0" smtClean="0"/>
              <a:t>Mogul </a:t>
            </a:r>
            <a:r>
              <a:rPr lang="en-US" sz="2000" dirty="0" smtClean="0"/>
              <a:t>for “Mongol”- were India's first Muslim empire.</a:t>
            </a:r>
          </a:p>
          <a:p>
            <a:r>
              <a:rPr lang="en-US" sz="2000" dirty="0"/>
              <a:t> </a:t>
            </a:r>
            <a:r>
              <a:rPr lang="en-US" sz="2000" dirty="0" smtClean="0"/>
              <a:t> Babur died shortly after his conquest and his grandson Akbar The Great took his place.  </a:t>
            </a:r>
            <a:endParaRPr lang="en-US" sz="2000" dirty="0"/>
          </a:p>
        </p:txBody>
      </p:sp>
      <p:sp>
        <p:nvSpPr>
          <p:cNvPr id="6" name="TextBox 5"/>
          <p:cNvSpPr txBox="1"/>
          <p:nvPr/>
        </p:nvSpPr>
        <p:spPr>
          <a:xfrm>
            <a:off x="6477000" y="4234934"/>
            <a:ext cx="2133600" cy="369332"/>
          </a:xfrm>
          <a:prstGeom prst="rect">
            <a:avLst/>
          </a:prstGeom>
          <a:noFill/>
        </p:spPr>
        <p:txBody>
          <a:bodyPr wrap="square" rtlCol="0">
            <a:spAutoFit/>
          </a:bodyPr>
          <a:lstStyle/>
          <a:p>
            <a:r>
              <a:rPr lang="en-US" dirty="0" smtClean="0"/>
              <a:t>Akbar The Great</a:t>
            </a:r>
            <a:endParaRPr lang="en-US" dirty="0"/>
          </a:p>
        </p:txBody>
      </p:sp>
    </p:spTree>
    <p:extLst>
      <p:ext uri="{BB962C8B-B14F-4D97-AF65-F5344CB8AC3E}">
        <p14:creationId xmlns:p14="http://schemas.microsoft.com/office/powerpoint/2010/main" xmlns="" val="408894409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4114800" cy="838200"/>
          </a:xfrm>
        </p:spPr>
        <p:txBody>
          <a:bodyPr/>
          <a:lstStyle/>
          <a:p>
            <a:pPr algn="ctr"/>
            <a:r>
              <a:rPr lang="en-US" dirty="0" smtClean="0">
                <a:solidFill>
                  <a:srgbClr val="FF0000"/>
                </a:solidFill>
              </a:rPr>
              <a:t>Geography</a:t>
            </a:r>
            <a:endParaRPr lang="en-US" dirty="0">
              <a:solidFill>
                <a:srgbClr val="FF0000"/>
              </a:solidFill>
            </a:endParaRPr>
          </a:p>
        </p:txBody>
      </p:sp>
      <p:sp>
        <p:nvSpPr>
          <p:cNvPr id="7" name="Text Placeholder 6"/>
          <p:cNvSpPr>
            <a:spLocks noGrp="1"/>
          </p:cNvSpPr>
          <p:nvPr>
            <p:ph type="body" idx="4294967295"/>
          </p:nvPr>
        </p:nvSpPr>
        <p:spPr>
          <a:xfrm>
            <a:off x="457200" y="1371600"/>
            <a:ext cx="5029200" cy="5105400"/>
          </a:xfrm>
        </p:spPr>
        <p:txBody>
          <a:bodyPr>
            <a:normAutofit/>
          </a:bodyPr>
          <a:lstStyle/>
          <a:p>
            <a:r>
              <a:rPr lang="en-US" dirty="0">
                <a:solidFill>
                  <a:schemeClr val="tx1"/>
                </a:solidFill>
              </a:rPr>
              <a:t>Akbar expanded the sized of The Mughal Empire.</a:t>
            </a:r>
          </a:p>
          <a:p>
            <a:r>
              <a:rPr lang="en-US" dirty="0" smtClean="0">
                <a:solidFill>
                  <a:schemeClr val="tx1"/>
                </a:solidFill>
              </a:rPr>
              <a:t>Aurangzeb(one of Shah Jahan’s son) </a:t>
            </a:r>
            <a:r>
              <a:rPr lang="en-US" dirty="0">
                <a:solidFill>
                  <a:schemeClr val="tx1"/>
                </a:solidFill>
              </a:rPr>
              <a:t>increased the empire to it’s largest size</a:t>
            </a:r>
            <a:r>
              <a:rPr lang="en-US" dirty="0" smtClean="0">
                <a:solidFill>
                  <a:schemeClr val="tx1"/>
                </a:solidFill>
              </a:rPr>
              <a:t>.</a:t>
            </a:r>
          </a:p>
          <a:p>
            <a:r>
              <a:rPr lang="en-US" dirty="0" smtClean="0">
                <a:solidFill>
                  <a:schemeClr val="tx1"/>
                </a:solidFill>
              </a:rPr>
              <a:t>Indian Ocean</a:t>
            </a:r>
          </a:p>
          <a:p>
            <a:r>
              <a:rPr lang="en-US" dirty="0" smtClean="0">
                <a:solidFill>
                  <a:schemeClr val="tx1"/>
                </a:solidFill>
              </a:rPr>
              <a:t>Hindu Kush and Himalayan Mountains.</a:t>
            </a:r>
          </a:p>
          <a:p>
            <a:r>
              <a:rPr lang="en-US" dirty="0" smtClean="0">
                <a:solidFill>
                  <a:schemeClr val="tx1"/>
                </a:solidFill>
              </a:rPr>
              <a:t>Indus River</a:t>
            </a:r>
          </a:p>
          <a:p>
            <a:r>
              <a:rPr lang="en-US" dirty="0" smtClean="0">
                <a:solidFill>
                  <a:schemeClr val="tx1"/>
                </a:solidFill>
              </a:rPr>
              <a:t>Arabian Sea and Bay of Bengal.</a:t>
            </a:r>
          </a:p>
          <a:p>
            <a:endParaRPr lang="en-US" dirty="0">
              <a:solidFill>
                <a:schemeClr val="tx1"/>
              </a:solidFill>
            </a:endParaRPr>
          </a:p>
          <a:p>
            <a:endParaRPr lang="en-US" dirty="0"/>
          </a:p>
        </p:txBody>
      </p:sp>
      <p:pic>
        <p:nvPicPr>
          <p:cNvPr id="6" name="Content Placeholder 5" descr="Mughal Empire BR.jpg"/>
          <p:cNvPicPr>
            <a:picLocks noGrp="1" noChangeAspect="1"/>
          </p:cNvPicPr>
          <p:nvPr>
            <p:ph idx="1"/>
          </p:nvPr>
        </p:nvPicPr>
        <p:blipFill>
          <a:blip r:embed="rId2"/>
          <a:stretch>
            <a:fillRect/>
          </a:stretch>
        </p:blipFill>
        <p:spPr>
          <a:xfrm>
            <a:off x="5181600" y="1752600"/>
            <a:ext cx="3483865" cy="4114800"/>
          </a:xfrm>
        </p:spPr>
      </p:pic>
    </p:spTree>
    <p:extLst>
      <p:ext uri="{BB962C8B-B14F-4D97-AF65-F5344CB8AC3E}">
        <p14:creationId xmlns:p14="http://schemas.microsoft.com/office/powerpoint/2010/main" xmlns="" val="163072001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4114800" cy="838200"/>
          </a:xfrm>
        </p:spPr>
        <p:txBody>
          <a:bodyPr/>
          <a:lstStyle/>
          <a:p>
            <a:pPr algn="ctr"/>
            <a:r>
              <a:rPr lang="en-US" dirty="0" smtClean="0">
                <a:solidFill>
                  <a:srgbClr val="FF0000"/>
                </a:solidFill>
              </a:rPr>
              <a:t>Social</a:t>
            </a:r>
            <a:endParaRPr lang="en-US" dirty="0">
              <a:solidFill>
                <a:srgbClr val="FF0000"/>
              </a:solidFill>
            </a:endParaRPr>
          </a:p>
        </p:txBody>
      </p:sp>
      <p:sp>
        <p:nvSpPr>
          <p:cNvPr id="3" name="Content Placeholder 2"/>
          <p:cNvSpPr>
            <a:spLocks noGrp="1"/>
          </p:cNvSpPr>
          <p:nvPr>
            <p:ph idx="1"/>
          </p:nvPr>
        </p:nvSpPr>
        <p:spPr>
          <a:xfrm>
            <a:off x="457200" y="990600"/>
            <a:ext cx="8229600" cy="5562600"/>
          </a:xfrm>
        </p:spPr>
        <p:txBody>
          <a:bodyPr>
            <a:normAutofit/>
          </a:bodyPr>
          <a:lstStyle/>
          <a:p>
            <a:r>
              <a:rPr lang="en-US" sz="3200" dirty="0" smtClean="0">
                <a:solidFill>
                  <a:schemeClr val="tx1"/>
                </a:solidFill>
              </a:rPr>
              <a:t>Ruling class were Muslims.</a:t>
            </a:r>
          </a:p>
          <a:p>
            <a:r>
              <a:rPr lang="en-US" sz="3200" dirty="0" smtClean="0">
                <a:solidFill>
                  <a:schemeClr val="tx1"/>
                </a:solidFill>
              </a:rPr>
              <a:t>Emperor had all the power.</a:t>
            </a:r>
          </a:p>
          <a:p>
            <a:r>
              <a:rPr lang="en-US" sz="3200" dirty="0" smtClean="0">
                <a:solidFill>
                  <a:schemeClr val="tx1"/>
                </a:solidFill>
              </a:rPr>
              <a:t>Nobles had most of the important jobs.</a:t>
            </a:r>
          </a:p>
          <a:p>
            <a:r>
              <a:rPr lang="en-US" sz="3200" dirty="0" smtClean="0">
                <a:solidFill>
                  <a:schemeClr val="tx1"/>
                </a:solidFill>
              </a:rPr>
              <a:t>Zamindars had their own armed forces.</a:t>
            </a:r>
          </a:p>
          <a:p>
            <a:r>
              <a:rPr lang="en-US" sz="3200" dirty="0" smtClean="0">
                <a:solidFill>
                  <a:schemeClr val="tx1"/>
                </a:solidFill>
              </a:rPr>
              <a:t>Women were important to society. Men often sought their wives advice and some women fought alongside the men in wars.</a:t>
            </a:r>
            <a:endParaRPr lang="en-US" sz="3200" dirty="0">
              <a:solidFill>
                <a:schemeClr val="tx1"/>
              </a:solidFill>
            </a:endParaRPr>
          </a:p>
        </p:txBody>
      </p:sp>
    </p:spTree>
    <p:extLst>
      <p:ext uri="{BB962C8B-B14F-4D97-AF65-F5344CB8AC3E}">
        <p14:creationId xmlns:p14="http://schemas.microsoft.com/office/powerpoint/2010/main" xmlns="" val="45453049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4114800" cy="838200"/>
          </a:xfrm>
        </p:spPr>
        <p:txBody>
          <a:bodyPr/>
          <a:lstStyle/>
          <a:p>
            <a:pPr algn="ctr"/>
            <a:r>
              <a:rPr lang="en-US" dirty="0" smtClean="0">
                <a:solidFill>
                  <a:srgbClr val="FF0000"/>
                </a:solidFill>
              </a:rPr>
              <a:t>Political</a:t>
            </a:r>
            <a:endParaRPr lang="en-US" dirty="0">
              <a:solidFill>
                <a:srgbClr val="FF0000"/>
              </a:solidFill>
            </a:endParaRPr>
          </a:p>
        </p:txBody>
      </p:sp>
      <p:sp>
        <p:nvSpPr>
          <p:cNvPr id="3" name="Content Placeholder 2"/>
          <p:cNvSpPr>
            <a:spLocks noGrp="1"/>
          </p:cNvSpPr>
          <p:nvPr>
            <p:ph idx="1"/>
          </p:nvPr>
        </p:nvSpPr>
        <p:spPr>
          <a:xfrm>
            <a:off x="457200" y="1143000"/>
            <a:ext cx="8229600" cy="5410200"/>
          </a:xfrm>
        </p:spPr>
        <p:txBody>
          <a:bodyPr>
            <a:normAutofit/>
          </a:bodyPr>
          <a:lstStyle/>
          <a:p>
            <a:r>
              <a:rPr lang="en-US" dirty="0">
                <a:solidFill>
                  <a:schemeClr val="tx1"/>
                </a:solidFill>
              </a:rPr>
              <a:t>Ruled by </a:t>
            </a:r>
            <a:r>
              <a:rPr lang="en-US" dirty="0" smtClean="0">
                <a:solidFill>
                  <a:schemeClr val="tx1"/>
                </a:solidFill>
              </a:rPr>
              <a:t>an </a:t>
            </a:r>
            <a:r>
              <a:rPr lang="en-US" dirty="0">
                <a:solidFill>
                  <a:schemeClr val="tx1"/>
                </a:solidFill>
              </a:rPr>
              <a:t>Emperor</a:t>
            </a:r>
            <a:r>
              <a:rPr lang="en-US" dirty="0" smtClean="0">
                <a:solidFill>
                  <a:schemeClr val="tx1"/>
                </a:solidFill>
              </a:rPr>
              <a:t>.</a:t>
            </a:r>
          </a:p>
          <a:p>
            <a:r>
              <a:rPr lang="en-US" dirty="0" smtClean="0">
                <a:solidFill>
                  <a:schemeClr val="tx1"/>
                </a:solidFill>
              </a:rPr>
              <a:t>Centralized government that brought smaller kingdoms together.</a:t>
            </a:r>
            <a:endParaRPr lang="en-US" dirty="0">
              <a:solidFill>
                <a:schemeClr val="tx1"/>
              </a:solidFill>
            </a:endParaRPr>
          </a:p>
          <a:p>
            <a:r>
              <a:rPr lang="en-US" dirty="0">
                <a:solidFill>
                  <a:schemeClr val="tx1"/>
                </a:solidFill>
              </a:rPr>
              <a:t>Akbar married a nobleman’s daughter to gain their support.</a:t>
            </a:r>
          </a:p>
          <a:p>
            <a:r>
              <a:rPr lang="en-US" dirty="0">
                <a:solidFill>
                  <a:schemeClr val="tx1"/>
                </a:solidFill>
              </a:rPr>
              <a:t>Aurangzeb issued strict decrees about morality and personal behavior and appointed officials to enforce them. He forbid Hindus and Sikhs high positions in government. When crowds of Shia and Sufi Muslims gathered to protest he ordered soldiers mounted on elephants to crush them.</a:t>
            </a:r>
          </a:p>
          <a:p>
            <a:endParaRPr lang="en-US" dirty="0">
              <a:solidFill>
                <a:schemeClr val="tx1"/>
              </a:solidFill>
            </a:endParaRPr>
          </a:p>
        </p:txBody>
      </p:sp>
    </p:spTree>
    <p:extLst>
      <p:ext uri="{BB962C8B-B14F-4D97-AF65-F5344CB8AC3E}">
        <p14:creationId xmlns:p14="http://schemas.microsoft.com/office/powerpoint/2010/main" xmlns="" val="231931556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4191000" cy="762000"/>
          </a:xfrm>
        </p:spPr>
        <p:txBody>
          <a:bodyPr/>
          <a:lstStyle/>
          <a:p>
            <a:pPr algn="ctr"/>
            <a:r>
              <a:rPr lang="en-US" dirty="0" smtClean="0">
                <a:solidFill>
                  <a:srgbClr val="FF0000"/>
                </a:solidFill>
              </a:rPr>
              <a:t>Religion</a:t>
            </a:r>
            <a:endParaRPr lang="en-US" dirty="0">
              <a:solidFill>
                <a:srgbClr val="FF0000"/>
              </a:solidFill>
            </a:endParaRPr>
          </a:p>
        </p:txBody>
      </p:sp>
      <p:sp>
        <p:nvSpPr>
          <p:cNvPr id="3" name="Content Placeholder 2"/>
          <p:cNvSpPr>
            <a:spLocks noGrp="1"/>
          </p:cNvSpPr>
          <p:nvPr>
            <p:ph idx="1"/>
          </p:nvPr>
        </p:nvSpPr>
        <p:spPr>
          <a:xfrm>
            <a:off x="457200" y="1066800"/>
            <a:ext cx="8229600" cy="5486400"/>
          </a:xfrm>
        </p:spPr>
        <p:txBody>
          <a:bodyPr>
            <a:normAutofit/>
          </a:bodyPr>
          <a:lstStyle/>
          <a:p>
            <a:r>
              <a:rPr lang="en-US" dirty="0" smtClean="0">
                <a:solidFill>
                  <a:schemeClr val="tx1"/>
                </a:solidFill>
              </a:rPr>
              <a:t>Akbar was Muslim but he didn’t discriminate against other religions. There was no one religion and he was gracious in his support of all different religions.</a:t>
            </a:r>
          </a:p>
          <a:p>
            <a:r>
              <a:rPr lang="en-US" dirty="0" smtClean="0">
                <a:solidFill>
                  <a:schemeClr val="tx1"/>
                </a:solidFill>
              </a:rPr>
              <a:t>In 1581 Akbar created the Divine Faith which was a mix of his own ideas and those from debates.</a:t>
            </a:r>
          </a:p>
          <a:p>
            <a:r>
              <a:rPr lang="en-US" dirty="0" smtClean="0">
                <a:solidFill>
                  <a:schemeClr val="tx1"/>
                </a:solidFill>
              </a:rPr>
              <a:t>Jahangir(Akbar’s son) also practiced religious tolerance. He appointed both Hindu and Muslim officials.</a:t>
            </a:r>
          </a:p>
          <a:p>
            <a:r>
              <a:rPr lang="en-US" dirty="0" smtClean="0">
                <a:solidFill>
                  <a:schemeClr val="tx1"/>
                </a:solidFill>
              </a:rPr>
              <a:t>Shah Jahan(Jahangir’s son) did not practice religious tolerance.</a:t>
            </a:r>
          </a:p>
          <a:p>
            <a:r>
              <a:rPr lang="en-US" dirty="0" smtClean="0">
                <a:solidFill>
                  <a:schemeClr val="tx1"/>
                </a:solidFill>
              </a:rPr>
              <a:t>Aurangzeb was a strict Sunni Muslim who worked to impose his beliefs on society. He prosecuted Hindus and Sikhs and destroyed their temples. </a:t>
            </a:r>
          </a:p>
        </p:txBody>
      </p:sp>
    </p:spTree>
    <p:extLst>
      <p:ext uri="{BB962C8B-B14F-4D97-AF65-F5344CB8AC3E}">
        <p14:creationId xmlns:p14="http://schemas.microsoft.com/office/powerpoint/2010/main" xmlns="" val="1955629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4114800" cy="914400"/>
          </a:xfrm>
        </p:spPr>
        <p:txBody>
          <a:bodyPr/>
          <a:lstStyle/>
          <a:p>
            <a:pPr algn="ctr"/>
            <a:r>
              <a:rPr lang="en-US" dirty="0" smtClean="0">
                <a:solidFill>
                  <a:srgbClr val="FF0000"/>
                </a:solidFill>
              </a:rPr>
              <a:t>Intellectual</a:t>
            </a:r>
            <a:endParaRPr lang="en-US" dirty="0">
              <a:solidFill>
                <a:srgbClr val="FF0000"/>
              </a:solidFill>
            </a:endParaRPr>
          </a:p>
        </p:txBody>
      </p:sp>
      <p:sp>
        <p:nvSpPr>
          <p:cNvPr id="3" name="Content Placeholder 2"/>
          <p:cNvSpPr>
            <a:spLocks noGrp="1"/>
          </p:cNvSpPr>
          <p:nvPr>
            <p:ph idx="1"/>
          </p:nvPr>
        </p:nvSpPr>
        <p:spPr>
          <a:xfrm>
            <a:off x="457200" y="1219200"/>
            <a:ext cx="5715000" cy="5257800"/>
          </a:xfrm>
        </p:spPr>
        <p:txBody>
          <a:bodyPr>
            <a:normAutofit/>
          </a:bodyPr>
          <a:lstStyle/>
          <a:p>
            <a:r>
              <a:rPr lang="en-US" sz="1600" dirty="0" smtClean="0">
                <a:solidFill>
                  <a:schemeClr val="tx1"/>
                </a:solidFill>
              </a:rPr>
              <a:t>Akbar was a patron of the arts and encouraged the development of science. He built a new capital called Fatehpur Sikri or the “City of Victory” to mark his achievements as an Emperor. </a:t>
            </a:r>
          </a:p>
          <a:p>
            <a:r>
              <a:rPr lang="en-US" sz="1600" dirty="0" smtClean="0">
                <a:solidFill>
                  <a:schemeClr val="tx1"/>
                </a:solidFill>
              </a:rPr>
              <a:t>Jahangir supported the arts and adopted many Persian influences into Indian society.</a:t>
            </a:r>
          </a:p>
          <a:p>
            <a:r>
              <a:rPr lang="en-US" sz="1600" dirty="0" smtClean="0">
                <a:solidFill>
                  <a:schemeClr val="tx1"/>
                </a:solidFill>
              </a:rPr>
              <a:t>Shah Jahan promoted literature and arts. He built a new capital for India in Delhi. At the heart was a chamber that held the Peacock Thorne.</a:t>
            </a:r>
          </a:p>
          <a:p>
            <a:r>
              <a:rPr lang="en-US" sz="1600" dirty="0" smtClean="0">
                <a:solidFill>
                  <a:schemeClr val="tx1"/>
                </a:solidFill>
              </a:rPr>
              <a:t>Their language was Urdu- Persian language mixed with Arabic and Hindu.</a:t>
            </a:r>
          </a:p>
          <a:p>
            <a:endParaRPr lang="en-US" sz="1600" dirty="0" smtClean="0">
              <a:solidFill>
                <a:schemeClr val="tx1"/>
              </a:solidFill>
            </a:endParaRPr>
          </a:p>
          <a:p>
            <a:endParaRPr lang="en-US" sz="16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096000" y="762000"/>
            <a:ext cx="2569293" cy="3412547"/>
          </a:xfrm>
          <a:prstGeom prst="rect">
            <a:avLst/>
          </a:prstGeom>
        </p:spPr>
      </p:pic>
      <p:pic>
        <p:nvPicPr>
          <p:cNvPr id="5" name="Picture 4" descr="FS-Complex-PR750.jpg"/>
          <p:cNvPicPr>
            <a:picLocks noChangeAspect="1"/>
          </p:cNvPicPr>
          <p:nvPr/>
        </p:nvPicPr>
        <p:blipFill>
          <a:blip r:embed="rId3"/>
          <a:stretch>
            <a:fillRect/>
          </a:stretch>
        </p:blipFill>
        <p:spPr>
          <a:xfrm>
            <a:off x="609600" y="4114800"/>
            <a:ext cx="3640641" cy="2388260"/>
          </a:xfrm>
          <a:prstGeom prst="rect">
            <a:avLst/>
          </a:prstGeom>
        </p:spPr>
      </p:pic>
      <p:pic>
        <p:nvPicPr>
          <p:cNvPr id="6" name="Picture 5" descr="Delhi-Throne-Feb98-PR750.jpg"/>
          <p:cNvPicPr>
            <a:picLocks noChangeAspect="1"/>
          </p:cNvPicPr>
          <p:nvPr/>
        </p:nvPicPr>
        <p:blipFill>
          <a:blip r:embed="rId4"/>
          <a:stretch>
            <a:fillRect/>
          </a:stretch>
        </p:blipFill>
        <p:spPr>
          <a:xfrm>
            <a:off x="4953000" y="4343400"/>
            <a:ext cx="2809875" cy="1959419"/>
          </a:xfrm>
          <a:prstGeom prst="rect">
            <a:avLst/>
          </a:prstGeom>
        </p:spPr>
      </p:pic>
    </p:spTree>
    <p:extLst>
      <p:ext uri="{BB962C8B-B14F-4D97-AF65-F5344CB8AC3E}">
        <p14:creationId xmlns:p14="http://schemas.microsoft.com/office/powerpoint/2010/main" xmlns="" val="2675455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4114800" cy="685800"/>
          </a:xfrm>
        </p:spPr>
        <p:txBody>
          <a:bodyPr>
            <a:normAutofit fontScale="90000"/>
          </a:bodyPr>
          <a:lstStyle/>
          <a:p>
            <a:pPr algn="ctr"/>
            <a:r>
              <a:rPr lang="en-US" dirty="0" smtClean="0">
                <a:solidFill>
                  <a:srgbClr val="FF0000"/>
                </a:solidFill>
              </a:rPr>
              <a:t>Technology</a:t>
            </a:r>
            <a:endParaRPr lang="en-US" dirty="0">
              <a:solidFill>
                <a:srgbClr val="FF0000"/>
              </a:solidFill>
            </a:endParaRPr>
          </a:p>
        </p:txBody>
      </p:sp>
      <p:sp>
        <p:nvSpPr>
          <p:cNvPr id="3" name="Content Placeholder 2"/>
          <p:cNvSpPr>
            <a:spLocks noGrp="1"/>
          </p:cNvSpPr>
          <p:nvPr>
            <p:ph idx="1"/>
          </p:nvPr>
        </p:nvSpPr>
        <p:spPr>
          <a:xfrm>
            <a:off x="457200" y="914400"/>
            <a:ext cx="8229600" cy="5334000"/>
          </a:xfrm>
        </p:spPr>
        <p:txBody>
          <a:bodyPr/>
          <a:lstStyle/>
          <a:p>
            <a:r>
              <a:rPr lang="en-US" dirty="0" smtClean="0">
                <a:solidFill>
                  <a:schemeClr val="tx1"/>
                </a:solidFill>
              </a:rPr>
              <a:t>Created a road system and uniform currency.</a:t>
            </a:r>
          </a:p>
          <a:p>
            <a:r>
              <a:rPr lang="en-US" dirty="0" smtClean="0">
                <a:solidFill>
                  <a:schemeClr val="tx1"/>
                </a:solidFill>
              </a:rPr>
              <a:t>Architecture</a:t>
            </a:r>
          </a:p>
          <a:p>
            <a:pPr>
              <a:buNone/>
            </a:pPr>
            <a:endParaRPr lang="en-US" dirty="0">
              <a:solidFill>
                <a:schemeClr val="tx1"/>
              </a:solidFill>
            </a:endParaRPr>
          </a:p>
        </p:txBody>
      </p:sp>
      <p:pic>
        <p:nvPicPr>
          <p:cNvPr id="4" name="Picture 3" descr="FS-Gate-Feb98-PR.jpg"/>
          <p:cNvPicPr>
            <a:picLocks noChangeAspect="1"/>
          </p:cNvPicPr>
          <p:nvPr/>
        </p:nvPicPr>
        <p:blipFill>
          <a:blip r:embed="rId2"/>
          <a:stretch>
            <a:fillRect/>
          </a:stretch>
        </p:blipFill>
        <p:spPr>
          <a:xfrm>
            <a:off x="2895600" y="1371600"/>
            <a:ext cx="2438400" cy="1685206"/>
          </a:xfrm>
          <a:prstGeom prst="rect">
            <a:avLst/>
          </a:prstGeom>
        </p:spPr>
      </p:pic>
      <p:pic>
        <p:nvPicPr>
          <p:cNvPr id="5" name="Picture 4" descr="Humayun-Feb98-PR.jpg"/>
          <p:cNvPicPr>
            <a:picLocks noChangeAspect="1"/>
          </p:cNvPicPr>
          <p:nvPr/>
        </p:nvPicPr>
        <p:blipFill>
          <a:blip r:embed="rId3"/>
          <a:stretch>
            <a:fillRect/>
          </a:stretch>
        </p:blipFill>
        <p:spPr>
          <a:xfrm>
            <a:off x="5867400" y="1371600"/>
            <a:ext cx="2839299" cy="1981200"/>
          </a:xfrm>
          <a:prstGeom prst="rect">
            <a:avLst/>
          </a:prstGeom>
        </p:spPr>
      </p:pic>
      <p:pic>
        <p:nvPicPr>
          <p:cNvPr id="6" name="Picture 5" descr="RF-Audience-Hall-Feb98-PR750.jpg"/>
          <p:cNvPicPr>
            <a:picLocks noChangeAspect="1"/>
          </p:cNvPicPr>
          <p:nvPr/>
        </p:nvPicPr>
        <p:blipFill>
          <a:blip r:embed="rId4"/>
          <a:stretch>
            <a:fillRect/>
          </a:stretch>
        </p:blipFill>
        <p:spPr>
          <a:xfrm>
            <a:off x="5562600" y="4343400"/>
            <a:ext cx="2962275" cy="1947202"/>
          </a:xfrm>
          <a:prstGeom prst="rect">
            <a:avLst/>
          </a:prstGeom>
        </p:spPr>
      </p:pic>
      <p:pic>
        <p:nvPicPr>
          <p:cNvPr id="7" name="Picture 6" descr="RF-Entrance-Feb98-PR.jpg"/>
          <p:cNvPicPr>
            <a:picLocks noChangeAspect="1"/>
          </p:cNvPicPr>
          <p:nvPr/>
        </p:nvPicPr>
        <p:blipFill>
          <a:blip r:embed="rId5"/>
          <a:stretch>
            <a:fillRect/>
          </a:stretch>
        </p:blipFill>
        <p:spPr>
          <a:xfrm>
            <a:off x="533400" y="2514600"/>
            <a:ext cx="2189946" cy="2752725"/>
          </a:xfrm>
          <a:prstGeom prst="rect">
            <a:avLst/>
          </a:prstGeom>
        </p:spPr>
      </p:pic>
      <p:pic>
        <p:nvPicPr>
          <p:cNvPr id="8" name="Picture 7" descr="RF-Turret-Feb98-PR600.jpg"/>
          <p:cNvPicPr>
            <a:picLocks noChangeAspect="1"/>
          </p:cNvPicPr>
          <p:nvPr/>
        </p:nvPicPr>
        <p:blipFill>
          <a:blip r:embed="rId6"/>
          <a:stretch>
            <a:fillRect/>
          </a:stretch>
        </p:blipFill>
        <p:spPr>
          <a:xfrm>
            <a:off x="3048000" y="3200400"/>
            <a:ext cx="2231898" cy="3314700"/>
          </a:xfrm>
          <a:prstGeom prst="rect">
            <a:avLst/>
          </a:prstGeom>
        </p:spPr>
      </p:pic>
      <p:sp>
        <p:nvSpPr>
          <p:cNvPr id="9" name="TextBox 8"/>
          <p:cNvSpPr txBox="1"/>
          <p:nvPr/>
        </p:nvSpPr>
        <p:spPr>
          <a:xfrm>
            <a:off x="6096000" y="3366655"/>
            <a:ext cx="2428875" cy="369332"/>
          </a:xfrm>
          <a:prstGeom prst="rect">
            <a:avLst/>
          </a:prstGeom>
          <a:noFill/>
        </p:spPr>
        <p:txBody>
          <a:bodyPr wrap="square" rtlCol="0">
            <a:spAutoFit/>
          </a:bodyPr>
          <a:lstStyle/>
          <a:p>
            <a:r>
              <a:rPr lang="en-US" dirty="0" smtClean="0"/>
              <a:t>Humayun’s Tomb</a:t>
            </a:r>
            <a:endParaRPr lang="en-US" dirty="0"/>
          </a:p>
        </p:txBody>
      </p:sp>
    </p:spTree>
    <p:extLst>
      <p:ext uri="{BB962C8B-B14F-4D97-AF65-F5344CB8AC3E}">
        <p14:creationId xmlns:p14="http://schemas.microsoft.com/office/powerpoint/2010/main" xmlns="" val="3135025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4114800" cy="838200"/>
          </a:xfrm>
        </p:spPr>
        <p:txBody>
          <a:bodyPr/>
          <a:lstStyle/>
          <a:p>
            <a:pPr algn="ctr"/>
            <a:r>
              <a:rPr lang="en-US" dirty="0" smtClean="0">
                <a:solidFill>
                  <a:srgbClr val="FF0000"/>
                </a:solidFill>
              </a:rPr>
              <a:t>Economy</a:t>
            </a:r>
            <a:endParaRPr lang="en-US" dirty="0">
              <a:solidFill>
                <a:srgbClr val="FF0000"/>
              </a:solidFill>
            </a:endParaRPr>
          </a:p>
        </p:txBody>
      </p:sp>
      <p:sp>
        <p:nvSpPr>
          <p:cNvPr id="3" name="Content Placeholder 2"/>
          <p:cNvSpPr>
            <a:spLocks noGrp="1"/>
          </p:cNvSpPr>
          <p:nvPr>
            <p:ph idx="1"/>
          </p:nvPr>
        </p:nvSpPr>
        <p:spPr>
          <a:xfrm>
            <a:off x="457200" y="1143000"/>
            <a:ext cx="8229600" cy="5334000"/>
          </a:xfrm>
        </p:spPr>
        <p:txBody>
          <a:bodyPr>
            <a:normAutofit/>
          </a:bodyPr>
          <a:lstStyle/>
          <a:p>
            <a:pPr marL="342900" lvl="8" indent="-274320"/>
            <a:r>
              <a:rPr lang="en-US" sz="3200" dirty="0" smtClean="0">
                <a:solidFill>
                  <a:schemeClr val="tx1"/>
                </a:solidFill>
              </a:rPr>
              <a:t>During Akbar’s rule trade was developed.</a:t>
            </a:r>
          </a:p>
          <a:p>
            <a:pPr marL="342900" lvl="8" indent="-274320"/>
            <a:r>
              <a:rPr lang="en-US" sz="3200" dirty="0" smtClean="0">
                <a:solidFill>
                  <a:schemeClr val="tx1"/>
                </a:solidFill>
              </a:rPr>
              <a:t>Shah Jahan imposed heavy taxes on the people to pay for monuments. He also launched wars against India’s neighbors in this need for money.</a:t>
            </a:r>
          </a:p>
          <a:p>
            <a:r>
              <a:rPr lang="en-US" sz="3200" dirty="0" smtClean="0">
                <a:solidFill>
                  <a:schemeClr val="tx1"/>
                </a:solidFill>
              </a:rPr>
              <a:t>Aurangzeb taxed Hindus and Sikhs.</a:t>
            </a:r>
          </a:p>
          <a:p>
            <a:pPr marL="342900" lvl="8" indent="-274320"/>
            <a:r>
              <a:rPr lang="en-US" sz="3200" dirty="0" smtClean="0">
                <a:solidFill>
                  <a:schemeClr val="tx1"/>
                </a:solidFill>
              </a:rPr>
              <a:t>Used Mansabdar system to generate land revenue. </a:t>
            </a:r>
          </a:p>
        </p:txBody>
      </p:sp>
    </p:spTree>
    <p:extLst>
      <p:ext uri="{BB962C8B-B14F-4D97-AF65-F5344CB8AC3E}">
        <p14:creationId xmlns:p14="http://schemas.microsoft.com/office/powerpoint/2010/main" xmlns="" val="12343904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2">
      <a:dk1>
        <a:srgbClr val="7030A0"/>
      </a:dk1>
      <a:lt1>
        <a:srgbClr val="00B0F0"/>
      </a:lt1>
      <a:dk2>
        <a:srgbClr val="92D050"/>
      </a:dk2>
      <a:lt2>
        <a:srgbClr val="FF0000"/>
      </a:lt2>
      <a:accent1>
        <a:srgbClr val="FFFF00"/>
      </a:accent1>
      <a:accent2>
        <a:srgbClr val="0070C0"/>
      </a:accent2>
      <a:accent3>
        <a:srgbClr val="74A50F"/>
      </a:accent3>
      <a:accent4>
        <a:srgbClr val="000000"/>
      </a:accent4>
      <a:accent5>
        <a:srgbClr val="FFFFFF"/>
      </a:accent5>
      <a:accent6>
        <a:srgbClr val="FEA022"/>
      </a:accent6>
      <a:hlink>
        <a:srgbClr val="BF4D00"/>
      </a:hlink>
      <a:folHlink>
        <a:srgbClr val="00206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768</TotalTime>
  <Words>980</Words>
  <Application>Microsoft Office PowerPoint</Application>
  <PresentationFormat>On-screen Show (4:3)</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The Mughal Empire</vt:lpstr>
      <vt:lpstr>Rise</vt:lpstr>
      <vt:lpstr>Geography</vt:lpstr>
      <vt:lpstr>Social</vt:lpstr>
      <vt:lpstr>Political</vt:lpstr>
      <vt:lpstr>Religion</vt:lpstr>
      <vt:lpstr>Intellectual</vt:lpstr>
      <vt:lpstr>Technology</vt:lpstr>
      <vt:lpstr>Economy</vt:lpstr>
      <vt:lpstr>Decline</vt:lpstr>
      <vt:lpstr>Lasting Legacies</vt:lpstr>
      <vt:lpstr>Emperors</vt:lpstr>
      <vt:lpstr>Current Event</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Mughal Empire</dc:title>
  <dc:creator>owner</dc:creator>
  <cp:lastModifiedBy>pete</cp:lastModifiedBy>
  <cp:revision>48</cp:revision>
  <dcterms:created xsi:type="dcterms:W3CDTF">2014-03-05T21:58:07Z</dcterms:created>
  <dcterms:modified xsi:type="dcterms:W3CDTF">2014-03-18T18:39:05Z</dcterms:modified>
</cp:coreProperties>
</file>