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8" r:id="rId7"/>
    <p:sldId id="260" r:id="rId8"/>
    <p:sldId id="261" r:id="rId9"/>
    <p:sldId id="264" r:id="rId10"/>
    <p:sldId id="265" r:id="rId11"/>
    <p:sldId id="267" r:id="rId12"/>
    <p:sldId id="266"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265" autoAdjust="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BC0FE20-7BA7-45AC-A45E-A2D1663F0430}" type="datetimeFigureOut">
              <a:rPr lang="en-US" smtClean="0"/>
              <a:pPr/>
              <a:t>3/17/2014</a:t>
            </a:fld>
            <a:endParaRPr lang="en-US"/>
          </a:p>
        </p:txBody>
      </p:sp>
      <p:sp>
        <p:nvSpPr>
          <p:cNvPr id="16" name="Slide Number Placeholder 15"/>
          <p:cNvSpPr>
            <a:spLocks noGrp="1"/>
          </p:cNvSpPr>
          <p:nvPr>
            <p:ph type="sldNum" sz="quarter" idx="11"/>
          </p:nvPr>
        </p:nvSpPr>
        <p:spPr/>
        <p:txBody>
          <a:bodyPr/>
          <a:lstStyle/>
          <a:p>
            <a:fld id="{EF132DA5-560E-4A0A-839A-F1F28177FA6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med">
    <p:spli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C0FE20-7BA7-45AC-A45E-A2D1663F0430}"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32DA5-560E-4A0A-839A-F1F28177FA6E}" type="slidenum">
              <a:rPr lang="en-US" smtClean="0"/>
              <a:pPr/>
              <a:t>‹#›</a:t>
            </a:fld>
            <a:endParaRPr lang="en-US"/>
          </a:p>
        </p:txBody>
      </p:sp>
    </p:spTree>
  </p:cSld>
  <p:clrMapOvr>
    <a:masterClrMapping/>
  </p:clrMapOvr>
  <p:transition spd="med">
    <p:spli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C0FE20-7BA7-45AC-A45E-A2D1663F0430}"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32DA5-560E-4A0A-839A-F1F28177FA6E}" type="slidenum">
              <a:rPr lang="en-US" smtClean="0"/>
              <a:pPr/>
              <a:t>‹#›</a:t>
            </a:fld>
            <a:endParaRPr lang="en-US"/>
          </a:p>
        </p:txBody>
      </p:sp>
    </p:spTree>
  </p:cSld>
  <p:clrMapOvr>
    <a:masterClrMapping/>
  </p:clrMapOvr>
  <p:transition spd="med">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BC0FE20-7BA7-45AC-A45E-A2D1663F0430}" type="datetimeFigureOut">
              <a:rPr lang="en-US" smtClean="0"/>
              <a:pPr/>
              <a:t>3/17/2014</a:t>
            </a:fld>
            <a:endParaRPr lang="en-US"/>
          </a:p>
        </p:txBody>
      </p:sp>
      <p:sp>
        <p:nvSpPr>
          <p:cNvPr id="15" name="Slide Number Placeholder 14"/>
          <p:cNvSpPr>
            <a:spLocks noGrp="1"/>
          </p:cNvSpPr>
          <p:nvPr>
            <p:ph type="sldNum" sz="quarter" idx="15"/>
          </p:nvPr>
        </p:nvSpPr>
        <p:spPr/>
        <p:txBody>
          <a:bodyPr/>
          <a:lstStyle>
            <a:lvl1pPr algn="ctr">
              <a:defRPr/>
            </a:lvl1pPr>
          </a:lstStyle>
          <a:p>
            <a:fld id="{EF132DA5-560E-4A0A-839A-F1F28177FA6E}"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med">
    <p:spli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C0FE20-7BA7-45AC-A45E-A2D1663F0430}"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32DA5-560E-4A0A-839A-F1F28177FA6E}"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pli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C0FE20-7BA7-45AC-A45E-A2D1663F0430}"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32DA5-560E-4A0A-839A-F1F28177FA6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spli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F132DA5-560E-4A0A-839A-F1F28177FA6E}"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BC0FE20-7BA7-45AC-A45E-A2D1663F0430}" type="datetimeFigureOut">
              <a:rPr lang="en-US" smtClean="0"/>
              <a:pPr/>
              <a:t>3/17/2014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pli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BC0FE20-7BA7-45AC-A45E-A2D1663F0430}"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132DA5-560E-4A0A-839A-F1F28177FA6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med">
    <p:spli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0FE20-7BA7-45AC-A45E-A2D1663F0430}"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132DA5-560E-4A0A-839A-F1F28177FA6E}" type="slidenum">
              <a:rPr lang="en-US" smtClean="0"/>
              <a:pPr/>
              <a:t>‹#›</a:t>
            </a:fld>
            <a:endParaRPr lang="en-US"/>
          </a:p>
        </p:txBody>
      </p:sp>
    </p:spTree>
  </p:cSld>
  <p:clrMapOvr>
    <a:masterClrMapping/>
  </p:clrMapOvr>
  <p:transition spd="med">
    <p:spli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BC0FE20-7BA7-45AC-A45E-A2D1663F0430}" type="datetimeFigureOut">
              <a:rPr lang="en-US" smtClean="0"/>
              <a:pPr/>
              <a:t>3/17/2014</a:t>
            </a:fld>
            <a:endParaRPr lang="en-US"/>
          </a:p>
        </p:txBody>
      </p:sp>
      <p:sp>
        <p:nvSpPr>
          <p:cNvPr id="9" name="Slide Number Placeholder 8"/>
          <p:cNvSpPr>
            <a:spLocks noGrp="1"/>
          </p:cNvSpPr>
          <p:nvPr>
            <p:ph type="sldNum" sz="quarter" idx="15"/>
          </p:nvPr>
        </p:nvSpPr>
        <p:spPr/>
        <p:txBody>
          <a:bodyPr/>
          <a:lstStyle/>
          <a:p>
            <a:fld id="{EF132DA5-560E-4A0A-839A-F1F28177FA6E}"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spd="med">
    <p:spli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BC0FE20-7BA7-45AC-A45E-A2D1663F0430}" type="datetimeFigureOut">
              <a:rPr lang="en-US" smtClean="0"/>
              <a:pPr/>
              <a:t>3/17/2014</a:t>
            </a:fld>
            <a:endParaRPr lang="en-US"/>
          </a:p>
        </p:txBody>
      </p:sp>
      <p:sp>
        <p:nvSpPr>
          <p:cNvPr id="9" name="Slide Number Placeholder 8"/>
          <p:cNvSpPr>
            <a:spLocks noGrp="1"/>
          </p:cNvSpPr>
          <p:nvPr>
            <p:ph type="sldNum" sz="quarter" idx="11"/>
          </p:nvPr>
        </p:nvSpPr>
        <p:spPr/>
        <p:txBody>
          <a:bodyPr/>
          <a:lstStyle/>
          <a:p>
            <a:fld id="{EF132DA5-560E-4A0A-839A-F1F28177FA6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med">
    <p:spli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BC0FE20-7BA7-45AC-A45E-A2D1663F0430}" type="datetimeFigureOut">
              <a:rPr lang="en-US" smtClean="0"/>
              <a:pPr/>
              <a:t>3/17/2014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F132DA5-560E-4A0A-839A-F1F28177FA6E}"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plit dir="in"/>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google.com/url?sa=i&amp;rct=j&amp;q=&amp;esrc=s&amp;frm=1&amp;source=images&amp;cd=&amp;cad=rja&amp;uact=8&amp;docid=Nwrt6tIKbVJkuM&amp;tbnid=D1N4_hg-ynSk5M:&amp;ved=0CAUQjRw&amp;url=http://medieval2.heavengames.com/m2tw/history/miscellaneous_history_folder/mongol_weapons/index.shtml&amp;ei=qiIdU7KcIOeq0QHwhICoCg&amp;psig=AFQjCNERRZL8nhKt36_4FnhfSDuFxyx8ag&amp;ust=1394503812863150" TargetMode="External"/><Relationship Id="rId7"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google.com/url?sa=i&amp;rct=j&amp;q=&amp;esrc=s&amp;frm=1&amp;source=images&amp;cd=&amp;cad=rja&amp;uact=8&amp;docid=te00wZWLFyMChM&amp;tbnid=mbQ4wRaR4iBUxM:&amp;ved=0CAUQjRw&amp;url=http://ryanwolfe.weebly.com/weapons.html&amp;ei=_iIdU662C6f_0AH5zYGYAQ&amp;psig=AFQjCNERRZL8nhKt36_4FnhfSDuFxyx8ag&amp;ust=1394503812863150" TargetMode="Externa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uact=8&amp;docid=Mg8MqOsdm4FPOM&amp;tbnid=_t-mHYP_ZaK_nM:&amp;ved=0CAUQjRw&amp;url=http://apworldhistory-rochester-k12-mi-us.wikispaces.com/2A.+Interregional+Networks+&amp;+Contacts&amp;ei=DAEdU838HuWR0AGa6YGYBg&amp;bvm=bv.62578216,d.dmQ&amp;psig=AFQjCNH1mUw9ZxSs5AVErQ-lqg3RS1IRuA&amp;ust=13944961311768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frm=1&amp;source=images&amp;cd=&amp;cad=rja&amp;uact=8&amp;docid=XerRo8szIbdnzM&amp;tbnid=RyphojAfc59kCM:&amp;ved=0CAUQjRw&amp;url=http://cghub.com/images/view/504661/&amp;ei=VAYdU9flMYze0wHI-oCQDA&amp;bvm=bv.62578216,d.dmQ&amp;psig=AFQjCNEbtRI0O7NjZ9Y04cmo0IFa8i5V_w&amp;ust=139449739790453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657600"/>
            <a:ext cx="8305800" cy="1143000"/>
          </a:xfrm>
        </p:spPr>
        <p:txBody>
          <a:bodyPr/>
          <a:lstStyle/>
          <a:p>
            <a:r>
              <a:rPr lang="en-US" dirty="0" smtClean="0"/>
              <a:t>By: Shiloh Shalom</a:t>
            </a:r>
          </a:p>
          <a:p>
            <a:r>
              <a:rPr lang="en-US" dirty="0" smtClean="0"/>
              <a:t>And </a:t>
            </a:r>
          </a:p>
          <a:p>
            <a:r>
              <a:rPr lang="en-US" dirty="0" smtClean="0"/>
              <a:t>Collin Weidman</a:t>
            </a:r>
          </a:p>
          <a:p>
            <a:endParaRPr lang="en-US" dirty="0"/>
          </a:p>
        </p:txBody>
      </p:sp>
      <p:sp>
        <p:nvSpPr>
          <p:cNvPr id="2" name="Title 1"/>
          <p:cNvSpPr>
            <a:spLocks noGrp="1"/>
          </p:cNvSpPr>
          <p:nvPr>
            <p:ph type="ctrTitle"/>
          </p:nvPr>
        </p:nvSpPr>
        <p:spPr/>
        <p:txBody>
          <a:bodyPr/>
          <a:lstStyle/>
          <a:p>
            <a:r>
              <a:rPr lang="en-US" dirty="0" smtClean="0"/>
              <a:t/>
            </a:r>
            <a:br>
              <a:rPr lang="en-US" dirty="0" smtClean="0"/>
            </a:br>
            <a:r>
              <a:rPr lang="en-US" dirty="0" smtClean="0"/>
              <a:t>(1206-1368)</a:t>
            </a:r>
            <a:endParaRPr lang="en-US" dirty="0"/>
          </a:p>
        </p:txBody>
      </p:sp>
      <p:sp>
        <p:nvSpPr>
          <p:cNvPr id="4" name="Rectangle 3"/>
          <p:cNvSpPr/>
          <p:nvPr/>
        </p:nvSpPr>
        <p:spPr>
          <a:xfrm>
            <a:off x="1219200" y="1676400"/>
            <a:ext cx="6616235" cy="923330"/>
          </a:xfrm>
          <a:prstGeom prst="rect">
            <a:avLst/>
          </a:prstGeom>
          <a:solidFill>
            <a:schemeClr val="tx1">
              <a:lumMod val="95000"/>
            </a:schemeClr>
          </a:solid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Mongol Empire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Items such as</a:t>
            </a:r>
          </a:p>
          <a:p>
            <a:pPr>
              <a:buFont typeface="Arial" pitchFamily="34" charset="0"/>
              <a:buChar char="•"/>
            </a:pPr>
            <a:r>
              <a:rPr lang="en-US" dirty="0" smtClean="0"/>
              <a:t>Ceramics</a:t>
            </a:r>
          </a:p>
          <a:p>
            <a:pPr>
              <a:buFont typeface="Arial" pitchFamily="34" charset="0"/>
              <a:buChar char="•"/>
            </a:pPr>
            <a:r>
              <a:rPr lang="en-US" dirty="0" smtClean="0"/>
              <a:t>Gunpowder</a:t>
            </a:r>
          </a:p>
          <a:p>
            <a:pPr>
              <a:buFont typeface="Arial" pitchFamily="34" charset="0"/>
              <a:buChar char="•"/>
            </a:pPr>
            <a:r>
              <a:rPr lang="en-US" dirty="0" smtClean="0"/>
              <a:t>Mechanical printing</a:t>
            </a:r>
          </a:p>
          <a:p>
            <a:pPr>
              <a:buFont typeface="Arial" pitchFamily="34" charset="0"/>
              <a:buChar char="•"/>
            </a:pPr>
            <a:r>
              <a:rPr lang="en-US" dirty="0" smtClean="0"/>
              <a:t>Blast furnaces</a:t>
            </a:r>
          </a:p>
          <a:p>
            <a:r>
              <a:rPr lang="en-US" dirty="0" smtClean="0"/>
              <a:t>The Mongols also created weapons such as swords, bows, caltrops, maces, and spears.</a:t>
            </a:r>
          </a:p>
          <a:p>
            <a:pPr>
              <a:buNone/>
            </a:pPr>
            <a:endParaRPr lang="en-US" dirty="0"/>
          </a:p>
        </p:txBody>
      </p:sp>
      <p:sp>
        <p:nvSpPr>
          <p:cNvPr id="3" name="Title 2"/>
          <p:cNvSpPr>
            <a:spLocks noGrp="1"/>
          </p:cNvSpPr>
          <p:nvPr>
            <p:ph type="title"/>
          </p:nvPr>
        </p:nvSpPr>
        <p:spPr/>
        <p:txBody>
          <a:bodyPr/>
          <a:lstStyle/>
          <a:p>
            <a:r>
              <a:rPr lang="en-US" dirty="0" smtClean="0"/>
              <a:t>T- technology</a:t>
            </a:r>
            <a:endParaRPr lang="en-US" dirty="0"/>
          </a:p>
        </p:txBody>
      </p:sp>
    </p:spTree>
  </p:cSld>
  <p:clrMapOvr>
    <a:masterClrMapping/>
  </p:clrMapOvr>
  <p:transition spd="med">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609600"/>
          </a:xfrm>
        </p:spPr>
        <p:txBody>
          <a:bodyPr>
            <a:normAutofit fontScale="90000"/>
          </a:bodyPr>
          <a:lstStyle/>
          <a:p>
            <a:r>
              <a:rPr b="1" smtClean="0"/>
              <a:t>Weapons</a:t>
            </a:r>
            <a:endParaRPr lang="en-US" b="1" dirty="0"/>
          </a:p>
        </p:txBody>
      </p:sp>
      <p:pic>
        <p:nvPicPr>
          <p:cNvPr id="29698" name="Picture 2" descr="https://encrypted-tbn2.gstatic.com/images?q=tbn:ANd9GcQKfa3ukipyXVPAxka5uod7sizUSStRYuzVWxpFwrWSUFwBTcac8g"/>
          <p:cNvPicPr>
            <a:picLocks noChangeAspect="1" noChangeArrowheads="1"/>
          </p:cNvPicPr>
          <p:nvPr/>
        </p:nvPicPr>
        <p:blipFill>
          <a:blip r:embed="rId2" cstate="print"/>
          <a:srcRect/>
          <a:stretch>
            <a:fillRect/>
          </a:stretch>
        </p:blipFill>
        <p:spPr bwMode="auto">
          <a:xfrm>
            <a:off x="304800" y="609600"/>
            <a:ext cx="2743200" cy="2743202"/>
          </a:xfrm>
          <a:prstGeom prst="rect">
            <a:avLst/>
          </a:prstGeom>
          <a:ln>
            <a:noFill/>
          </a:ln>
          <a:effectLst>
            <a:softEdge rad="112500"/>
          </a:effectLst>
        </p:spPr>
      </p:pic>
      <p:pic>
        <p:nvPicPr>
          <p:cNvPr id="29700" name="Picture 4" descr="http://medieval2.heavengames.com/m2tw/history/miscellaneous_history_folder/mongol_weapons/talwar.jpg">
            <a:hlinkClick r:id="rId3"/>
          </p:cNvPr>
          <p:cNvPicPr>
            <a:picLocks noChangeAspect="1" noChangeArrowheads="1"/>
          </p:cNvPicPr>
          <p:nvPr/>
        </p:nvPicPr>
        <p:blipFill>
          <a:blip r:embed="rId4" cstate="print"/>
          <a:srcRect/>
          <a:stretch>
            <a:fillRect/>
          </a:stretch>
        </p:blipFill>
        <p:spPr bwMode="auto">
          <a:xfrm>
            <a:off x="3352800" y="304800"/>
            <a:ext cx="5000625" cy="3743325"/>
          </a:xfrm>
          <a:prstGeom prst="rect">
            <a:avLst/>
          </a:prstGeom>
          <a:ln>
            <a:noFill/>
          </a:ln>
          <a:effectLst>
            <a:softEdge rad="112500"/>
          </a:effectLst>
        </p:spPr>
      </p:pic>
      <p:pic>
        <p:nvPicPr>
          <p:cNvPr id="29706" name="Picture 10" descr="http://ryanwolfe.weebly.com/uploads/1/5/5/6/1556620/8566148.jpg">
            <a:hlinkClick r:id="rId5"/>
          </p:cNvPr>
          <p:cNvPicPr>
            <a:picLocks noChangeAspect="1" noChangeArrowheads="1"/>
          </p:cNvPicPr>
          <p:nvPr/>
        </p:nvPicPr>
        <p:blipFill>
          <a:blip r:embed="rId6" cstate="print"/>
          <a:srcRect/>
          <a:stretch>
            <a:fillRect/>
          </a:stretch>
        </p:blipFill>
        <p:spPr bwMode="auto">
          <a:xfrm>
            <a:off x="381000" y="3200400"/>
            <a:ext cx="2819400" cy="2480636"/>
          </a:xfrm>
          <a:prstGeom prst="rect">
            <a:avLst/>
          </a:prstGeom>
          <a:ln>
            <a:noFill/>
          </a:ln>
          <a:effectLst>
            <a:softEdge rad="112500"/>
          </a:effectLst>
        </p:spPr>
      </p:pic>
      <p:pic>
        <p:nvPicPr>
          <p:cNvPr id="29708" name="Picture 12" descr="https://encrypted-tbn1.gstatic.com/images?q=tbn:ANd9GcRh0y9guZd_hNE5YJpoy0XOpeYstefbuXuUIjBG97mAV-voRI43"/>
          <p:cNvPicPr>
            <a:picLocks noChangeAspect="1" noChangeArrowheads="1"/>
          </p:cNvPicPr>
          <p:nvPr/>
        </p:nvPicPr>
        <p:blipFill>
          <a:blip r:embed="rId7" cstate="print"/>
          <a:srcRect/>
          <a:stretch>
            <a:fillRect/>
          </a:stretch>
        </p:blipFill>
        <p:spPr bwMode="auto">
          <a:xfrm>
            <a:off x="3048000" y="3962400"/>
            <a:ext cx="2734860" cy="2371725"/>
          </a:xfrm>
          <a:prstGeom prst="rect">
            <a:avLst/>
          </a:prstGeom>
          <a:ln>
            <a:noFill/>
          </a:ln>
          <a:effectLst>
            <a:softEdge rad="112500"/>
          </a:effectLst>
        </p:spPr>
      </p:pic>
      <p:sp>
        <p:nvSpPr>
          <p:cNvPr id="2050" name="AutoShape 2" descr="data:image/jpeg;base64,/9j/4AAQSkZJRgABAQAAAQABAAD/2wCEAAkGBhQSEBUUEhQUFBQUFhQWFxUUFBgXGBYVFBQYFBgYFRQXHCYeGBkjGRwUHy8hJCcpLSwsGB4xNTAqNSYrLCkBCQoKDgwOGg8PGiwfHB4pLCkpKSwsKSkpKSkpLCkpKSwpLCwpLCwpKSksKSkpKSkpLCksKSksKSwpKSksLCksLP/AABEIASAArwMBIgACEQEDEQH/xAAcAAEBAAIDAQEAAAAAAAAAAAAABwEGBAUIAwL/xABJEAABAwICBgUIBAsIAwEAAAABAAIDBBESIQUGByIxQRNRYXGBFCMyc5GhsbNCcrLCJCUzNDVSYoOSwdEVU2OCosPh8ER0k0P/xAAYAQEBAQEBAAAAAAAAAAAAAAAAAgEDBP/EACYRAQEAAgMAAQIGAwAAAAAAAAABAhEhMUEzAxIicYGxwfATMmH/2gAMAwEAAhEDEQA/ALiiLBKDXdetZnUNKZWNDnucGNxcASC65AIJAAOXcppS7Vqxrg57mvF82FjWg9gLRce1bLtE0zFPIKRwOCE9NK8OthwxuGH/AFDPssptT6Oc0RvlhkETn4bvBA3gS0Yuvgs1Th6KoKwSxMkAIEjGvAPEB7Q4X9q5C1rUXTAlphHY4oA2M8N4NFmuFutuH2rZVoIiICIiAiIgIiICIiAiIgIiICIiBdaprlr3HRxuDLST2s1g4NPLGeXdx7ltRUR1qkjZWzOwOc1pBYG2G9mXHO4HDM2PGyy1scHXPzRELDnOyOWWWQ2LukzwnqbcfBcXTWlJpqSCJ2ANGFw+jm2MkXJNhl7V8NoNdjnY24JZBC0ntALrf6vcv1p3TsUtJDEynMbm4POGUvvhYWndtzy7lV34ma9bLqRpt0EDqhxNg9rHMtk4OtvHnwN8urmqxorTMVQwPieHAgG3MX6x/PgoZoTSYNHMwgmzmPwg2JwtaCQbZ5BxsVuWyZjTJK4Hg7K45Obcd30knIqCIixoiIUBF85KhrfScBfhcgX9q/YcgyiIgIiICIiAiIgIiIOl1l1jZSxEkjpCNxvO/C5HUFJmYZJMTt45utnm7IgO7OPjZWHS+g4p43Ne1t3C2PCMTSOBDuOSkNXQPgnew2xMPLmRYgj3FbGVoGk3uMrzJ6eJ2Lvv8Fy6h25GOz7q7jaNooRVLXs9CaJkgPfcfANXTvILY887fdCWcnju9RtDOqKxrWnDGAXSu6om8c+RJsB2nsWw6D0/HS1r3wA9AXYQCeLeGI2HM3NrcCuJoOXoNETvGUlTM2AHn0bW4nD3uHiFxdAaLdNKGMbcnM9g4G3bew8VuMTeFzoNIxzMxRuDh2G9j1FcpdboPRDaeFrBbLjb4Dnb48ea7JSsK6PTus8MDXt6VgmwuLGHMlwBtkF3Esoa0kmwAJPcMyoVrjpkF8ko4gOz/ac5xtfsuG+BWWtk21er04+rlmkmdicXE4jyGdgByAsAAFStn2tcVHSRdPJJglaXNvjktI0i7WtAOEEHhkMlO9V9IRR087HxdI91iHYWnCA3PM+K+1DMZqAsbbHTyY2jraQb28Cf4Vz3yvXD0LofT0NU0uhfiAtfdc0i4uMnALnqP7LdYwyXA82D/N9xxXYT2XLm+IVhXSXaLNCIi1giLXdZdcWUu40CWY2tHjDA2/AyPOTR71luu2ybbEi0ag2iuxtFTHC2N2XSQVDZsB65GgXDe1bux4IBBuDmCOY7Ell6LLO36REWsYKj2vEb318roblw6PzYGIOtHdxFsxYAm6sS6LTeqzJrvZaOYDJ4GTgBYNeOYtcX4gFZd+NmvUc10f00dFm0EUzGuJNgCAHAX7Gr8abrBPS07WwQwOw4jILNdJhiw4cmjMnO18yu11ipnStmjMbY3xDEIwbm7Dvnu9H+IrkvoaWrjoKWnmL3hzGu82WkRmMmR2ItFyLEXS3IkkcE6OkOioyAAPKHuYf1mFlnSWAuWi3Hgts2YaLDHy5lzmEtxHsDeXLNz8uwL51b/K5RBCxohjPRse29+jjOHAxtsO8Re+YsBfgt40NoSOnYAxoB4k5kuJ4lzjm4962b1ym68dlZCsr8StJBANjY2PVlxRrS9oGs/RxmKMgvOWXN/JvcMie9o61I9oFLgdGWYhFI3EAeOLIkE88iPetl1spHxPJkJbhJAcL5HmCe0G9+YN+tdVpakEtC3n0chaD1CQbpv9Z3uUY827XeJw1/QT2GKdznNYQzCB+scDs+PHMLk6kMdPXAABoeHFwAs2zW5bo4b2H2ldLo0ebkPZ/JbVs8Z0bKmo5x08hHeb297Fn2zdVu6j5UtQwSl8WE3LgWYuRJsMsxlbuICsWp+uLJwInuJkbYBzsi8cg7qfblztccwIPo2owva0NucuHsHiTkrJqZq4A4NtcRkPlde+OaxswE8m9XDL9pdJjpzt2oKFFqGu+mHttCzdaQDI6+Za7FZoIIIG66/XkOtGPprBrQLlkTiA3J8jeNwfybD19buXAZ8IzrlrGZZnNuSSRiJNzZtgATzyF/YtwowPKIHkucMceRBaGnG0WALbEC7hlbPO9slO9YWHyyYAcZHA5A3JkvkOXEDwWbbZpyK6oNPNGRxwkkWtkXE24m/MKo6sa2uwxHpCWhoAY45PaBwA4tIyzGV+ORymuutBJFKzJwa+OwJaRcMdnxz44Vs2i7eRUrbXI6Q9YzlB4AXO6MsxnZPDXK0UVc2Vgew3B9x5gjkVyFLNWdNPjmIGMDCXZjJ4ZmWm/ZiAcMxl2hVFjri61j9IiIJ1tEEdNVQ1JuA+OaNwDeJw2ab5Z3cOPUDyWhav6eipJOkLjfoJWRWztI9uFpPUBnmt522NvTQesd9hRuqG61TvlXi97NtDuZSxySCxcxuC+e65oOLvOQ7h2rcl1mrH5lTf8ArwfKauzVdpEREGnbQdCdLCXtG8Bb/M25YT2E3Yex6mujKUCKoaw3Y+HpmMPFj4XB2HtFie3dsrpWU4exzT9IWv1HkfA2PgpLAzoK10T8mOlG4fRtUAwGw7HOIXO8ZSumN3jY03ROjKcMnbP0uM70XREFpaSQA8fRNxz5Ls6CAw6GqTY4nyRw253xNxD24x7V99CaqPe2sLWk9C3ozhLScTYzkQSCcrG4vxXK6If2RSt4dLPLKfqxYzfuAsb+KznfLdTXDqtTNE2fjLcT2EG3MzPyjbbs4q66E0aIIWs4nMud+s92bj7ch2ALR9nmisTw930LyuvmTLMN2562s99lRrLt1NOTK1/WjQbp8LmC5G6cwD1tIJ6nXB7HFbAiwTnSmgnwta6Rg68QN7OAuATyNx4qZ6yaOcyd77nF0waTfMuc3G1w6uB9yvGtFUxsOF7mtxFpzPJrg7LxAHioJrLpkzVLsPoOkY4WFr4G9GCOFwczx5hLTT8V8JMkbCSbNdxJPAuc4593uW9at6OeY4xbFkLAjkSHZEd60XTrjFLGbkkscDu4d112/rG/F3sVR2e6XiIiDiBJhwG5sQ61r9xtb/MOtIWcuy0LqvKyoLpGjCQGtN2m17YibcMgQPrLdECygIiIJxtpZeng9Y77CjlUzdHj7lZdsp8xB6x32VHq2wDTyIPxUe1fj0pq2PwOn9RD8tq7Jddq7+aU/qYfltXYq0CIiApftP0cGytmGRBBvbrBdx+s0/xHxqC6jT+rkNWzDMHED9Vxaeuxtx8VlbER1mmvW1JikOCQMk3Xm13NseBtfJdtVlrqXRkNwbQuLgDe3SPAN88ssXwWrxQgB3WStv2WaCimnkErcQawkZlueNozwkX5qZlvLa7jrFTdUabDTB3OVznnLkThb/pAXdr5wxBrQ1oAAAAA4ADIAL6K3MWCsog0DWujl6UudZ+QLbg4XMa69gCd1wBs5vBwzuM1N9a6KR80T2h2KXDE9o5vY4YRa9sxhIF+QV40zRmSI4fTbvM+sOHt4eKlutdPiikewkYehnYQbEWdgdYjmMh4JqN26TWnQMwrII3NewSMDiDbMMcTyJ4d/NbLR6GMjcTr2/WLTcNwsjY2MNdvuuMuF8RuSBZdRoiMulfJI57uipiAXOc7elnLBm4nPhw6lUtEUjS4ADdhDQOFjIWAk/5WkAdrnLJJo3XY6LY8RNEmTgLWvcgDgHO5utxPWuWiLWCIiDQdqk0bGwumiM7C4gRh+CzgL4sQBJuLBTLTGk6YxtIomMBBtaWRxG9a1juk81SNsJ81T+sd9kKU6b9Bnc77QUS/iq9cPQuq7XCjgxG56KMjK26WgtFuxth4LtF12rn5nT+oh+W1dirQIiIC/L+B7l+l+X8Cg82NO67ruVv2xweel9X99q0Jjd1/e5b5sc/Ly+r++1csXfLpWERF1cBERBghSXaG91G/A0NeyeOVoBuCwPka7lxIIy71W1NdsTMqY+tH2LKcrqNnbVKapf0jIY7WqDTgude4Mcxc0ZciSCcuStGiqExRBpILruc4gWu5zif6DwUT0a4+V0h/xY/nAK8hZhtuQiIrSIiIJ7tWpnymmiibikLpCG3tkGg/AE+CmdXoGebciaHOiY9z94ABrJA1xB5i/wDVUna3UOj8nfG4seDJZzePBo+BPtUs0zWyNDHNe5pe12Mg2x3fi3xkDvZ27FM1uqvUehdWZmuo6ctII6GIXB6mAEeBBC7NcPRNK2OCNjAGtaxoAHd8VzFSRERAWH8D3LK/L+B7kHnOAZO6rlbzsdHnpfVn7YWjweg7/vMreNjzvOyerPzAuWLvl0qqLCyurgIiICmm2U7tP3yfcVLU12xjdp/3v3FOXTce2oaN/OKb17PnhXlQbR58/Tds8J9srL++6vKzHutoiIrSIiIJxtgFxT98n3VLNNt3Yx1NdY/0VX2r0ckvQCJjnlmMuDRcgOw29tiprprQlThb+DygYbXcwgXJ6yucl+6um5qPQ9J+TZ9VvwC+y49BIHRMIIILW2I4HILkLo5iIiAvhWTYI3uIJDWuNhxyF8l91+JeB7igh9Fq2wxOvV07XG+TiQR3rZNllF0Mrrva/G1zW4LnMODr9gsOJWhUkIELu3HcfwLctjjAKia391/uBRHW70rIWVhZVuQiIgKb7YhuU/fKPcxUhTXbEcqf97l/81OXTce2oaNznpPWQfNCvKgeiJb1NIP8SC//ANAr4sx9bRERWkREQT3avXyxeTmKR8ZPSXLHFpPocbKYab0rO4NvNK44b7zy7MuzNj2ZKjbZeFN+9+4phpEYiwdYa3xLgM1Ev4qvXEekqGINjYGgABrbAZAZLkL8Qss0DqAHsC/atAiIgLj17iInkZEMeRbrwlchfCst0b73thde3G2E8EHnmlk3H/V91/8AgLc9jbr1E3q/vtWkUfoPP7P8/wDlbzsbHnpPVH5gUTx1y9VdZWFlW5CIiAptti9Gn/ej5apKmm2Y7tP+9/21OXSse2jaFf8AhtP62n+YB/IL0IF540I0+WU5t/8ApTfNH/K9DhZiUREVpEREEx2zvt5N+9+4plO/fj6gWcv2wqZtoH5t3S/GNS+oO/GLcXx+Od+aj1fj08Flflq/StAiIgL5z+ieeR+C+i/EvA9xQeb6Q2a76tveFvmx4eef6o/MatAo3br/AKo+IVB2QHzr/Un5jVznjteqqiysLK6OIiIgKZbYrnycWyAlN+8sFh25e8KmqcbY/wAnAfWD7CnLpWPbQdDn8LpvW0/ulA/73r0KF540L+eU3PzkPz2L0OsxZRERWwREQTHbN/43dL8Y1Lan8rH6xns3VUdsb7vp288MvvLLfAqVyHzrB/iM+LSuftX49RoiLogRFi6DK+VS/CxxPANJPgLr6rqdaS8UcxjIDsDvSv6Nt61ueG9u1B59pDZrw4Wy55cO9UHY9KDM/MZxH5gWNV9MObSSMaDJaN5cXN/Jv4DDf0rgk9llztS3O8pjETxKzC4udhLcOINxA3GZDsgRkp166XLe4pKysLKpzEREBTva6y7aYdbpPstVEU/2rHKnPUZPuBTl0rHtOdBMtVQn9WaAeBnYvQwXnnQjvwqL18HzmL0Msw6MhERWkREQaJtH1YNQWTGWOJkTbF0mTd530nDMZkKaDVNr6mJkNVFPI592xw3Ny0XN3PwgCwJJVe2k/oup+o35jVNNlWKq0qJJHHFTwOI4ZizYWtPUA13LqWScq1bjtcWcM+K/SwFlakWFlEBfh7ARYi4ORBzBB7F+0QQzXeY01dUxxSGFoERZGxm67GxpcL33eJN7G56lRtm9CwUMUuHzj2uxOzzGM8uA4Dh1KabVrf2pJ9WH7AVc1J/R9N6pnwUy7unfP6f24TLfbu1lEVOAiIgxZTrbC60cH737ioynO15gLae5/vfuKculY9p/oFt6qmPXNF7pWr0MF570B+c0vr4vmNK9CBZgZCIitIsLKINX2l/oqpyvuN+Y3Pw4+Cm+w79IT/8Arn5rFR9priNFVNjbdYPAysB911OdhtvL6jI36DI8gOkbcW9nsKO+PxX81uCysBZRwEREAohWEEJ2ruH9qPsODIb9+G98uwj2KualH8X03qmfBSLay8nSj+GTIh4Yb59uZ8LKtain8XU1s/NNHiOK54917Pq/Fj/fHfIiLo8YiIgKbbY3btP+9+4qSpptmO7T98v3FOXTce2iaFf+HU/raf5tv6L0MF530LlV05Jy6Sn9glBv3ZFeiAsxbRERWkREQaltTeBoqoubX6IDtPTMyU72Fu/Dp+H5DxHnW/8AfALf9rcuHRU2ZGIwgW5npWmx7MloewhrvK6k3OEQsBHK5kyJHg72lHefHVtCysBZRwERYQZREQQTaw78aydjYQP4Af6qtbP3g6NpsP8Ad2PeHEH33Uj2r/pWX6sPy2qs7OnX0ZT/AFSPAPcAonb2fV+LH9P2bIiIreMREQFLttM4HkwvnaY28Yxf4qoBTTbTG1kEM2BrnY8BxDItwkgHxU5S2cNnadUdReaIH9eIe8c/EL0gF5v0fpRs9TTR+TwMEkkTS6Njmus57Wni452uvR8bbADqWYS+tysvT9IiK0iIiDRdsx/FT/WQ/bWjbCB+HTm4yg4Z3N5W5jllYe0dq3XbVJ+K3DmZoQPAl3wBWl7BJm+WVII3zC0tNvoiTfz7SY/YjtLP8elxCysBZRxFhZWEGURYQQHas78azfVh+U1VnZs++i6f6rh7JHBSTao8HS0/OwiHj0LMlWNmP6Kp+5/zXqJ29f1fix/T9m0oiK3kYKyiIMKcbcHnyKFvIzZjrtG6381SFOtt0pFDELZGdtz1WY+3t/ki8P8AaJdqUANJUhw389HkBc8ers4+C9Kt4LzdqAPxnS+tb8CvSIRf1ZJeGUREcWAhQLDkEi2lMqKhkjLus1+Tc8LbXGXK9ufatR1Rhmp6kzhvk4EYZuEgfRuSSTe9rm98yu301pOSGtq3MqHtAfa4ktiOeYbfeOVuxahpGvqKpksk1YS2EttFJKcUmK9ujaTnwz8FmO9mUeldA1jpaeOR4s57A7hbjwNuVxY27V2C6HUeOQUFP0zw9xiY4FosA1zQWN7bNsL813y0FhZWEGV0mtmsPkkHSBoc4uwtaTYXsTc2zsAOXYu7U52zSEU8ORtjcb8sVhkeq4xHwRsSzWCsM9XNLK3OQk7nI4QG2vfLIXVF2Y65FkMVLLGQAcLZBfi95IxN6sRtcLV9H6aDmFrmQOIaTeSNpd1EtcRxXG1Zq3mrisHOvIwtbewuHgtvfIZ8Vjf+PQgWVgLK1IiIgKX7dNIYaeCK2T3ukJ6ujAaB/r9yqCkG3HFI+CNjblrHnln0jm5Nvxtgz7wst123He+Gk6hOtpOkvzlZb3r0o1eZNEaNqKeogmkgka2N7H77CwHC4O9Ijn1i69LUVR0kbHgEY2tdY8RiANj25pMpelZW3mvsiItQwF8a2Jzo3ta7C5zSA617Ei17L7BYsg8/nREjaqWGXcc1krpHWvhEUbpMVsrgnCe4qeSudMbtab29nPivT+t+pbKyN5a4xTFjmdI3IOaRbDIBxapzqvsOmD3GrkbGwE2ERDnO7QTk0d9z2LJNF5blsj0o+Wia0xubHEGsa53BxAs8M5loIvflityW9Lj0FCyGNkcbQ1jGhrWjkBkFyFoIiIMKebZpXGkjja0kukx3H7DSLAczvX8FQyF1usGhG1UDonOLb2LXjix4zDgOfdzFwg81YntGYH+Zv9Vt+ynE6vifJiLQXgENyxlhDeXeb8sltNRqfpe3RCeklj5OkBDgPGMkeBK2PUvUs0gL53tlmPDCCGxg8Q2+ZJ5nLJGtsCyiIwREQFFtsWdYxrpQBgbh47nWHAdZz8VaVpGvWzzyxwljLRIAA5shIY8AWG80EsdbK44qcpuNnaU6Qp29HD59shAzwukNxfIb7RbLJegdDl3k8WNwc7o2Xc3gThGYU7h2YzSOjEoihjjy3JZJnEA/Ra9oaL9Zvx4Kl0lOI42sb6LGhovnk0WGfcpwlnf8fwrKx9URF0Q//9k="/>
          <p:cNvSpPr>
            <a:spLocks noChangeAspect="1" noChangeArrowheads="1"/>
          </p:cNvSpPr>
          <p:nvPr/>
        </p:nvSpPr>
        <p:spPr bwMode="auto">
          <a:xfrm>
            <a:off x="155575" y="-1790700"/>
            <a:ext cx="227647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2" name="Picture 4" descr="http://img4.wikia.nocookie.net/__cb20120113183347/zombie/images/thumb/7/7f/Halberd.jpg/180px-Halberd.jpg"/>
          <p:cNvPicPr>
            <a:picLocks noChangeAspect="1" noChangeArrowheads="1"/>
          </p:cNvPicPr>
          <p:nvPr/>
        </p:nvPicPr>
        <p:blipFill>
          <a:blip r:embed="rId8"/>
          <a:srcRect/>
          <a:stretch>
            <a:fillRect/>
          </a:stretch>
        </p:blipFill>
        <p:spPr bwMode="auto">
          <a:xfrm>
            <a:off x="5867400" y="4152900"/>
            <a:ext cx="2362200" cy="2362200"/>
          </a:xfrm>
          <a:prstGeom prst="rect">
            <a:avLst/>
          </a:prstGeom>
          <a:noFill/>
        </p:spPr>
      </p:pic>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1000" fill="hold"/>
                                        <p:tgtEl>
                                          <p:spTgt spid="2970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970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9700"/>
                                        </p:tgtEl>
                                        <p:attrNameLst>
                                          <p:attrName>ppt_y</p:attrName>
                                        </p:attrNameLst>
                                      </p:cBhvr>
                                      <p:tavLst>
                                        <p:tav tm="0">
                                          <p:val>
                                            <p:strVal val="#ppt_y"/>
                                          </p:val>
                                        </p:tav>
                                        <p:tav tm="100000">
                                          <p:val>
                                            <p:strVal val="#ppt_y"/>
                                          </p:val>
                                        </p:tav>
                                      </p:tavLst>
                                    </p:anim>
                                    <p:animEffect transition="in" filter="fade">
                                      <p:cBhvr>
                                        <p:cTn id="10" dur="1000"/>
                                        <p:tgtEl>
                                          <p:spTgt spid="2970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29708"/>
                                        </p:tgtEl>
                                        <p:attrNameLst>
                                          <p:attrName>style.visibility</p:attrName>
                                        </p:attrNameLst>
                                      </p:cBhvr>
                                      <p:to>
                                        <p:strVal val="visible"/>
                                      </p:to>
                                    </p:set>
                                    <p:anim calcmode="lin" valueType="num">
                                      <p:cBhvr>
                                        <p:cTn id="15" dur="500" fill="hold"/>
                                        <p:tgtEl>
                                          <p:spTgt spid="29708"/>
                                        </p:tgtEl>
                                        <p:attrNameLst>
                                          <p:attrName>ppt_w</p:attrName>
                                        </p:attrNameLst>
                                      </p:cBhvr>
                                      <p:tavLst>
                                        <p:tav tm="0">
                                          <p:val>
                                            <p:fltVal val="0"/>
                                          </p:val>
                                        </p:tav>
                                        <p:tav tm="100000">
                                          <p:val>
                                            <p:strVal val="#ppt_w"/>
                                          </p:val>
                                        </p:tav>
                                      </p:tavLst>
                                    </p:anim>
                                    <p:anim calcmode="lin" valueType="num">
                                      <p:cBhvr>
                                        <p:cTn id="16" dur="500" fill="hold"/>
                                        <p:tgtEl>
                                          <p:spTgt spid="29708"/>
                                        </p:tgtEl>
                                        <p:attrNameLst>
                                          <p:attrName>ppt_h</p:attrName>
                                        </p:attrNameLst>
                                      </p:cBhvr>
                                      <p:tavLst>
                                        <p:tav tm="0">
                                          <p:val>
                                            <p:fltVal val="0"/>
                                          </p:val>
                                        </p:tav>
                                        <p:tav tm="100000">
                                          <p:val>
                                            <p:strVal val="#ppt_h"/>
                                          </p:val>
                                        </p:tav>
                                      </p:tavLst>
                                    </p:anim>
                                    <p:anim calcmode="lin" valueType="num">
                                      <p:cBhvr>
                                        <p:cTn id="17" dur="500" fill="hold"/>
                                        <p:tgtEl>
                                          <p:spTgt spid="29708"/>
                                        </p:tgtEl>
                                        <p:attrNameLst>
                                          <p:attrName>style.rotation</p:attrName>
                                        </p:attrNameLst>
                                      </p:cBhvr>
                                      <p:tavLst>
                                        <p:tav tm="0">
                                          <p:val>
                                            <p:fltVal val="360"/>
                                          </p:val>
                                        </p:tav>
                                        <p:tav tm="100000">
                                          <p:val>
                                            <p:fltVal val="0"/>
                                          </p:val>
                                        </p:tav>
                                      </p:tavLst>
                                    </p:anim>
                                    <p:animEffect transition="in" filter="fade">
                                      <p:cBhvr>
                                        <p:cTn id="18" dur="500"/>
                                        <p:tgtEl>
                                          <p:spTgt spid="2970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29698"/>
                                        </p:tgtEl>
                                        <p:attrNameLst>
                                          <p:attrName>style.visibility</p:attrName>
                                        </p:attrNameLst>
                                      </p:cBhvr>
                                      <p:to>
                                        <p:strVal val="visible"/>
                                      </p:to>
                                    </p:set>
                                    <p:anim calcmode="lin" valueType="num">
                                      <p:cBhvr>
                                        <p:cTn id="23" dur="500" fill="hold"/>
                                        <p:tgtEl>
                                          <p:spTgt spid="29698"/>
                                        </p:tgtEl>
                                        <p:attrNameLst>
                                          <p:attrName>ppt_w</p:attrName>
                                        </p:attrNameLst>
                                      </p:cBhvr>
                                      <p:tavLst>
                                        <p:tav tm="0">
                                          <p:val>
                                            <p:fltVal val="0"/>
                                          </p:val>
                                        </p:tav>
                                        <p:tav tm="100000">
                                          <p:val>
                                            <p:strVal val="#ppt_w"/>
                                          </p:val>
                                        </p:tav>
                                      </p:tavLst>
                                    </p:anim>
                                    <p:anim calcmode="lin" valueType="num">
                                      <p:cBhvr>
                                        <p:cTn id="24" dur="500" fill="hold"/>
                                        <p:tgtEl>
                                          <p:spTgt spid="29698"/>
                                        </p:tgtEl>
                                        <p:attrNameLst>
                                          <p:attrName>ppt_h</p:attrName>
                                        </p:attrNameLst>
                                      </p:cBhvr>
                                      <p:tavLst>
                                        <p:tav tm="0">
                                          <p:val>
                                            <p:fltVal val="0"/>
                                          </p:val>
                                        </p:tav>
                                        <p:tav tm="100000">
                                          <p:val>
                                            <p:strVal val="#ppt_h"/>
                                          </p:val>
                                        </p:tav>
                                      </p:tavLst>
                                    </p:anim>
                                    <p:anim calcmode="lin" valueType="num">
                                      <p:cBhvr>
                                        <p:cTn id="25" dur="500" fill="hold"/>
                                        <p:tgtEl>
                                          <p:spTgt spid="29698"/>
                                        </p:tgtEl>
                                        <p:attrNameLst>
                                          <p:attrName>style.rotation</p:attrName>
                                        </p:attrNameLst>
                                      </p:cBhvr>
                                      <p:tavLst>
                                        <p:tav tm="0">
                                          <p:val>
                                            <p:fltVal val="90"/>
                                          </p:val>
                                        </p:tav>
                                        <p:tav tm="100000">
                                          <p:val>
                                            <p:fltVal val="0"/>
                                          </p:val>
                                        </p:tav>
                                      </p:tavLst>
                                    </p:anim>
                                    <p:animEffect transition="in" filter="fade">
                                      <p:cBhvr>
                                        <p:cTn id="26" dur="500"/>
                                        <p:tgtEl>
                                          <p:spTgt spid="29698"/>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animEffect transition="in" filter="box(in)">
                                      <p:cBhvr>
                                        <p:cTn id="31" dur="500"/>
                                        <p:tgtEl>
                                          <p:spTgt spid="2052"/>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9706"/>
                                        </p:tgtEl>
                                        <p:attrNameLst>
                                          <p:attrName>style.visibility</p:attrName>
                                        </p:attrNameLst>
                                      </p:cBhvr>
                                      <p:to>
                                        <p:strVal val="visible"/>
                                      </p:to>
                                    </p:set>
                                    <p:anim calcmode="lin" valueType="num">
                                      <p:cBhvr additive="base">
                                        <p:cTn id="36" dur="500" fill="hold"/>
                                        <p:tgtEl>
                                          <p:spTgt spid="29706"/>
                                        </p:tgtEl>
                                        <p:attrNameLst>
                                          <p:attrName>ppt_x</p:attrName>
                                        </p:attrNameLst>
                                      </p:cBhvr>
                                      <p:tavLst>
                                        <p:tav tm="0">
                                          <p:val>
                                            <p:strVal val="#ppt_x"/>
                                          </p:val>
                                        </p:tav>
                                        <p:tav tm="100000">
                                          <p:val>
                                            <p:strVal val="#ppt_x"/>
                                          </p:val>
                                        </p:tav>
                                      </p:tavLst>
                                    </p:anim>
                                    <p:anim calcmode="lin" valueType="num">
                                      <p:cBhvr additive="base">
                                        <p:cTn id="37" dur="500" fill="hold"/>
                                        <p:tgtEl>
                                          <p:spTgt spid="297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Mongols gained their wealth primarily through trade</a:t>
            </a:r>
          </a:p>
          <a:p>
            <a:r>
              <a:rPr lang="en-US" dirty="0" smtClean="0"/>
              <a:t>Mongols traded on the silk road.</a:t>
            </a:r>
          </a:p>
          <a:p>
            <a:r>
              <a:rPr lang="en-US" dirty="0" smtClean="0"/>
              <a:t>Some Mongolians traveled, as merchants to other countries.</a:t>
            </a:r>
          </a:p>
          <a:p>
            <a:r>
              <a:rPr lang="en-US" dirty="0" smtClean="0"/>
              <a:t>What they did not gain through trade, they did through pillaging the places they overthrew.</a:t>
            </a:r>
            <a:endParaRPr lang="en-US" dirty="0"/>
          </a:p>
        </p:txBody>
      </p:sp>
      <p:sp>
        <p:nvSpPr>
          <p:cNvPr id="3" name="Title 2"/>
          <p:cNvSpPr>
            <a:spLocks noGrp="1"/>
          </p:cNvSpPr>
          <p:nvPr>
            <p:ph type="title"/>
          </p:nvPr>
        </p:nvSpPr>
        <p:spPr/>
        <p:txBody>
          <a:bodyPr/>
          <a:lstStyle/>
          <a:p>
            <a:r>
              <a:rPr lang="en-US" dirty="0" smtClean="0"/>
              <a:t>E- Economy</a:t>
            </a:r>
            <a:endParaRPr lang="en-US" dirty="0"/>
          </a:p>
        </p:txBody>
      </p:sp>
    </p:spTree>
  </p:cSld>
  <p:clrMapOvr>
    <a:masterClrMapping/>
  </p:clrMapOvr>
  <p:transition spd="med">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Mongol empire started when </a:t>
            </a:r>
            <a:r>
              <a:rPr lang="en-US" dirty="0" err="1"/>
              <a:t>Delüün</a:t>
            </a:r>
            <a:r>
              <a:rPr lang="en-US" dirty="0"/>
              <a:t> </a:t>
            </a:r>
            <a:r>
              <a:rPr lang="en-US" dirty="0" err="1" smtClean="0"/>
              <a:t>Boldog</a:t>
            </a:r>
            <a:r>
              <a:rPr lang="en-US" dirty="0" smtClean="0"/>
              <a:t>, a young warrior, brought together the many nomadic tribes of northeast </a:t>
            </a:r>
            <a:r>
              <a:rPr lang="en-US" dirty="0"/>
              <a:t>A</a:t>
            </a:r>
            <a:r>
              <a:rPr lang="en-US" dirty="0" smtClean="0"/>
              <a:t>sia.</a:t>
            </a:r>
          </a:p>
          <a:p>
            <a:r>
              <a:rPr lang="en-US" dirty="0"/>
              <a:t>After founding the Mongol Empire and being proclaimed "Genghis Khan," he started the </a:t>
            </a:r>
            <a:r>
              <a:rPr lang="en-US" dirty="0" smtClean="0"/>
              <a:t>Mongol invasions </a:t>
            </a:r>
            <a:r>
              <a:rPr lang="en-US" dirty="0"/>
              <a:t>that resulted in the conquest of most of Eurasia. </a:t>
            </a:r>
            <a:endParaRPr lang="en-US" dirty="0" smtClean="0"/>
          </a:p>
          <a:p>
            <a:r>
              <a:rPr lang="en-US" dirty="0" smtClean="0"/>
              <a:t>These </a:t>
            </a:r>
            <a:r>
              <a:rPr lang="en-US" dirty="0"/>
              <a:t>included raids or invasions of the </a:t>
            </a:r>
            <a:r>
              <a:rPr lang="en-US" dirty="0" smtClean="0"/>
              <a:t>Kara-</a:t>
            </a:r>
            <a:r>
              <a:rPr lang="en-US" dirty="0" err="1" smtClean="0"/>
              <a:t>Khitan</a:t>
            </a:r>
            <a:r>
              <a:rPr lang="en-US" dirty="0" smtClean="0"/>
              <a:t> </a:t>
            </a:r>
            <a:r>
              <a:rPr lang="en-US" dirty="0"/>
              <a:t>Khanate, Caucasus, </a:t>
            </a:r>
            <a:r>
              <a:rPr lang="en-US" dirty="0" err="1"/>
              <a:t>Khwarezmid</a:t>
            </a:r>
            <a:r>
              <a:rPr lang="en-US" dirty="0"/>
              <a:t> Empire, Western Xia and Jin dynasties</a:t>
            </a:r>
          </a:p>
        </p:txBody>
      </p:sp>
      <p:sp>
        <p:nvSpPr>
          <p:cNvPr id="3" name="Title 2"/>
          <p:cNvSpPr>
            <a:spLocks noGrp="1"/>
          </p:cNvSpPr>
          <p:nvPr>
            <p:ph type="title"/>
          </p:nvPr>
        </p:nvSpPr>
        <p:spPr/>
        <p:txBody>
          <a:bodyPr/>
          <a:lstStyle/>
          <a:p>
            <a:r>
              <a:rPr lang="en-US" dirty="0" smtClean="0"/>
              <a:t>Rise to power</a:t>
            </a:r>
            <a:endParaRPr lang="en-US" dirty="0"/>
          </a:p>
        </p:txBody>
      </p:sp>
    </p:spTree>
    <p:extLst>
      <p:ext uri="{BB962C8B-B14F-4D97-AF65-F5344CB8AC3E}">
        <p14:creationId xmlns:p14="http://schemas.microsoft.com/office/powerpoint/2010/main" xmlns="" val="3165982949"/>
      </p:ext>
    </p:extLst>
  </p:cSld>
  <p:clrMapOvr>
    <a:masterClrMapping/>
  </p:clrMapOvr>
  <p:transition spd="med">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Mongols’ conquest campaigns </a:t>
            </a:r>
            <a:r>
              <a:rPr lang="en-US" dirty="0"/>
              <a:t>were often accompanied </a:t>
            </a:r>
            <a:r>
              <a:rPr lang="en-US" dirty="0" smtClean="0"/>
              <a:t>by the </a:t>
            </a:r>
            <a:r>
              <a:rPr lang="en-US" dirty="0"/>
              <a:t>massacres of the </a:t>
            </a:r>
            <a:r>
              <a:rPr lang="en-US" dirty="0" smtClean="0"/>
              <a:t>native population </a:t>
            </a:r>
            <a:r>
              <a:rPr lang="en-US" dirty="0"/>
              <a:t>– especially in the </a:t>
            </a:r>
            <a:r>
              <a:rPr lang="en-US" dirty="0" err="1"/>
              <a:t>Khwarezmian</a:t>
            </a:r>
            <a:r>
              <a:rPr lang="en-US" dirty="0"/>
              <a:t> controlled lands. By the end of his life, the Mongol Empire occupied a substantial portion of Central Asia and China</a:t>
            </a:r>
            <a:r>
              <a:rPr lang="en-US" dirty="0" smtClean="0"/>
              <a:t>.</a:t>
            </a:r>
          </a:p>
          <a:p>
            <a:r>
              <a:rPr lang="en-US" dirty="0"/>
              <a:t>As a result Genghis Khan and his empire have a fearsome reputation in local histories</a:t>
            </a:r>
            <a:r>
              <a:rPr lang="en-US" dirty="0" smtClean="0"/>
              <a:t>.</a:t>
            </a:r>
            <a:endParaRPr lang="en-US" dirty="0"/>
          </a:p>
        </p:txBody>
      </p:sp>
      <p:sp>
        <p:nvSpPr>
          <p:cNvPr id="3" name="Title 2"/>
          <p:cNvSpPr>
            <a:spLocks noGrp="1"/>
          </p:cNvSpPr>
          <p:nvPr>
            <p:ph type="title"/>
          </p:nvPr>
        </p:nvSpPr>
        <p:spPr/>
        <p:txBody>
          <a:bodyPr/>
          <a:lstStyle/>
          <a:p>
            <a:r>
              <a:rPr lang="en-US" dirty="0" smtClean="0"/>
              <a:t>Achievements while in power </a:t>
            </a:r>
            <a:endParaRPr lang="en-US" dirty="0"/>
          </a:p>
        </p:txBody>
      </p:sp>
    </p:spTree>
    <p:extLst>
      <p:ext uri="{BB962C8B-B14F-4D97-AF65-F5344CB8AC3E}">
        <p14:creationId xmlns:p14="http://schemas.microsoft.com/office/powerpoint/2010/main" xmlns="" val="3771244758"/>
      </p:ext>
    </p:extLst>
  </p:cSld>
  <p:clrMapOvr>
    <a:masterClrMapping/>
  </p:clrMapOvr>
  <p:transition spd="med">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819400"/>
          </a:xfrm>
        </p:spPr>
        <p:txBody>
          <a:bodyPr/>
          <a:lstStyle/>
          <a:p>
            <a:r>
              <a:rPr lang="en-US" dirty="0" smtClean="0"/>
              <a:t>The </a:t>
            </a:r>
            <a:r>
              <a:rPr lang="en-US" dirty="0" err="1" smtClean="0"/>
              <a:t>yuan</a:t>
            </a:r>
            <a:r>
              <a:rPr lang="en-US" dirty="0" smtClean="0"/>
              <a:t> dynasty (formerly part of china) fell when Kublai khan sent the </a:t>
            </a:r>
            <a:r>
              <a:rPr lang="en-US" dirty="0"/>
              <a:t>M</a:t>
            </a:r>
            <a:r>
              <a:rPr lang="en-US" dirty="0" smtClean="0"/>
              <a:t>ongol army out to wars of which they were outnumbered and unprepared.</a:t>
            </a:r>
          </a:p>
          <a:p>
            <a:r>
              <a:rPr lang="en-US" dirty="0" smtClean="0"/>
              <a:t>More military losses made the </a:t>
            </a:r>
            <a:r>
              <a:rPr lang="en-US" dirty="0"/>
              <a:t>M</a:t>
            </a:r>
            <a:r>
              <a:rPr lang="en-US" dirty="0" smtClean="0"/>
              <a:t>ongol army weak and vulnerable.</a:t>
            </a:r>
          </a:p>
          <a:p>
            <a:r>
              <a:rPr lang="en-US" dirty="0" smtClean="0"/>
              <a:t>In 1368, a rebel army defeated the weakened </a:t>
            </a:r>
            <a:r>
              <a:rPr lang="en-US" dirty="0" err="1" smtClean="0"/>
              <a:t>mongols</a:t>
            </a:r>
            <a:r>
              <a:rPr lang="en-US" dirty="0" smtClean="0"/>
              <a:t>.</a:t>
            </a:r>
          </a:p>
          <a:p>
            <a:endParaRPr lang="en-US" dirty="0" smtClean="0"/>
          </a:p>
          <a:p>
            <a:endParaRPr lang="en-US" dirty="0"/>
          </a:p>
        </p:txBody>
      </p:sp>
      <p:sp>
        <p:nvSpPr>
          <p:cNvPr id="3" name="Title 2"/>
          <p:cNvSpPr>
            <a:spLocks noGrp="1"/>
          </p:cNvSpPr>
          <p:nvPr>
            <p:ph type="title"/>
          </p:nvPr>
        </p:nvSpPr>
        <p:spPr/>
        <p:txBody>
          <a:bodyPr/>
          <a:lstStyle/>
          <a:p>
            <a:r>
              <a:rPr lang="en-US" dirty="0" smtClean="0"/>
              <a:t>Fall from power</a:t>
            </a:r>
            <a:endParaRPr lang="en-US" dirty="0"/>
          </a:p>
        </p:txBody>
      </p:sp>
    </p:spTree>
    <p:extLst>
      <p:ext uri="{BB962C8B-B14F-4D97-AF65-F5344CB8AC3E}">
        <p14:creationId xmlns:p14="http://schemas.microsoft.com/office/powerpoint/2010/main" xmlns="" val="1166257904"/>
      </p:ext>
    </p:extLst>
  </p:cSld>
  <p:clrMapOvr>
    <a:masterClrMapping/>
  </p:clrMapOvr>
  <p:transition spd="med">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Mongol empire was originally a tribe of nomads that grew until it could build and sustain a sizable army, at which point they began to rise to power and overthrow other kingdoms. Although much of the data in the sources concerning the number of people killed during the Mongol conquests is exaggerated, it does reflect the reality that thousands died, and the Mongols were not above depopulating an area if the people rebelled, or if destruction simply suited their purpose.</a:t>
            </a:r>
            <a:endParaRPr lang="en-US" dirty="0"/>
          </a:p>
        </p:txBody>
      </p:sp>
      <p:sp>
        <p:nvSpPr>
          <p:cNvPr id="3" name="Title 2"/>
          <p:cNvSpPr>
            <a:spLocks noGrp="1"/>
          </p:cNvSpPr>
          <p:nvPr>
            <p:ph type="title"/>
          </p:nvPr>
        </p:nvSpPr>
        <p:spPr/>
        <p:txBody>
          <a:bodyPr/>
          <a:lstStyle/>
          <a:p>
            <a:r>
              <a:rPr lang="en-US" dirty="0" smtClean="0"/>
              <a:t>The Mongol empire</a:t>
            </a:r>
            <a:endParaRPr lang="en-US" dirty="0"/>
          </a:p>
        </p:txBody>
      </p:sp>
    </p:spTree>
  </p:cSld>
  <p:clrMapOvr>
    <a:masterClrMapping/>
  </p:clrMapOvr>
  <p:transition spd="med">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Mongolian empire stretched from southeast </a:t>
            </a:r>
            <a:r>
              <a:rPr lang="en-US" dirty="0"/>
              <a:t>A</a:t>
            </a:r>
            <a:r>
              <a:rPr lang="en-US" dirty="0" smtClean="0"/>
              <a:t>sia to  eastern Europe.</a:t>
            </a:r>
          </a:p>
          <a:p>
            <a:r>
              <a:rPr lang="en-US" dirty="0" smtClean="0"/>
              <a:t>southeast Asia has rainforests, a wet climate and minor volcanic activity</a:t>
            </a:r>
          </a:p>
          <a:p>
            <a:r>
              <a:rPr lang="en-US" dirty="0" smtClean="0"/>
              <a:t>It is surrounded by two seas, the south china sea and the Philippine sea.</a:t>
            </a:r>
          </a:p>
          <a:p>
            <a:r>
              <a:rPr lang="en-US" dirty="0" smtClean="0"/>
              <a:t>Mongolia today is </a:t>
            </a:r>
            <a:r>
              <a:rPr lang="en-US" dirty="0"/>
              <a:t>high, cold, and dry. It has an extreme continental climate with long, cold winters and short </a:t>
            </a:r>
            <a:r>
              <a:rPr lang="en-US" dirty="0" smtClean="0"/>
              <a:t>summers.</a:t>
            </a:r>
          </a:p>
          <a:p>
            <a:pPr>
              <a:buNone/>
            </a:pPr>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G- Geography</a:t>
            </a:r>
            <a:endParaRPr lang="en-US" dirty="0"/>
          </a:p>
        </p:txBody>
      </p:sp>
    </p:spTree>
  </p:cSld>
  <p:clrMapOvr>
    <a:masterClrMapping/>
  </p:clrMapOvr>
  <p:transition spd="med">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1030" name="Picture 6" descr="https://encrypted-tbn2.gstatic.com/images?q=tbn:ANd9GcS2U71Mw1Ly6jcPpLzswmMb3E00JhYGmUeb6f9XpmTfFPUWCmra4Q">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Mongols were one tribe among many, that then united under  Genghis  khan (AKA  </a:t>
            </a:r>
            <a:r>
              <a:rPr lang="en-US" dirty="0" err="1" smtClean="0"/>
              <a:t>chinngis</a:t>
            </a:r>
            <a:r>
              <a:rPr lang="en-US" dirty="0" smtClean="0"/>
              <a:t> khan)</a:t>
            </a:r>
          </a:p>
          <a:p>
            <a:pPr>
              <a:buNone/>
            </a:pPr>
            <a:r>
              <a:rPr lang="en-US" dirty="0" smtClean="0"/>
              <a:t>  -known as history’s most brutal</a:t>
            </a:r>
          </a:p>
          <a:p>
            <a:pPr>
              <a:buNone/>
            </a:pPr>
            <a:r>
              <a:rPr lang="en-US" dirty="0" smtClean="0"/>
              <a:t>  leader</a:t>
            </a:r>
          </a:p>
          <a:p>
            <a:r>
              <a:rPr lang="en-US" dirty="0" smtClean="0"/>
              <a:t> broke into four different regions after</a:t>
            </a:r>
          </a:p>
          <a:p>
            <a:pPr>
              <a:buNone/>
            </a:pPr>
            <a:r>
              <a:rPr lang="en-US" dirty="0" smtClean="0"/>
              <a:t> the death of Genghis khan.</a:t>
            </a:r>
          </a:p>
          <a:p>
            <a:r>
              <a:rPr lang="en-US" dirty="0" smtClean="0"/>
              <a:t>Social organization focused on the family  </a:t>
            </a:r>
          </a:p>
          <a:p>
            <a:pPr>
              <a:buNone/>
            </a:pPr>
            <a:r>
              <a:rPr lang="en-US" dirty="0" smtClean="0"/>
              <a:t>of Genghis khan.</a:t>
            </a:r>
          </a:p>
          <a:p>
            <a:r>
              <a:rPr lang="en-US" dirty="0" smtClean="0"/>
              <a:t>Women were treated unfairly, seen only as</a:t>
            </a:r>
          </a:p>
          <a:p>
            <a:pPr>
              <a:buNone/>
            </a:pPr>
            <a:r>
              <a:rPr lang="en-US" dirty="0" smtClean="0"/>
              <a:t>   tools for birthing and raising children , </a:t>
            </a:r>
          </a:p>
          <a:p>
            <a:endParaRPr lang="en-US" dirty="0" smtClean="0"/>
          </a:p>
          <a:p>
            <a:endParaRPr lang="en-US" dirty="0" smtClean="0"/>
          </a:p>
          <a:p>
            <a:pPr>
              <a:buNone/>
            </a:pPr>
            <a:endParaRPr lang="en-US" dirty="0" smtClean="0"/>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 Social </a:t>
            </a:r>
            <a:endParaRPr lang="en-US" dirty="0"/>
          </a:p>
        </p:txBody>
      </p:sp>
      <p:pic>
        <p:nvPicPr>
          <p:cNvPr id="16392" name="Picture 8" descr="http://s.cghub.com/files/Image/504001-505000/504661/024_max.jpg">
            <a:hlinkClick r:id="rId2"/>
          </p:cNvPr>
          <p:cNvPicPr>
            <a:picLocks noChangeAspect="1" noChangeArrowheads="1"/>
          </p:cNvPicPr>
          <p:nvPr/>
        </p:nvPicPr>
        <p:blipFill>
          <a:blip r:embed="rId3" cstate="print"/>
          <a:srcRect l="10178" r="14503" b="6361"/>
          <a:stretch>
            <a:fillRect/>
          </a:stretch>
        </p:blipFill>
        <p:spPr bwMode="auto">
          <a:xfrm>
            <a:off x="6934200" y="2341605"/>
            <a:ext cx="2438400" cy="2936790"/>
          </a:xfrm>
          <a:prstGeom prst="rect">
            <a:avLst/>
          </a:prstGeom>
          <a:noFill/>
        </p:spPr>
      </p:pic>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92"/>
                                        </p:tgtEl>
                                        <p:attrNameLst>
                                          <p:attrName>style.visibility</p:attrName>
                                        </p:attrNameLst>
                                      </p:cBhvr>
                                      <p:to>
                                        <p:strVal val="visible"/>
                                      </p:to>
                                    </p:set>
                                    <p:anim calcmode="lin" valueType="num">
                                      <p:cBhvr additive="base">
                                        <p:cTn id="7" dur="1000" fill="hold"/>
                                        <p:tgtEl>
                                          <p:spTgt spid="16392"/>
                                        </p:tgtEl>
                                        <p:attrNameLst>
                                          <p:attrName>ppt_x</p:attrName>
                                        </p:attrNameLst>
                                      </p:cBhvr>
                                      <p:tavLst>
                                        <p:tav tm="0">
                                          <p:val>
                                            <p:strVal val="#ppt_x"/>
                                          </p:val>
                                        </p:tav>
                                        <p:tav tm="100000">
                                          <p:val>
                                            <p:strVal val="#ppt_x"/>
                                          </p:val>
                                        </p:tav>
                                      </p:tavLst>
                                    </p:anim>
                                    <p:anim calcmode="lin" valueType="num">
                                      <p:cBhvr additive="base">
                                        <p:cTn id="8" dur="1000" fill="hold"/>
                                        <p:tgtEl>
                                          <p:spTgt spid="163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Birth name</a:t>
            </a:r>
            <a:r>
              <a:rPr lang="en-US" dirty="0"/>
              <a:t>:</a:t>
            </a:r>
            <a:r>
              <a:rPr lang="en-US" dirty="0" smtClean="0"/>
              <a:t> </a:t>
            </a:r>
            <a:r>
              <a:rPr lang="en-US" dirty="0" err="1"/>
              <a:t>Delüün</a:t>
            </a:r>
            <a:r>
              <a:rPr lang="en-US" dirty="0"/>
              <a:t> </a:t>
            </a:r>
            <a:r>
              <a:rPr lang="en-US" dirty="0" err="1" smtClean="0"/>
              <a:t>Boldog</a:t>
            </a:r>
            <a:endParaRPr lang="en-US" dirty="0"/>
          </a:p>
          <a:p>
            <a:pPr marL="0" indent="0">
              <a:buNone/>
            </a:pPr>
            <a:r>
              <a:rPr lang="en-US" dirty="0" smtClean="0"/>
              <a:t>(or </a:t>
            </a:r>
            <a:r>
              <a:rPr lang="en-US" dirty="0" err="1" smtClean="0"/>
              <a:t>temujin</a:t>
            </a:r>
            <a:r>
              <a:rPr lang="en-US" dirty="0" smtClean="0"/>
              <a:t>)</a:t>
            </a:r>
          </a:p>
          <a:p>
            <a:r>
              <a:rPr lang="en-US" dirty="0" smtClean="0"/>
              <a:t>Genghis khan means “universal ruler”</a:t>
            </a:r>
          </a:p>
          <a:p>
            <a:r>
              <a:rPr lang="en-US" dirty="0" smtClean="0"/>
              <a:t>He decreed the adoption of the </a:t>
            </a:r>
          </a:p>
          <a:p>
            <a:pPr marL="0" indent="0">
              <a:buNone/>
            </a:pPr>
            <a:r>
              <a:rPr lang="en-US" dirty="0" smtClean="0"/>
              <a:t>“Uyghur script” as the Mongol empire’s writing system</a:t>
            </a:r>
          </a:p>
          <a:p>
            <a:r>
              <a:rPr lang="en-US" dirty="0" smtClean="0"/>
              <a:t>Present day Mongolians regard him as the founding father </a:t>
            </a:r>
            <a:r>
              <a:rPr lang="en-US" dirty="0"/>
              <a:t>of </a:t>
            </a:r>
            <a:r>
              <a:rPr lang="en-US" dirty="0" smtClean="0"/>
              <a:t>Mongolia</a:t>
            </a:r>
          </a:p>
          <a:p>
            <a:r>
              <a:rPr lang="en-US" dirty="0" smtClean="0"/>
              <a:t>Before </a:t>
            </a:r>
            <a:r>
              <a:rPr lang="en-US" dirty="0"/>
              <a:t>Genghis Khan died, he assigned </a:t>
            </a:r>
            <a:r>
              <a:rPr lang="en-US" dirty="0" err="1"/>
              <a:t>Ögedei</a:t>
            </a:r>
            <a:r>
              <a:rPr lang="en-US" dirty="0"/>
              <a:t> </a:t>
            </a:r>
            <a:r>
              <a:rPr lang="en-US" dirty="0" smtClean="0"/>
              <a:t>Khan </a:t>
            </a:r>
            <a:r>
              <a:rPr lang="en-US" dirty="0"/>
              <a:t>as his successor and split his empire into </a:t>
            </a:r>
            <a:r>
              <a:rPr lang="en-US" dirty="0" smtClean="0"/>
              <a:t>khanates</a:t>
            </a:r>
            <a:r>
              <a:rPr lang="en-US" dirty="0"/>
              <a:t> </a:t>
            </a:r>
            <a:r>
              <a:rPr lang="en-US" dirty="0" smtClean="0"/>
              <a:t>among </a:t>
            </a:r>
            <a:r>
              <a:rPr lang="en-US" dirty="0"/>
              <a:t>his sons and grandsons</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Genghis khan</a:t>
            </a:r>
            <a:br>
              <a:rPr lang="en-US" dirty="0" smtClean="0"/>
            </a:br>
            <a:r>
              <a:rPr lang="en-US" dirty="0" smtClean="0"/>
              <a:t>(1162-1227)</a:t>
            </a:r>
            <a:endParaRPr lang="en-US" dirty="0"/>
          </a:p>
        </p:txBody>
      </p:sp>
      <p:pic>
        <p:nvPicPr>
          <p:cNvPr id="4" name="Picture 3"/>
          <p:cNvPicPr>
            <a:picLocks noChangeAspect="1"/>
          </p:cNvPicPr>
          <p:nvPr/>
        </p:nvPicPr>
        <p:blipFill>
          <a:blip r:embed="rId2"/>
          <a:stretch>
            <a:fillRect/>
          </a:stretch>
        </p:blipFill>
        <p:spPr>
          <a:xfrm>
            <a:off x="6248400" y="457200"/>
            <a:ext cx="2438400" cy="2438400"/>
          </a:xfrm>
          <a:prstGeom prst="rect">
            <a:avLst/>
          </a:prstGeom>
        </p:spPr>
      </p:pic>
    </p:spTree>
    <p:extLst>
      <p:ext uri="{BB962C8B-B14F-4D97-AF65-F5344CB8AC3E}">
        <p14:creationId xmlns:p14="http://schemas.microsoft.com/office/powerpoint/2010/main" xmlns="" val="2735758969"/>
      </p:ext>
    </p:extLst>
  </p:cSld>
  <p:clrMapOvr>
    <a:masterClrMapping/>
  </p:clrMapOvr>
  <p:transition spd="med">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Government initialized by </a:t>
            </a:r>
            <a:r>
              <a:rPr lang="en-US" dirty="0" err="1" smtClean="0"/>
              <a:t>genghis</a:t>
            </a:r>
            <a:r>
              <a:rPr lang="en-US" dirty="0" smtClean="0"/>
              <a:t> khan</a:t>
            </a:r>
          </a:p>
          <a:p>
            <a:pPr>
              <a:buNone/>
            </a:pPr>
            <a:r>
              <a:rPr lang="en-US" dirty="0" smtClean="0"/>
              <a:t>-Chose his successors, </a:t>
            </a:r>
          </a:p>
          <a:p>
            <a:pPr>
              <a:buNone/>
            </a:pPr>
            <a:r>
              <a:rPr lang="en-US" dirty="0" smtClean="0"/>
              <a:t>-helped transition to democracy</a:t>
            </a:r>
          </a:p>
          <a:p>
            <a:r>
              <a:rPr lang="en-US" dirty="0" smtClean="0"/>
              <a:t>Some believe many institutions of the ottoman state were inspired by Mongol practices.</a:t>
            </a:r>
          </a:p>
          <a:p>
            <a:r>
              <a:rPr lang="en-US" dirty="0" smtClean="0"/>
              <a:t>Genghis khan was the leader of the early </a:t>
            </a:r>
            <a:r>
              <a:rPr lang="en-US" dirty="0" err="1" smtClean="0"/>
              <a:t>mongol</a:t>
            </a:r>
            <a:r>
              <a:rPr lang="en-US" dirty="0" smtClean="0"/>
              <a:t> army, until he died in 1227.</a:t>
            </a:r>
          </a:p>
          <a:p>
            <a:endParaRPr lang="en-US" dirty="0" smtClean="0"/>
          </a:p>
          <a:p>
            <a:endParaRPr lang="en-US" dirty="0" smtClean="0"/>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P- political</a:t>
            </a:r>
            <a:endParaRPr lang="en-US" dirty="0"/>
          </a:p>
        </p:txBody>
      </p:sp>
    </p:spTree>
  </p:cSld>
  <p:clrMapOvr>
    <a:masterClrMapping/>
  </p:clrMapOvr>
  <p:transition spd="med">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Religiously, </a:t>
            </a:r>
            <a:r>
              <a:rPr lang="en-US" dirty="0" err="1" smtClean="0"/>
              <a:t>mongols</a:t>
            </a:r>
            <a:r>
              <a:rPr lang="en-US" dirty="0" smtClean="0"/>
              <a:t> were “shamanistic”</a:t>
            </a:r>
          </a:p>
          <a:p>
            <a:r>
              <a:rPr lang="en-US" dirty="0" smtClean="0"/>
              <a:t>They didn’t believe in eternal life or damnation</a:t>
            </a:r>
          </a:p>
          <a:p>
            <a:r>
              <a:rPr lang="en-US" dirty="0" smtClean="0"/>
              <a:t>but they believe that after death they will live in another world and eat and drink.</a:t>
            </a:r>
          </a:p>
          <a:p>
            <a:r>
              <a:rPr lang="en-US" dirty="0" smtClean="0"/>
              <a:t>In addition, a cult surrounding </a:t>
            </a:r>
            <a:r>
              <a:rPr lang="en-US" dirty="0" err="1" smtClean="0"/>
              <a:t>genghis</a:t>
            </a:r>
            <a:r>
              <a:rPr lang="en-US" dirty="0" smtClean="0"/>
              <a:t> khan emerged, earning his “</a:t>
            </a:r>
            <a:r>
              <a:rPr lang="en-US" dirty="0" err="1" smtClean="0"/>
              <a:t>demi</a:t>
            </a:r>
            <a:r>
              <a:rPr lang="en-US" dirty="0" smtClean="0"/>
              <a:t>-god” status among some </a:t>
            </a:r>
            <a:r>
              <a:rPr lang="en-US" dirty="0" err="1" smtClean="0"/>
              <a:t>mongols</a:t>
            </a:r>
            <a:r>
              <a:rPr lang="en-US" dirty="0" smtClean="0"/>
              <a:t>.</a:t>
            </a:r>
          </a:p>
          <a:p>
            <a:r>
              <a:rPr lang="en-US" dirty="0" smtClean="0"/>
              <a:t>There were also some </a:t>
            </a:r>
            <a:r>
              <a:rPr lang="en-US" dirty="0" err="1" smtClean="0"/>
              <a:t>buddhists</a:t>
            </a:r>
            <a:r>
              <a:rPr lang="en-US" dirty="0" smtClean="0"/>
              <a:t>, in rare cases.</a:t>
            </a:r>
          </a:p>
          <a:p>
            <a:pPr>
              <a:buNone/>
            </a:pPr>
            <a:endParaRPr lang="en-US" dirty="0"/>
          </a:p>
        </p:txBody>
      </p:sp>
      <p:sp>
        <p:nvSpPr>
          <p:cNvPr id="3" name="Title 2"/>
          <p:cNvSpPr>
            <a:spLocks noGrp="1"/>
          </p:cNvSpPr>
          <p:nvPr>
            <p:ph type="title"/>
          </p:nvPr>
        </p:nvSpPr>
        <p:spPr/>
        <p:txBody>
          <a:bodyPr/>
          <a:lstStyle/>
          <a:p>
            <a:r>
              <a:rPr lang="en-US" dirty="0" smtClean="0"/>
              <a:t>R- Religion</a:t>
            </a:r>
            <a:endParaRPr lang="en-US" dirty="0"/>
          </a:p>
        </p:txBody>
      </p:sp>
    </p:spTree>
  </p:cSld>
  <p:clrMapOvr>
    <a:masterClrMapping/>
  </p:clrMapOvr>
  <p:transition spd="med">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Mongols had knowledge of:</a:t>
            </a:r>
          </a:p>
          <a:p>
            <a:pPr marL="514350" indent="-514350">
              <a:buFont typeface="+mj-lt"/>
              <a:buAutoNum type="arabicPeriod"/>
            </a:pPr>
            <a:r>
              <a:rPr lang="en-US" dirty="0" smtClean="0"/>
              <a:t>History</a:t>
            </a:r>
          </a:p>
          <a:p>
            <a:pPr marL="514350" indent="-514350">
              <a:buFont typeface="+mj-lt"/>
              <a:buAutoNum type="arabicPeriod"/>
            </a:pPr>
            <a:r>
              <a:rPr lang="en-US" dirty="0" smtClean="0"/>
              <a:t> geography  </a:t>
            </a:r>
          </a:p>
          <a:p>
            <a:pPr marL="514350" indent="-514350">
              <a:buFont typeface="+mj-lt"/>
              <a:buAutoNum type="arabicPeriod"/>
            </a:pPr>
            <a:r>
              <a:rPr lang="en-US" dirty="0" smtClean="0"/>
              <a:t>Art</a:t>
            </a:r>
          </a:p>
          <a:p>
            <a:pPr marL="514350" indent="-514350">
              <a:buFont typeface="+mj-lt"/>
              <a:buAutoNum type="arabicPeriod"/>
            </a:pPr>
            <a:r>
              <a:rPr lang="en-US" dirty="0" smtClean="0"/>
              <a:t>Medicine (primarily from other countries.)</a:t>
            </a:r>
          </a:p>
          <a:p>
            <a:pPr marL="514350" indent="-514350">
              <a:buFont typeface="+mj-lt"/>
              <a:buAutoNum type="arabicPeriod"/>
            </a:pPr>
            <a:r>
              <a:rPr lang="en-US" dirty="0" smtClean="0"/>
              <a:t>Astronomy</a:t>
            </a:r>
          </a:p>
          <a:p>
            <a:pPr marL="514350" indent="-514350">
              <a:buFont typeface="+mj-lt"/>
              <a:buAutoNum type="arabicPeriod"/>
            </a:pPr>
            <a:r>
              <a:rPr lang="en-US" dirty="0" smtClean="0"/>
              <a:t>Crude agriculture</a:t>
            </a:r>
          </a:p>
          <a:p>
            <a:endParaRPr lang="en-US" dirty="0"/>
          </a:p>
        </p:txBody>
      </p:sp>
      <p:sp>
        <p:nvSpPr>
          <p:cNvPr id="3" name="Title 2"/>
          <p:cNvSpPr>
            <a:spLocks noGrp="1"/>
          </p:cNvSpPr>
          <p:nvPr>
            <p:ph type="title"/>
          </p:nvPr>
        </p:nvSpPr>
        <p:spPr/>
        <p:txBody>
          <a:bodyPr/>
          <a:lstStyle/>
          <a:p>
            <a:r>
              <a:rPr lang="en-US" dirty="0" smtClean="0"/>
              <a:t>I- Intelligence</a:t>
            </a:r>
            <a:endParaRPr lang="en-US" dirty="0"/>
          </a:p>
        </p:txBody>
      </p:sp>
    </p:spTree>
  </p:cSld>
  <p:clrMapOvr>
    <a:masterClrMapping/>
  </p:clrMapOvr>
  <p:transition spd="med">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281</TotalTime>
  <Words>698</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 (1206-1368)</vt:lpstr>
      <vt:lpstr>The Mongol empire</vt:lpstr>
      <vt:lpstr>G- Geography</vt:lpstr>
      <vt:lpstr>Slide 4</vt:lpstr>
      <vt:lpstr>S- Social </vt:lpstr>
      <vt:lpstr>Genghis khan (1162-1227)</vt:lpstr>
      <vt:lpstr>P- political</vt:lpstr>
      <vt:lpstr>R- Religion</vt:lpstr>
      <vt:lpstr>I- Intelligence</vt:lpstr>
      <vt:lpstr>T- technology</vt:lpstr>
      <vt:lpstr>Weapons</vt:lpstr>
      <vt:lpstr>E- Economy</vt:lpstr>
      <vt:lpstr>Rise to power</vt:lpstr>
      <vt:lpstr>Achievements while in power </vt:lpstr>
      <vt:lpstr>Fall from power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Mongol Empire (1206-1368)</dc:title>
  <dc:creator>Admin</dc:creator>
  <cp:lastModifiedBy>pete</cp:lastModifiedBy>
  <cp:revision>37</cp:revision>
  <dcterms:created xsi:type="dcterms:W3CDTF">2014-03-09T23:48:09Z</dcterms:created>
  <dcterms:modified xsi:type="dcterms:W3CDTF">2014-03-17T17:50:26Z</dcterms:modified>
</cp:coreProperties>
</file>