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58" r:id="rId5"/>
    <p:sldId id="282" r:id="rId6"/>
    <p:sldId id="259" r:id="rId7"/>
    <p:sldId id="283" r:id="rId8"/>
    <p:sldId id="284" r:id="rId9"/>
    <p:sldId id="260" r:id="rId10"/>
    <p:sldId id="261" r:id="rId11"/>
    <p:sldId id="262" r:id="rId12"/>
    <p:sldId id="285" r:id="rId13"/>
    <p:sldId id="263" r:id="rId14"/>
    <p:sldId id="264" r:id="rId15"/>
    <p:sldId id="287" r:id="rId16"/>
    <p:sldId id="289" r:id="rId17"/>
    <p:sldId id="286" r:id="rId18"/>
    <p:sldId id="288" r:id="rId19"/>
    <p:sldId id="265" r:id="rId20"/>
    <p:sldId id="266" r:id="rId21"/>
    <p:sldId id="290" r:id="rId22"/>
    <p:sldId id="291" r:id="rId23"/>
    <p:sldId id="267" r:id="rId24"/>
    <p:sldId id="292" r:id="rId25"/>
    <p:sldId id="268" r:id="rId26"/>
    <p:sldId id="269" r:id="rId27"/>
    <p:sldId id="293" r:id="rId28"/>
    <p:sldId id="294" r:id="rId29"/>
    <p:sldId id="295" r:id="rId30"/>
    <p:sldId id="296" r:id="rId31"/>
    <p:sldId id="270" r:id="rId32"/>
    <p:sldId id="271" r:id="rId33"/>
    <p:sldId id="297" r:id="rId34"/>
    <p:sldId id="272" r:id="rId35"/>
    <p:sldId id="273" r:id="rId36"/>
    <p:sldId id="274" r:id="rId37"/>
    <p:sldId id="298" r:id="rId38"/>
    <p:sldId id="275" r:id="rId39"/>
    <p:sldId id="276" r:id="rId40"/>
    <p:sldId id="299" r:id="rId41"/>
    <p:sldId id="300" r:id="rId42"/>
    <p:sldId id="277" r:id="rId43"/>
    <p:sldId id="303" r:id="rId44"/>
    <p:sldId id="302" r:id="rId45"/>
    <p:sldId id="301" r:id="rId46"/>
    <p:sldId id="304" r:id="rId47"/>
    <p:sldId id="278" r:id="rId48"/>
    <p:sldId id="280" r:id="rId49"/>
    <p:sldId id="27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7170D-2CCF-4D99-834F-BEDE05870C7B}"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7170D-2CCF-4D99-834F-BEDE05870C7B}"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7170D-2CCF-4D99-834F-BEDE05870C7B}"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7170D-2CCF-4D99-834F-BEDE05870C7B}"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7170D-2CCF-4D99-834F-BEDE05870C7B}"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7170D-2CCF-4D99-834F-BEDE05870C7B}"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7170D-2CCF-4D99-834F-BEDE05870C7B}" type="datetimeFigureOut">
              <a:rPr lang="en-US" smtClean="0"/>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7170D-2CCF-4D99-834F-BEDE05870C7B}" type="datetimeFigureOut">
              <a:rPr lang="en-US" smtClean="0"/>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7170D-2CCF-4D99-834F-BEDE05870C7B}" type="datetimeFigureOut">
              <a:rPr lang="en-US" smtClean="0"/>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7170D-2CCF-4D99-834F-BEDE05870C7B}"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7170D-2CCF-4D99-834F-BEDE05870C7B}"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B7047-9950-4E98-85B1-0C21FA1B56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7170D-2CCF-4D99-834F-BEDE05870C7B}" type="datetimeFigureOut">
              <a:rPr lang="en-US" smtClean="0"/>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B7047-9950-4E98-85B1-0C21FA1B56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upload.wikimedia.org/wikipedia/commons/4/4f/Battle_of_Antietam.p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b/bb/Antietam_field.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6/6e/Dead-soldier-antietam.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3/32/EmancipationProclamation.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bankcoin.com/chessnwine/files/2014/01/528744-111-B-4624.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opperplate Gothic Light" pitchFamily="34" charset="0"/>
              </a:rPr>
              <a:t>The Furnace of Civil War</a:t>
            </a:r>
            <a:br>
              <a:rPr lang="en-US" dirty="0">
                <a:latin typeface="Copperplate Gothic Light" pitchFamily="34" charset="0"/>
              </a:rPr>
            </a:br>
            <a:endParaRPr lang="en-US" dirty="0">
              <a:latin typeface="Copperplate Gothic Light" pitchFamily="34"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War at Sea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8686800" cy="4953000"/>
          </a:xfrm>
        </p:spPr>
        <p:txBody>
          <a:bodyPr>
            <a:normAutofit fontScale="92500" lnSpcReduction="10000"/>
          </a:bodyPr>
          <a:lstStyle/>
          <a:p>
            <a:pPr lvl="1"/>
            <a:r>
              <a:rPr lang="en-US" dirty="0" smtClean="0">
                <a:latin typeface="Times New Roman" pitchFamily="18" charset="0"/>
                <a:cs typeface="Times New Roman" pitchFamily="18" charset="0"/>
              </a:rPr>
              <a:t>The North's blockade had many leaks. As the war went on, the blockade tightened up. </a:t>
            </a:r>
          </a:p>
          <a:p>
            <a:pPr lvl="2"/>
            <a:r>
              <a:rPr lang="en-US" dirty="0" smtClean="0">
                <a:latin typeface="Times New Roman" pitchFamily="18" charset="0"/>
                <a:cs typeface="Times New Roman" pitchFamily="18" charset="0"/>
              </a:rPr>
              <a:t>Britain could've run through it but chose to honor it. They didn't want to possibly get into a war. </a:t>
            </a:r>
          </a:p>
          <a:p>
            <a:pPr lvl="1"/>
            <a:r>
              <a:rPr lang="en-US" dirty="0" smtClean="0">
                <a:latin typeface="Times New Roman" pitchFamily="18" charset="0"/>
                <a:cs typeface="Times New Roman" pitchFamily="18" charset="0"/>
              </a:rPr>
              <a:t>"Running the blockade", or sneaking goods through, was risky but profitable business. </a:t>
            </a:r>
          </a:p>
          <a:p>
            <a:pPr lvl="2"/>
            <a:r>
              <a:rPr lang="en-US" dirty="0" smtClean="0">
                <a:latin typeface="Times New Roman" pitchFamily="18" charset="0"/>
                <a:cs typeface="Times New Roman" pitchFamily="18" charset="0"/>
              </a:rPr>
              <a:t>Smugglers often used the Bahamas as jumping-off points before entering the Confederacy. The ship papers would often have Canada as the destination but just sneak into the South. </a:t>
            </a:r>
          </a:p>
          <a:p>
            <a:pPr lvl="1"/>
            <a:r>
              <a:rPr lang="en-US" dirty="0" smtClean="0">
                <a:latin typeface="Times New Roman" pitchFamily="18" charset="0"/>
                <a:cs typeface="Times New Roman" pitchFamily="18" charset="0"/>
              </a:rPr>
              <a:t>Northern blockade-busters would often board British ships for an inspection. If the goods were thought destined for the South, they were seized. Britain complained, but never went beyond words.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4830763"/>
          </a:xfrm>
        </p:spPr>
        <p:txBody>
          <a:bodyPr>
            <a:normAutofit/>
          </a:bodyPr>
          <a:lstStyle/>
          <a:p>
            <a:pPr lvl="1"/>
            <a:r>
              <a:rPr lang="en-US" dirty="0" smtClean="0">
                <a:latin typeface="Times New Roman" pitchFamily="18" charset="0"/>
                <a:cs typeface="Times New Roman" pitchFamily="18" charset="0"/>
              </a:rPr>
              <a:t>Southerners created a legitimate threat to the blockade with the </a:t>
            </a:r>
            <a:r>
              <a:rPr lang="en-US" i="1" dirty="0" smtClean="0">
                <a:latin typeface="Times New Roman" pitchFamily="18" charset="0"/>
                <a:cs typeface="Times New Roman" pitchFamily="18" charset="0"/>
              </a:rPr>
              <a:t>C.S.S. Merrimack</a:t>
            </a:r>
            <a:r>
              <a:rPr lang="en-US" dirty="0" smtClean="0">
                <a:latin typeface="Times New Roman" pitchFamily="18" charset="0"/>
                <a:cs typeface="Times New Roman" pitchFamily="18" charset="0"/>
              </a:rPr>
              <a:t>. </a:t>
            </a:r>
          </a:p>
          <a:p>
            <a:pPr lvl="2"/>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Merrimack</a:t>
            </a:r>
            <a:r>
              <a:rPr lang="en-US" dirty="0" smtClean="0">
                <a:latin typeface="Times New Roman" pitchFamily="18" charset="0"/>
                <a:cs typeface="Times New Roman" pitchFamily="18" charset="0"/>
              </a:rPr>
              <a:t> was an </a:t>
            </a:r>
            <a:r>
              <a:rPr lang="en-US" b="1" dirty="0" smtClean="0">
                <a:latin typeface="Times New Roman" pitchFamily="18" charset="0"/>
                <a:cs typeface="Times New Roman" pitchFamily="18" charset="0"/>
              </a:rPr>
              <a:t>ironclad</a:t>
            </a:r>
            <a:r>
              <a:rPr lang="en-US" dirty="0" smtClean="0">
                <a:latin typeface="Times New Roman" pitchFamily="18" charset="0"/>
                <a:cs typeface="Times New Roman" pitchFamily="18" charset="0"/>
              </a:rPr>
              <a:t>—a ship heavily armored with iron and thus greatly protected from cannon fire. </a:t>
            </a:r>
          </a:p>
          <a:p>
            <a:pPr lvl="2"/>
            <a:r>
              <a:rPr lang="en-US" dirty="0" smtClean="0">
                <a:latin typeface="Times New Roman" pitchFamily="18" charset="0"/>
                <a:cs typeface="Times New Roman" pitchFamily="18" charset="0"/>
              </a:rPr>
              <a:t>The North responded with the </a:t>
            </a:r>
            <a:r>
              <a:rPr lang="en-US" i="1" dirty="0" smtClean="0">
                <a:latin typeface="Times New Roman" pitchFamily="18" charset="0"/>
                <a:cs typeface="Times New Roman" pitchFamily="18" charset="0"/>
              </a:rPr>
              <a:t>Monitor</a:t>
            </a:r>
            <a:r>
              <a:rPr lang="en-US" dirty="0" smtClean="0">
                <a:latin typeface="Times New Roman" pitchFamily="18" charset="0"/>
                <a:cs typeface="Times New Roman" pitchFamily="18" charset="0"/>
              </a:rPr>
              <a:t>, also an ironclad. </a:t>
            </a:r>
          </a:p>
          <a:p>
            <a:pPr lvl="2"/>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Monitor</a:t>
            </a:r>
            <a:r>
              <a:rPr lang="en-US" dirty="0" smtClean="0">
                <a:latin typeface="Times New Roman" pitchFamily="18" charset="0"/>
                <a:cs typeface="Times New Roman" pitchFamily="18" charset="0"/>
              </a:rPr>
              <a:t> and the </a:t>
            </a:r>
            <a:r>
              <a:rPr lang="en-US" i="1" dirty="0" smtClean="0">
                <a:latin typeface="Times New Roman" pitchFamily="18" charset="0"/>
                <a:cs typeface="Times New Roman" pitchFamily="18" charset="0"/>
              </a:rPr>
              <a:t>Merrimack</a:t>
            </a:r>
            <a:r>
              <a:rPr lang="en-US" dirty="0" smtClean="0">
                <a:latin typeface="Times New Roman" pitchFamily="18" charset="0"/>
                <a:cs typeface="Times New Roman" pitchFamily="18" charset="0"/>
              </a:rPr>
              <a:t> battled in Chesapeake Bay March 9, 1862. The </a:t>
            </a:r>
            <a:r>
              <a:rPr lang="en-US" i="1" dirty="0" smtClean="0">
                <a:latin typeface="Times New Roman" pitchFamily="18" charset="0"/>
                <a:cs typeface="Times New Roman" pitchFamily="18" charset="0"/>
              </a:rPr>
              <a:t>Merrimack</a:t>
            </a:r>
            <a:r>
              <a:rPr lang="en-US" dirty="0" smtClean="0">
                <a:latin typeface="Times New Roman" pitchFamily="18" charset="0"/>
                <a:cs typeface="Times New Roman" pitchFamily="18" charset="0"/>
              </a:rPr>
              <a:t> was chased away. The battle was a turning point in naval history in that… </a:t>
            </a:r>
          </a:p>
          <a:p>
            <a:pPr lvl="3"/>
            <a:r>
              <a:rPr lang="en-US" dirty="0" smtClean="0">
                <a:latin typeface="Times New Roman" pitchFamily="18" charset="0"/>
                <a:cs typeface="Times New Roman" pitchFamily="18" charset="0"/>
              </a:rPr>
              <a:t>…it showed that (a) the days of </a:t>
            </a:r>
            <a:r>
              <a:rPr lang="en-US" i="1" dirty="0" smtClean="0">
                <a:latin typeface="Times New Roman" pitchFamily="18" charset="0"/>
                <a:cs typeface="Times New Roman" pitchFamily="18" charset="0"/>
              </a:rPr>
              <a:t>wooden</a:t>
            </a:r>
            <a:r>
              <a:rPr lang="en-US" dirty="0" smtClean="0">
                <a:latin typeface="Times New Roman" pitchFamily="18" charset="0"/>
                <a:cs typeface="Times New Roman" pitchFamily="18" charset="0"/>
              </a:rPr>
              <a:t> ships were ending and (b) the days of </a:t>
            </a:r>
            <a:r>
              <a:rPr lang="en-US" i="1" dirty="0" smtClean="0">
                <a:latin typeface="Times New Roman" pitchFamily="18" charset="0"/>
                <a:cs typeface="Times New Roman" pitchFamily="18" charset="0"/>
              </a:rPr>
              <a:t>sailing</a:t>
            </a:r>
            <a:r>
              <a:rPr lang="en-US" dirty="0" smtClean="0">
                <a:latin typeface="Times New Roman" pitchFamily="18" charset="0"/>
                <a:cs typeface="Times New Roman" pitchFamily="18" charset="0"/>
              </a:rPr>
              <a:t> vessels were changing to steam.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3010" name="Picture 2" descr="Clear"/>
          <p:cNvPicPr>
            <a:picLocks noChangeAspect="1" noChangeArrowheads="1"/>
          </p:cNvPicPr>
          <p:nvPr/>
        </p:nvPicPr>
        <p:blipFill>
          <a:blip r:embed="rId2"/>
          <a:srcRect/>
          <a:stretch>
            <a:fillRect/>
          </a:stretch>
        </p:blipFill>
        <p:spPr bwMode="auto">
          <a:xfrm>
            <a:off x="155575" y="-1508125"/>
            <a:ext cx="5238750" cy="3143250"/>
          </a:xfrm>
          <a:prstGeom prst="rect">
            <a:avLst/>
          </a:prstGeom>
          <a:noFill/>
        </p:spPr>
      </p:pic>
      <p:pic>
        <p:nvPicPr>
          <p:cNvPr id="43012" name="Picture 4" descr="Clear"/>
          <p:cNvPicPr>
            <a:picLocks noChangeAspect="1" noChangeArrowheads="1"/>
          </p:cNvPicPr>
          <p:nvPr/>
        </p:nvPicPr>
        <p:blipFill>
          <a:blip r:embed="rId2"/>
          <a:srcRect/>
          <a:stretch>
            <a:fillRect/>
          </a:stretch>
        </p:blipFill>
        <p:spPr bwMode="auto">
          <a:xfrm>
            <a:off x="155575" y="-1508125"/>
            <a:ext cx="5238750" cy="3143250"/>
          </a:xfrm>
          <a:prstGeom prst="rect">
            <a:avLst/>
          </a:prstGeom>
          <a:noFill/>
        </p:spPr>
      </p:pic>
      <p:pic>
        <p:nvPicPr>
          <p:cNvPr id="43014" name="Picture 6" descr="Clear"/>
          <p:cNvPicPr>
            <a:picLocks noChangeAspect="1" noChangeArrowheads="1"/>
          </p:cNvPicPr>
          <p:nvPr/>
        </p:nvPicPr>
        <p:blipFill>
          <a:blip r:embed="rId2"/>
          <a:srcRect/>
          <a:stretch>
            <a:fillRect/>
          </a:stretch>
        </p:blipFill>
        <p:spPr bwMode="auto">
          <a:xfrm>
            <a:off x="155575" y="-1508125"/>
            <a:ext cx="5238750" cy="3143250"/>
          </a:xfrm>
          <a:prstGeom prst="rect">
            <a:avLst/>
          </a:prstGeom>
          <a:noFill/>
        </p:spPr>
      </p:pic>
      <p:pic>
        <p:nvPicPr>
          <p:cNvPr id="43016" name="Picture 8" descr="Clear"/>
          <p:cNvPicPr>
            <a:picLocks noChangeAspect="1" noChangeArrowheads="1"/>
          </p:cNvPicPr>
          <p:nvPr/>
        </p:nvPicPr>
        <p:blipFill>
          <a:blip r:embed="rId2"/>
          <a:srcRect/>
          <a:stretch>
            <a:fillRect/>
          </a:stretch>
        </p:blipFill>
        <p:spPr bwMode="auto">
          <a:xfrm>
            <a:off x="155575" y="-1508125"/>
            <a:ext cx="5238750" cy="3143250"/>
          </a:xfrm>
          <a:prstGeom prst="rect">
            <a:avLst/>
          </a:prstGeom>
          <a:noFill/>
        </p:spPr>
      </p:pic>
      <p:sp>
        <p:nvSpPr>
          <p:cNvPr id="430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30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30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43021" name="Picture 13" descr="Comparison of the CSS Virginia and USS Monitor"/>
          <p:cNvPicPr>
            <a:picLocks noChangeAspect="1" noChangeArrowheads="1"/>
          </p:cNvPicPr>
          <p:nvPr/>
        </p:nvPicPr>
        <p:blipFill>
          <a:blip r:embed="rId3"/>
          <a:srcRect/>
          <a:stretch>
            <a:fillRect/>
          </a:stretch>
        </p:blipFill>
        <p:spPr bwMode="auto">
          <a:xfrm>
            <a:off x="75344" y="1371600"/>
            <a:ext cx="9068656" cy="40290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Pivotal Point: Antietam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lvl="1"/>
            <a:r>
              <a:rPr lang="en-US" dirty="0" smtClean="0">
                <a:latin typeface="Times New Roman" pitchFamily="18" charset="0"/>
                <a:cs typeface="Times New Roman" pitchFamily="18" charset="0"/>
              </a:rPr>
              <a:t>Shortly after the Peninsula Campaign, General Lee struck at </a:t>
            </a:r>
            <a:r>
              <a:rPr lang="en-US" b="1" dirty="0" smtClean="0">
                <a:latin typeface="Times New Roman" pitchFamily="18" charset="0"/>
                <a:cs typeface="Times New Roman" pitchFamily="18" charset="0"/>
              </a:rPr>
              <a:t>Second Battle of Bull Run</a:t>
            </a:r>
            <a:r>
              <a:rPr lang="en-US" dirty="0" smtClean="0">
                <a:latin typeface="Times New Roman" pitchFamily="18" charset="0"/>
                <a:cs typeface="Times New Roman" pitchFamily="18" charset="0"/>
              </a:rPr>
              <a:t>. Lincoln had placed </a:t>
            </a:r>
            <a:r>
              <a:rPr lang="en-US" b="1" dirty="0" smtClean="0">
                <a:latin typeface="Times New Roman" pitchFamily="18" charset="0"/>
                <a:cs typeface="Times New Roman" pitchFamily="18" charset="0"/>
              </a:rPr>
              <a:t>Gen. John Pope</a:t>
            </a:r>
            <a:r>
              <a:rPr lang="en-US" dirty="0" smtClean="0">
                <a:latin typeface="Times New Roman" pitchFamily="18" charset="0"/>
                <a:cs typeface="Times New Roman" pitchFamily="18" charset="0"/>
              </a:rPr>
              <a:t> in command. </a:t>
            </a:r>
          </a:p>
          <a:p>
            <a:pPr lvl="2"/>
            <a:r>
              <a:rPr lang="en-US" dirty="0" smtClean="0">
                <a:latin typeface="Times New Roman" pitchFamily="18" charset="0"/>
                <a:cs typeface="Times New Roman" pitchFamily="18" charset="0"/>
              </a:rPr>
              <a:t>Gen. Pope "talked a good game", but was beaten badly by Lee and the South at Bull Run II. </a:t>
            </a:r>
          </a:p>
          <a:p>
            <a:pPr lvl="1"/>
            <a:r>
              <a:rPr lang="en-US" dirty="0" smtClean="0">
                <a:latin typeface="Times New Roman" pitchFamily="18" charset="0"/>
                <a:cs typeface="Times New Roman" pitchFamily="18" charset="0"/>
              </a:rPr>
              <a:t>At this point, the South was clearly winning the war. But, </a:t>
            </a:r>
            <a:r>
              <a:rPr lang="en-US" u="sng" dirty="0" smtClean="0">
                <a:latin typeface="Times New Roman" pitchFamily="18" charset="0"/>
                <a:cs typeface="Times New Roman" pitchFamily="18" charset="0"/>
              </a:rPr>
              <a:t>Lee made his first mistake…he decided to invade the North at Antietam</a:t>
            </a:r>
            <a:r>
              <a:rPr lang="en-US" dirty="0" smtClean="0">
                <a:latin typeface="Times New Roman" pitchFamily="18" charset="0"/>
                <a:cs typeface="Times New Roman" pitchFamily="18" charset="0"/>
              </a:rPr>
              <a:t> (AKA Sharpsburg, MD). The reason's for his decision were… </a:t>
            </a:r>
          </a:p>
          <a:p>
            <a:pPr lvl="2"/>
            <a:r>
              <a:rPr lang="en-US" dirty="0" smtClean="0">
                <a:latin typeface="Times New Roman" pitchFamily="18" charset="0"/>
                <a:cs typeface="Times New Roman" pitchFamily="18" charset="0"/>
              </a:rPr>
              <a:t>(a) to perhaps lure the Border States to the South, (b) to draw the war out of Virginia during the harvest season, </a:t>
            </a:r>
          </a:p>
          <a:p>
            <a:pPr lvl="2"/>
            <a:r>
              <a:rPr lang="en-US" dirty="0" smtClean="0">
                <a:latin typeface="Times New Roman" pitchFamily="18" charset="0"/>
                <a:cs typeface="Times New Roman" pitchFamily="18" charset="0"/>
              </a:rPr>
              <a:t>a victory on Northern soil would, (c) boost Southern morale and hurt Northern morale, and (d) perhaps stir up foreign/British support for the South.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lnSpcReduction="20000"/>
          </a:bodyPr>
          <a:lstStyle/>
          <a:p>
            <a:pPr lvl="1"/>
            <a:r>
              <a:rPr lang="en-US" dirty="0" smtClean="0">
                <a:latin typeface="Times New Roman" pitchFamily="18" charset="0"/>
                <a:cs typeface="Times New Roman" pitchFamily="18" charset="0"/>
              </a:rPr>
              <a:t>Lincoln put Gen. McClellan back in charge. </a:t>
            </a:r>
          </a:p>
          <a:p>
            <a:pPr lvl="1"/>
            <a:r>
              <a:rPr lang="en-US" dirty="0" smtClean="0">
                <a:latin typeface="Times New Roman" pitchFamily="18" charset="0"/>
                <a:cs typeface="Times New Roman" pitchFamily="18" charset="0"/>
              </a:rPr>
              <a:t>Just prior to the fighting, Lee's battle plans were accidentally lost then luckily found by the North. Lee and the South lost the </a:t>
            </a:r>
            <a:r>
              <a:rPr lang="en-US" b="1" dirty="0" smtClean="0">
                <a:latin typeface="Times New Roman" pitchFamily="18" charset="0"/>
                <a:cs typeface="Times New Roman" pitchFamily="18" charset="0"/>
              </a:rPr>
              <a:t>Battle of Antietam Creek</a:t>
            </a:r>
            <a:r>
              <a:rPr lang="en-US" dirty="0" smtClean="0">
                <a:latin typeface="Times New Roman" pitchFamily="18" charset="0"/>
                <a:cs typeface="Times New Roman" pitchFamily="18" charset="0"/>
              </a:rPr>
              <a:t>, one of the largest battles of the war, on September 17, 1862. </a:t>
            </a:r>
          </a:p>
          <a:p>
            <a:pPr lvl="2"/>
            <a:r>
              <a:rPr lang="en-US" dirty="0" smtClean="0">
                <a:latin typeface="Times New Roman" pitchFamily="18" charset="0"/>
                <a:cs typeface="Times New Roman" pitchFamily="18" charset="0"/>
              </a:rPr>
              <a:t>This battle was critical. If the South had won, they just might have won the entire war. And, </a:t>
            </a:r>
            <a:r>
              <a:rPr lang="en-US" u="sng" dirty="0" smtClean="0">
                <a:latin typeface="Times New Roman" pitchFamily="18" charset="0"/>
                <a:cs typeface="Times New Roman" pitchFamily="18" charset="0"/>
              </a:rPr>
              <a:t>the North's victory likely convinced Europe to stay out of the war</a:t>
            </a:r>
            <a:r>
              <a:rPr lang="en-US" dirty="0" smtClean="0">
                <a:latin typeface="Times New Roman" pitchFamily="18" charset="0"/>
                <a:cs typeface="Times New Roman" pitchFamily="18" charset="0"/>
              </a:rPr>
              <a:t>. </a:t>
            </a:r>
          </a:p>
          <a:p>
            <a:pPr lvl="2"/>
            <a:r>
              <a:rPr lang="en-US" dirty="0" smtClean="0">
                <a:latin typeface="Times New Roman" pitchFamily="18" charset="0"/>
                <a:cs typeface="Times New Roman" pitchFamily="18" charset="0"/>
              </a:rPr>
              <a:t>Also, it </a:t>
            </a:r>
            <a:r>
              <a:rPr lang="en-US" u="sng" dirty="0" smtClean="0">
                <a:latin typeface="Times New Roman" pitchFamily="18" charset="0"/>
                <a:cs typeface="Times New Roman" pitchFamily="18" charset="0"/>
              </a:rPr>
              <a:t>gave Lincoln a much awaited victory and a platform to announce the Emancipation Proclamation</a:t>
            </a:r>
            <a:r>
              <a:rPr lang="en-US" dirty="0" smtClean="0">
                <a:latin typeface="Times New Roman" pitchFamily="18" charset="0"/>
                <a:cs typeface="Times New Roman" pitchFamily="18" charset="0"/>
              </a:rPr>
              <a:t> to free the slaves. </a:t>
            </a:r>
          </a:p>
          <a:p>
            <a:pPr lvl="3"/>
            <a:r>
              <a:rPr lang="en-US" dirty="0" smtClean="0">
                <a:latin typeface="Times New Roman" pitchFamily="18" charset="0"/>
                <a:cs typeface="Times New Roman" pitchFamily="18" charset="0"/>
              </a:rPr>
              <a:t>The Emancipation Proclamation </a:t>
            </a:r>
            <a:r>
              <a:rPr lang="en-US" u="sng" dirty="0" smtClean="0">
                <a:latin typeface="Times New Roman" pitchFamily="18" charset="0"/>
                <a:cs typeface="Times New Roman" pitchFamily="18" charset="0"/>
              </a:rPr>
              <a:t>gave the North's fight a moral foundation</a:t>
            </a:r>
            <a:r>
              <a:rPr lang="en-US" dirty="0" smtClean="0">
                <a:latin typeface="Times New Roman" pitchFamily="18" charset="0"/>
                <a:cs typeface="Times New Roman" pitchFamily="18" charset="0"/>
              </a:rPr>
              <a:t>. The previous cause for the war was to </a:t>
            </a:r>
            <a:r>
              <a:rPr lang="en-US" i="1" dirty="0" smtClean="0">
                <a:latin typeface="Times New Roman" pitchFamily="18" charset="0"/>
                <a:cs typeface="Times New Roman" pitchFamily="18" charset="0"/>
              </a:rPr>
              <a:t>force</a:t>
            </a:r>
            <a:r>
              <a:rPr lang="en-US" dirty="0" smtClean="0">
                <a:latin typeface="Times New Roman" pitchFamily="18" charset="0"/>
                <a:cs typeface="Times New Roman" pitchFamily="18" charset="0"/>
              </a:rPr>
              <a:t> the South to remain with the North, against the South's will. </a:t>
            </a:r>
            <a:r>
              <a:rPr lang="en-US" u="sng" dirty="0" smtClean="0">
                <a:latin typeface="Times New Roman" pitchFamily="18" charset="0"/>
                <a:cs typeface="Times New Roman" pitchFamily="18" charset="0"/>
              </a:rPr>
              <a:t>After the Proclamation, the cause for war was to restore the nation </a:t>
            </a:r>
            <a:r>
              <a:rPr lang="en-US" i="1" u="sng" dirty="0" smtClean="0">
                <a:latin typeface="Times New Roman" pitchFamily="18" charset="0"/>
                <a:cs typeface="Times New Roman" pitchFamily="18" charset="0"/>
              </a:rPr>
              <a:t>and</a:t>
            </a:r>
            <a:r>
              <a:rPr lang="en-US" u="sng" dirty="0" smtClean="0">
                <a:latin typeface="Times New Roman" pitchFamily="18" charset="0"/>
                <a:cs typeface="Times New Roman" pitchFamily="18" charset="0"/>
              </a:rPr>
              <a:t> to end slavery</a:t>
            </a:r>
            <a:r>
              <a:rPr lang="en-US"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dirty="0" smtClean="0">
                <a:latin typeface="Times New Roman" pitchFamily="18" charset="0"/>
                <a:cs typeface="Times New Roman" pitchFamily="18" charset="0"/>
              </a:rPr>
              <a:t>	“No other campaign and battle in the war had such momentous, multiple consequences as Antietam. In July 1863 the dual Union triumphs at Gettysburg and Vicksburg struck another blow that blunted a renewed Confederate offensive in the East and cut off the western third of the Confederacy from the rest. In September 1864 Sherman's capture of Atlanta reversed another decline in Northern morale and set the stage for the final drive to Union victory. These also were pivotal moments. But they would never have happened if the triple Confederate offensives in Mississippi, Kentucky, and most of all Maryland had not been defeated in the fall of 1862.”</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James M. McPherson, </a:t>
            </a:r>
            <a:r>
              <a:rPr lang="en-US" i="1" dirty="0" smtClean="0">
                <a:latin typeface="Times New Roman" pitchFamily="18" charset="0"/>
                <a:cs typeface="Times New Roman" pitchFamily="18" charset="0"/>
              </a:rPr>
              <a:t>Crossroads of Freedom</a:t>
            </a:r>
            <a:r>
              <a:rPr lang="en-US"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File:Battle of Antietam.png">
            <a:hlinkClick r:id="rId2"/>
          </p:cNvPr>
          <p:cNvPicPr>
            <a:picLocks noChangeAspect="1" noChangeArrowheads="1"/>
          </p:cNvPicPr>
          <p:nvPr/>
        </p:nvPicPr>
        <p:blipFill>
          <a:blip r:embed="rId3"/>
          <a:srcRect/>
          <a:stretch>
            <a:fillRect/>
          </a:stretch>
        </p:blipFill>
        <p:spPr bwMode="auto">
          <a:xfrm>
            <a:off x="0" y="221552"/>
            <a:ext cx="9144000" cy="637794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4040" name="Picture 8" descr="File:Antietam field.jpg">
            <a:hlinkClick r:id="rId2"/>
          </p:cNvPr>
          <p:cNvPicPr>
            <a:picLocks noChangeAspect="1" noChangeArrowheads="1"/>
          </p:cNvPicPr>
          <p:nvPr/>
        </p:nvPicPr>
        <p:blipFill>
          <a:blip r:embed="rId3"/>
          <a:srcRect/>
          <a:stretch>
            <a:fillRect/>
          </a:stretch>
        </p:blipFill>
        <p:spPr bwMode="auto">
          <a:xfrm>
            <a:off x="0" y="864965"/>
            <a:ext cx="8915400" cy="453571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File:Dead-soldier-antietam.jpg">
            <a:hlinkClick r:id="rId2"/>
          </p:cNvPr>
          <p:cNvPicPr>
            <a:picLocks noChangeAspect="1" noChangeArrowheads="1"/>
          </p:cNvPicPr>
          <p:nvPr/>
        </p:nvPicPr>
        <p:blipFill>
          <a:blip r:embed="rId3"/>
          <a:srcRect/>
          <a:stretch>
            <a:fillRect/>
          </a:stretch>
        </p:blipFill>
        <p:spPr bwMode="auto">
          <a:xfrm>
            <a:off x="533400" y="228600"/>
            <a:ext cx="7905750" cy="6324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latin typeface="Times New Roman" pitchFamily="18" charset="0"/>
                <a:cs typeface="Times New Roman" pitchFamily="18" charset="0"/>
              </a:rPr>
              <a:t>A Proclamation Without Emancipation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1"/>
            <a:r>
              <a:rPr lang="en-US" dirty="0" smtClean="0">
                <a:latin typeface="Times New Roman" pitchFamily="18" charset="0"/>
                <a:cs typeface="Times New Roman" pitchFamily="18" charset="0"/>
              </a:rPr>
              <a:t>The Emancipation Proclamation had a few "hiccups" tied to it. </a:t>
            </a:r>
          </a:p>
          <a:p>
            <a:pPr lvl="2"/>
            <a:r>
              <a:rPr lang="en-US" dirty="0" smtClean="0">
                <a:latin typeface="Times New Roman" pitchFamily="18" charset="0"/>
                <a:cs typeface="Times New Roman" pitchFamily="18" charset="0"/>
              </a:rPr>
              <a:t>It freed the slaves only in the seceded Southern states. But, it </a:t>
            </a:r>
            <a:r>
              <a:rPr lang="en-US" i="1" u="sng" dirty="0" smtClean="0">
                <a:latin typeface="Times New Roman" pitchFamily="18" charset="0"/>
                <a:cs typeface="Times New Roman" pitchFamily="18" charset="0"/>
              </a:rPr>
              <a:t>did not</a:t>
            </a:r>
            <a:r>
              <a:rPr lang="en-US" u="sng" dirty="0" smtClean="0">
                <a:latin typeface="Times New Roman" pitchFamily="18" charset="0"/>
                <a:cs typeface="Times New Roman" pitchFamily="18" charset="0"/>
              </a:rPr>
              <a:t> free the slaves in the Border States</a:t>
            </a:r>
            <a:r>
              <a:rPr lang="en-US" dirty="0" smtClean="0">
                <a:latin typeface="Times New Roman" pitchFamily="18" charset="0"/>
                <a:cs typeface="Times New Roman" pitchFamily="18" charset="0"/>
              </a:rPr>
              <a:t>. Lincoln specifically made this point because he did not want to anger the Border States and make them join the South. </a:t>
            </a:r>
          </a:p>
          <a:p>
            <a:pPr lvl="2"/>
            <a:r>
              <a:rPr lang="en-US" dirty="0" smtClean="0">
                <a:latin typeface="Times New Roman" pitchFamily="18" charset="0"/>
                <a:cs typeface="Times New Roman" pitchFamily="18" charset="0"/>
              </a:rPr>
              <a:t>The South considered itself a separate nation from the North. Why would anything a "foreign" president says be binding over them? In order for the Proclamation to go into effect, the North would have to win the war.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Bull Run Ends the “Ninety-Day War”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lvl="1"/>
            <a:r>
              <a:rPr lang="en-US" dirty="0" smtClean="0">
                <a:latin typeface="Times New Roman" pitchFamily="18" charset="0"/>
                <a:cs typeface="Times New Roman" pitchFamily="18" charset="0"/>
              </a:rPr>
              <a:t>The North (as well as the South) expected a short war, about 90 days. </a:t>
            </a:r>
          </a:p>
          <a:p>
            <a:pPr lvl="1"/>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Battle of Bull Run</a:t>
            </a:r>
            <a:r>
              <a:rPr lang="en-US" dirty="0" smtClean="0">
                <a:latin typeface="Times New Roman" pitchFamily="18" charset="0"/>
                <a:cs typeface="Times New Roman" pitchFamily="18" charset="0"/>
              </a:rPr>
              <a:t> (AKA </a:t>
            </a:r>
            <a:r>
              <a:rPr lang="en-US" b="1" dirty="0" smtClean="0">
                <a:latin typeface="Times New Roman" pitchFamily="18" charset="0"/>
                <a:cs typeface="Times New Roman" pitchFamily="18" charset="0"/>
              </a:rPr>
              <a:t>Battle of Manassas</a:t>
            </a:r>
            <a:r>
              <a:rPr lang="en-US" dirty="0" smtClean="0">
                <a:latin typeface="Times New Roman" pitchFamily="18" charset="0"/>
                <a:cs typeface="Times New Roman" pitchFamily="18" charset="0"/>
              </a:rPr>
              <a:t>) squashed the short-war theories. </a:t>
            </a:r>
          </a:p>
          <a:p>
            <a:pPr lvl="2"/>
            <a:r>
              <a:rPr lang="en-US" dirty="0" smtClean="0">
                <a:latin typeface="Times New Roman" pitchFamily="18" charset="0"/>
                <a:cs typeface="Times New Roman" pitchFamily="18" charset="0"/>
              </a:rPr>
              <a:t>Neither side was properly prepared. Many citizens picnicked along the edge of the battle as though </a:t>
            </a:r>
            <a:r>
              <a:rPr lang="en-US" dirty="0" err="1" smtClean="0">
                <a:latin typeface="Times New Roman" pitchFamily="18" charset="0"/>
                <a:cs typeface="Times New Roman" pitchFamily="18" charset="0"/>
              </a:rPr>
              <a:t>tailgaiting</a:t>
            </a:r>
            <a:r>
              <a:rPr lang="en-US" dirty="0" smtClean="0">
                <a:latin typeface="Times New Roman" pitchFamily="18" charset="0"/>
                <a:cs typeface="Times New Roman" pitchFamily="18" charset="0"/>
              </a:rPr>
              <a:t> at a sporting event. </a:t>
            </a:r>
          </a:p>
          <a:p>
            <a:pPr lvl="2"/>
            <a:r>
              <a:rPr lang="en-US" dirty="0" smtClean="0">
                <a:latin typeface="Times New Roman" pitchFamily="18" charset="0"/>
                <a:cs typeface="Times New Roman" pitchFamily="18" charset="0"/>
              </a:rPr>
              <a:t>The battle went back and forth at first but </a:t>
            </a:r>
            <a:r>
              <a:rPr lang="en-US" b="1" dirty="0" smtClean="0">
                <a:latin typeface="Times New Roman" pitchFamily="18" charset="0"/>
                <a:cs typeface="Times New Roman" pitchFamily="18" charset="0"/>
              </a:rPr>
              <a:t>Gen. Thomas "Stonewall" Jackson</a:t>
            </a:r>
            <a:r>
              <a:rPr lang="en-US" dirty="0" smtClean="0">
                <a:latin typeface="Times New Roman" pitchFamily="18" charset="0"/>
                <a:cs typeface="Times New Roman" pitchFamily="18" charset="0"/>
              </a:rPr>
              <a:t>'s men held their line and earned him his nickname. </a:t>
            </a:r>
          </a:p>
          <a:p>
            <a:pPr lvl="2"/>
            <a:r>
              <a:rPr lang="en-US" dirty="0" smtClean="0">
                <a:latin typeface="Times New Roman" pitchFamily="18" charset="0"/>
                <a:cs typeface="Times New Roman" pitchFamily="18" charset="0"/>
              </a:rPr>
              <a:t>The North fell into a hectic retreat. The South was just as disorganized and thus could not pursue. </a:t>
            </a:r>
          </a:p>
          <a:p>
            <a:pPr lvl="1"/>
            <a:r>
              <a:rPr lang="en-US" dirty="0" smtClean="0">
                <a:latin typeface="Times New Roman" pitchFamily="18" charset="0"/>
                <a:cs typeface="Times New Roman" pitchFamily="18" charset="0"/>
              </a:rPr>
              <a:t>On paper the South won, but </a:t>
            </a:r>
            <a:r>
              <a:rPr lang="en-US" u="sng" dirty="0" smtClean="0">
                <a:latin typeface="Times New Roman" pitchFamily="18" charset="0"/>
                <a:cs typeface="Times New Roman" pitchFamily="18" charset="0"/>
              </a:rPr>
              <a:t>the importance of Bull Run is that it showed each side the necessity of planning and preparation</a:t>
            </a:r>
            <a:r>
              <a:rPr lang="en-US" dirty="0" smtClean="0">
                <a:latin typeface="Times New Roman" pitchFamily="18" charset="0"/>
                <a:cs typeface="Times New Roman" pitchFamily="18" charset="0"/>
              </a:rPr>
              <a:t>. The war then took a 9 month "time-out" for prep.</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458200" cy="5287963"/>
          </a:xfrm>
        </p:spPr>
        <p:txBody>
          <a:bodyPr>
            <a:normAutofit fontScale="92500" lnSpcReduction="20000"/>
          </a:bodyPr>
          <a:lstStyle/>
          <a:p>
            <a:pPr lvl="1"/>
            <a:endParaRPr lang="en-US" dirty="0" smtClean="0"/>
          </a:p>
          <a:p>
            <a:pPr lvl="2"/>
            <a:r>
              <a:rPr lang="en-US" dirty="0" smtClean="0">
                <a:latin typeface="Times New Roman" pitchFamily="18" charset="0"/>
                <a:cs typeface="Times New Roman" pitchFamily="18" charset="0"/>
              </a:rPr>
              <a:t>Also, there were legal issues tied to the Proclamation. Did Lincoln actually have the authority to free the slaves? The short answer is, "No." The Constitution at the time did support slavery. A president cannot simply make a proclamation and undue the Constitution. This fact would be evidenced by the </a:t>
            </a:r>
            <a:r>
              <a:rPr lang="en-US" b="1" dirty="0" smtClean="0">
                <a:latin typeface="Times New Roman" pitchFamily="18" charset="0"/>
                <a:cs typeface="Times New Roman" pitchFamily="18" charset="0"/>
              </a:rPr>
              <a:t>13th Amendment</a:t>
            </a:r>
            <a:r>
              <a:rPr lang="en-US" dirty="0" smtClean="0">
                <a:latin typeface="Times New Roman" pitchFamily="18" charset="0"/>
                <a:cs typeface="Times New Roman" pitchFamily="18" charset="0"/>
              </a:rPr>
              <a:t> right after the war, which </a:t>
            </a:r>
            <a:r>
              <a:rPr lang="en-US" u="sng" dirty="0" smtClean="0">
                <a:latin typeface="Times New Roman" pitchFamily="18" charset="0"/>
                <a:cs typeface="Times New Roman" pitchFamily="18" charset="0"/>
              </a:rPr>
              <a:t>freed the slaves</a:t>
            </a:r>
            <a:r>
              <a:rPr lang="en-US" dirty="0" smtClean="0">
                <a:latin typeface="Times New Roman" pitchFamily="18" charset="0"/>
                <a:cs typeface="Times New Roman" pitchFamily="18" charset="0"/>
              </a:rPr>
              <a:t>. If the Proclamation had legally freed the slaves, there would've been no need for Amendment 13. </a:t>
            </a:r>
          </a:p>
          <a:p>
            <a:pPr lvl="2"/>
            <a:r>
              <a:rPr lang="en-US" dirty="0" smtClean="0">
                <a:latin typeface="Times New Roman" pitchFamily="18" charset="0"/>
                <a:cs typeface="Times New Roman" pitchFamily="18" charset="0"/>
              </a:rPr>
              <a:t>Still, the Emancipation Proclamation was huge, if only symbolically, and gave the war its moral cause. </a:t>
            </a:r>
          </a:p>
          <a:p>
            <a:pPr lvl="2">
              <a:buNone/>
            </a:pP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Practically, there were effects of the Proclamation. </a:t>
            </a:r>
          </a:p>
          <a:p>
            <a:pPr lvl="2"/>
            <a:r>
              <a:rPr lang="en-US" dirty="0" smtClean="0">
                <a:latin typeface="Times New Roman" pitchFamily="18" charset="0"/>
                <a:cs typeface="Times New Roman" pitchFamily="18" charset="0"/>
              </a:rPr>
              <a:t>If, and when, word of the Proclamation got to the slaves' ears, many slaves itched to up and leave. The Southerners complained that Lincoln was inciting slave rebellion.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File:EmancipationProclamation.jpg">
            <a:hlinkClick r:id="rId2"/>
          </p:cNvPr>
          <p:cNvPicPr>
            <a:picLocks noChangeAspect="1" noChangeArrowheads="1"/>
          </p:cNvPicPr>
          <p:nvPr/>
        </p:nvPicPr>
        <p:blipFill>
          <a:blip r:embed="rId3"/>
          <a:srcRect/>
          <a:stretch>
            <a:fillRect/>
          </a:stretch>
        </p:blipFill>
        <p:spPr bwMode="auto">
          <a:xfrm>
            <a:off x="1600200" y="-323031"/>
            <a:ext cx="5562600" cy="718103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a:buNone/>
            </a:pPr>
            <a:r>
              <a:rPr lang="en-US" dirty="0" smtClean="0"/>
              <a:t>	</a:t>
            </a:r>
            <a:r>
              <a:rPr lang="en-US" dirty="0" smtClean="0">
                <a:latin typeface="Times New Roman" pitchFamily="18" charset="0"/>
                <a:cs typeface="Times New Roman" pitchFamily="18" charset="0"/>
              </a:rPr>
              <a:t>"That on the first day of January, in the year of our Lord one thousand eight hundred and sixty-three, all persons held as slaves within any State or designated part of a State, the people whereof shall then be in rebellion against the United States, shall be then, thenceforward, and forever free; and the Executive Government of the United States, including the military and naval authority thereof, will recognize and maintain the freedom of such persons, and will do no act or acts to repress such persons, or any of them, in any efforts they may make for their actual freedom."</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 Abraham Lincoln, President of the United States, by virtue of the power in me vested as Commander-in-Chief, of the Army and Navy of the United States in time of actual armed rebellion against the authority and government of the United States, and as a fit and necessary war measure for suppressing said rebellion, do....order and declare that all persons held as slaves within said designated States, and parts of States, are, and henceforward shall be free</a:t>
            </a:r>
          </a:p>
          <a:p>
            <a:pPr>
              <a:buNone/>
            </a:pPr>
            <a:r>
              <a:rPr lang="en-US" dirty="0" smtClean="0">
                <a:latin typeface="Times New Roman" pitchFamily="18" charset="0"/>
                <a:cs typeface="Times New Roman" pitchFamily="18" charset="0"/>
              </a:rPr>
              <a:t>	...And I hereby enjoin upon the people so declared to be free to abstain from all violence, unless in necessary self-</a:t>
            </a:r>
            <a:r>
              <a:rPr lang="en-US" dirty="0" err="1" smtClean="0">
                <a:latin typeface="Times New Roman" pitchFamily="18" charset="0"/>
                <a:cs typeface="Times New Roman" pitchFamily="18" charset="0"/>
              </a:rPr>
              <a:t>defence</a:t>
            </a:r>
            <a:r>
              <a:rPr lang="en-US" dirty="0" smtClean="0">
                <a:latin typeface="Times New Roman" pitchFamily="18" charset="0"/>
                <a:cs typeface="Times New Roman" pitchFamily="18" charset="0"/>
              </a:rPr>
              <a:t>; and I recommend to them that, in all cases when allowed, they labor faithfully for reasonable wages.</a:t>
            </a:r>
          </a:p>
          <a:p>
            <a:pPr>
              <a:buNone/>
            </a:pPr>
            <a:r>
              <a:rPr lang="en-US" dirty="0" smtClean="0">
                <a:latin typeface="Times New Roman" pitchFamily="18" charset="0"/>
                <a:cs typeface="Times New Roman" pitchFamily="18" charset="0"/>
              </a:rPr>
              <a:t>	And I further declare and make known, that such persons of suitable condition, will be received into the armed service of the United States to garrison forts, positions, stations, and other places, and to man vessels of all sorts in said service.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upon this act, sincerely believed to be an act of justice, warranted by the Constitution, upon military necessity, I invoke the considerate judgment of mankind, and the gracious favor of Almighty God.</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By the President: ABRAHAM LINCOLN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WILLIAM H. SEWARD, Secretary of State.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Blacks Battle Bondage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382000" cy="4953000"/>
          </a:xfrm>
        </p:spPr>
        <p:txBody>
          <a:bodyPr>
            <a:normAutofit fontScale="85000" lnSpcReduction="10000"/>
          </a:bodyPr>
          <a:lstStyle/>
          <a:p>
            <a:pPr lvl="1"/>
            <a:r>
              <a:rPr lang="en-US" dirty="0" smtClean="0">
                <a:latin typeface="Times New Roman" pitchFamily="18" charset="0"/>
                <a:cs typeface="Times New Roman" pitchFamily="18" charset="0"/>
              </a:rPr>
              <a:t>In the early years of the war, African-Americans were not allowed to enlist in the army. But, as numbers declined, the North opened up the army to black soldiers. They'd eventually comprise 10% of the Northern army. </a:t>
            </a:r>
          </a:p>
          <a:p>
            <a:pPr lvl="1"/>
            <a:r>
              <a:rPr lang="en-US" dirty="0" smtClean="0">
                <a:latin typeface="Times New Roman" pitchFamily="18" charset="0"/>
                <a:cs typeface="Times New Roman" pitchFamily="18" charset="0"/>
              </a:rPr>
              <a:t>Southern forces largely just executed black soldiers as opposed to the usual custom of treating captured enemies as prisoners-of-war. Black soldiers were even massacred after surrendering at Ft. Pillow, TN. </a:t>
            </a:r>
          </a:p>
          <a:p>
            <a:pPr lvl="2"/>
            <a:r>
              <a:rPr lang="en-US" dirty="0" smtClean="0">
                <a:latin typeface="Times New Roman" pitchFamily="18" charset="0"/>
                <a:cs typeface="Times New Roman" pitchFamily="18" charset="0"/>
              </a:rPr>
              <a:t>This event sparked the outcry by African-Americans, "</a:t>
            </a:r>
            <a:r>
              <a:rPr lang="en-US" dirty="0" err="1" smtClean="0">
                <a:latin typeface="Times New Roman" pitchFamily="18" charset="0"/>
                <a:cs typeface="Times New Roman" pitchFamily="18" charset="0"/>
              </a:rPr>
              <a:t>Remeber</a:t>
            </a:r>
            <a:r>
              <a:rPr lang="en-US" dirty="0" smtClean="0">
                <a:latin typeface="Times New Roman" pitchFamily="18" charset="0"/>
                <a:cs typeface="Times New Roman" pitchFamily="18" charset="0"/>
              </a:rPr>
              <a:t> Ft. Pillow!" </a:t>
            </a:r>
          </a:p>
          <a:p>
            <a:pPr lvl="1"/>
            <a:r>
              <a:rPr lang="en-US" dirty="0" smtClean="0">
                <a:latin typeface="Times New Roman" pitchFamily="18" charset="0"/>
                <a:cs typeface="Times New Roman" pitchFamily="18" charset="0"/>
              </a:rPr>
              <a:t>Emancipation came to Southern blacks when the Northern army came. The Emancipation Proclamation didn't simply release and allow slaves to walk off the plantation. The force of the U.S. army freed the slaves as it marched forward</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Fort Pillow Massacre: April 12, 1864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On April 12, Forrest’s force, estimated at 1,500 to 2,500 troops, quickly overran the fort, suffering only moderate casualties. Though most of the Union garrison surrendered, and thus should have been taken as prisoners of war, some 300 soldiers were killed, the majority of them black. The Confederate refusal to treat these soldiers as traditional POWs infuriated the North, and led to the Union’s refusal to participate in prisoner exchanges.</a:t>
            </a:r>
          </a:p>
          <a:p>
            <a:r>
              <a:rPr lang="en-US" dirty="0" smtClean="0">
                <a:latin typeface="Times New Roman" pitchFamily="18" charset="0"/>
                <a:cs typeface="Times New Roman" pitchFamily="18" charset="0"/>
              </a:rPr>
              <a:t>Union survivors’ accounts, later supported by a federal investigation, concluded that African-American troops were massacred by Forrest’s men after surrendering. Southern accounts disputed these findings, and controversy over the battle continues today.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Lee’s Last Lunge at Gettysburg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458200" cy="5029200"/>
          </a:xfrm>
        </p:spPr>
        <p:txBody>
          <a:bodyPr>
            <a:normAutofit fontScale="77500" lnSpcReduction="20000"/>
          </a:bodyPr>
          <a:lstStyle/>
          <a:p>
            <a:pPr lvl="1"/>
            <a:r>
              <a:rPr lang="en-US" b="1" dirty="0" smtClean="0">
                <a:latin typeface="Times New Roman" pitchFamily="18" charset="0"/>
                <a:cs typeface="Times New Roman" pitchFamily="18" charset="0"/>
              </a:rPr>
              <a:t>Gen. A.E. Burnside</a:t>
            </a:r>
            <a:r>
              <a:rPr lang="en-US" dirty="0" smtClean="0">
                <a:latin typeface="Times New Roman" pitchFamily="18" charset="0"/>
                <a:cs typeface="Times New Roman" pitchFamily="18" charset="0"/>
              </a:rPr>
              <a:t> (the originator of "sideburns") was put in charge of the Northern army following Antietam. </a:t>
            </a:r>
          </a:p>
          <a:p>
            <a:pPr lvl="2"/>
            <a:r>
              <a:rPr lang="en-US" dirty="0" smtClean="0">
                <a:latin typeface="Times New Roman" pitchFamily="18" charset="0"/>
                <a:cs typeface="Times New Roman" pitchFamily="18" charset="0"/>
              </a:rPr>
              <a:t>He was defeated soundly at Fredericksburg, VA when Union troops tried to swarm up a hill held by Confederates. </a:t>
            </a:r>
          </a:p>
          <a:p>
            <a:pPr lvl="1"/>
            <a:r>
              <a:rPr lang="en-US" b="1" dirty="0" smtClean="0">
                <a:latin typeface="Times New Roman" pitchFamily="18" charset="0"/>
                <a:cs typeface="Times New Roman" pitchFamily="18" charset="0"/>
              </a:rPr>
              <a:t>Gen. Joseph Hooker</a:t>
            </a:r>
            <a:r>
              <a:rPr lang="en-US" dirty="0" smtClean="0">
                <a:latin typeface="Times New Roman" pitchFamily="18" charset="0"/>
                <a:cs typeface="Times New Roman" pitchFamily="18" charset="0"/>
              </a:rPr>
              <a:t> was then placed in charge but was also defeated at Chancellorsville, VA. </a:t>
            </a:r>
          </a:p>
          <a:p>
            <a:pPr lvl="2"/>
            <a:r>
              <a:rPr lang="en-US" dirty="0" smtClean="0">
                <a:latin typeface="Times New Roman" pitchFamily="18" charset="0"/>
                <a:cs typeface="Times New Roman" pitchFamily="18" charset="0"/>
              </a:rPr>
              <a:t>Gen. Lee was outnumbered but he out-maneuvered Hooker by splitting his forces and then sending Stonewall Jackson around to attack the flanks. </a:t>
            </a:r>
          </a:p>
          <a:p>
            <a:pPr lvl="2"/>
            <a:r>
              <a:rPr lang="en-US" dirty="0" smtClean="0">
                <a:latin typeface="Times New Roman" pitchFamily="18" charset="0"/>
                <a:cs typeface="Times New Roman" pitchFamily="18" charset="0"/>
              </a:rPr>
              <a:t>Jackson was wounded by his own men there and later died. </a:t>
            </a:r>
          </a:p>
          <a:p>
            <a:pPr lvl="2"/>
            <a:r>
              <a:rPr lang="en-US" dirty="0" smtClean="0">
                <a:latin typeface="Times New Roman" pitchFamily="18" charset="0"/>
                <a:cs typeface="Times New Roman" pitchFamily="18" charset="0"/>
              </a:rPr>
              <a:t>This battle is largely regarded as Gen. Lee's most impressive win. </a:t>
            </a:r>
          </a:p>
          <a:p>
            <a:pPr lvl="1"/>
            <a:r>
              <a:rPr lang="en-US" b="1" dirty="0" smtClean="0">
                <a:latin typeface="Times New Roman" pitchFamily="18" charset="0"/>
                <a:cs typeface="Times New Roman" pitchFamily="18" charset="0"/>
              </a:rPr>
              <a:t>Gen. George Meade</a:t>
            </a:r>
            <a:r>
              <a:rPr lang="en-US" dirty="0" smtClean="0">
                <a:latin typeface="Times New Roman" pitchFamily="18" charset="0"/>
                <a:cs typeface="Times New Roman" pitchFamily="18" charset="0"/>
              </a:rPr>
              <a:t> was then placed in charge of the Northern army. Lee invaded the North again, met Meade at Gettysburg, PA. </a:t>
            </a:r>
          </a:p>
          <a:p>
            <a:pPr lvl="2"/>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Battle of Gettysburg</a:t>
            </a:r>
            <a:r>
              <a:rPr lang="en-US" dirty="0" smtClean="0">
                <a:latin typeface="Times New Roman" pitchFamily="18" charset="0"/>
                <a:cs typeface="Times New Roman" pitchFamily="18" charset="0"/>
              </a:rPr>
              <a:t> lasted 3 days (July 1-3, 1863). The South won the first 2 days by pushing the North out of town and into the hills. </a:t>
            </a:r>
          </a:p>
          <a:p>
            <a:pPr lvl="2"/>
            <a:r>
              <a:rPr lang="en-US" dirty="0" smtClean="0">
                <a:latin typeface="Times New Roman" pitchFamily="18" charset="0"/>
                <a:cs typeface="Times New Roman" pitchFamily="18" charset="0"/>
              </a:rPr>
              <a:t>The North won the 3rd day and the overall battle. The 3rd day was highlighted by </a:t>
            </a:r>
            <a:r>
              <a:rPr lang="en-US" b="1" dirty="0" smtClean="0">
                <a:latin typeface="Times New Roman" pitchFamily="18" charset="0"/>
                <a:cs typeface="Times New Roman" pitchFamily="18" charset="0"/>
              </a:rPr>
              <a:t>Pickett's Charge</a:t>
            </a:r>
            <a:r>
              <a:rPr lang="en-US" dirty="0" smtClean="0">
                <a:latin typeface="Times New Roman" pitchFamily="18" charset="0"/>
                <a:cs typeface="Times New Roman" pitchFamily="18" charset="0"/>
              </a:rPr>
              <a:t> where Gen. Lee futilely sent 15,000 Southern troops across an open field.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05800" cy="4754563"/>
          </a:xfrm>
        </p:spPr>
        <p:txBody>
          <a:bodyPr/>
          <a:lstStyle/>
          <a:p>
            <a:pPr lvl="1"/>
            <a:r>
              <a:rPr lang="en-US" dirty="0" smtClean="0">
                <a:latin typeface="Times New Roman" pitchFamily="18" charset="0"/>
                <a:cs typeface="Times New Roman" pitchFamily="18" charset="0"/>
              </a:rPr>
              <a:t>Gettysburg was "the big one". Although the war would drag on two more years, it essentially broke the back of the South and started the "countdown clock". </a:t>
            </a:r>
          </a:p>
          <a:p>
            <a:pPr lvl="1"/>
            <a:r>
              <a:rPr lang="en-US" dirty="0" smtClean="0">
                <a:latin typeface="Times New Roman" pitchFamily="18" charset="0"/>
                <a:cs typeface="Times New Roman" pitchFamily="18" charset="0"/>
              </a:rPr>
              <a:t>In the autumn, Lincoln returned to Gettysburg to give the </a:t>
            </a:r>
            <a:r>
              <a:rPr lang="en-US" b="1" dirty="0" smtClean="0">
                <a:latin typeface="Times New Roman" pitchFamily="18" charset="0"/>
                <a:cs typeface="Times New Roman" pitchFamily="18" charset="0"/>
              </a:rPr>
              <a:t>Gettysburg Address</a:t>
            </a:r>
            <a:r>
              <a:rPr lang="en-US" dirty="0" smtClean="0">
                <a:latin typeface="Times New Roman" pitchFamily="18" charset="0"/>
                <a:cs typeface="Times New Roman" pitchFamily="18" charset="0"/>
              </a:rPr>
              <a:t>. The purpose of the 2 minute speech was to rally the troops, boost morale, and assert that the men who'd died hadn't die in vain.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http://www.documentarist.com/sites/default/files/images/field_where_general_reynolds_fell_battle_of_gettysburg_pennsylvania._july_1863.jpg"/>
          <p:cNvPicPr>
            <a:picLocks noChangeAspect="1" noChangeArrowheads="1"/>
          </p:cNvPicPr>
          <p:nvPr/>
        </p:nvPicPr>
        <p:blipFill>
          <a:blip r:embed="rId2"/>
          <a:srcRect/>
          <a:stretch>
            <a:fillRect/>
          </a:stretch>
        </p:blipFill>
        <p:spPr bwMode="auto">
          <a:xfrm>
            <a:off x="1219200" y="990600"/>
            <a:ext cx="6696075" cy="485634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Gettysburg"/>
          <p:cNvPicPr>
            <a:picLocks noChangeAspect="1" noChangeArrowheads="1"/>
          </p:cNvPicPr>
          <p:nvPr/>
        </p:nvPicPr>
        <p:blipFill>
          <a:blip r:embed="rId2"/>
          <a:srcRect/>
          <a:stretch>
            <a:fillRect/>
          </a:stretch>
        </p:blipFill>
        <p:spPr bwMode="auto">
          <a:xfrm>
            <a:off x="1905000" y="1828800"/>
            <a:ext cx="4972050" cy="383842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http://1.bp.blogspot.com/-WWiqNyiSZUQ/T_QJOBAyDHI/AAAAAAAABcY/xLzyPX7uaYo/s1600/Gettysburg-Casualties.jpg"/>
          <p:cNvPicPr>
            <a:picLocks noChangeAspect="1" noChangeArrowheads="1"/>
          </p:cNvPicPr>
          <p:nvPr/>
        </p:nvPicPr>
        <p:blipFill>
          <a:blip r:embed="rId2"/>
          <a:srcRect/>
          <a:stretch>
            <a:fillRect/>
          </a:stretch>
        </p:blipFill>
        <p:spPr bwMode="auto">
          <a:xfrm>
            <a:off x="1219200" y="1066800"/>
            <a:ext cx="6939872" cy="49911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Judith Henry House"/>
          <p:cNvPicPr>
            <a:picLocks noChangeAspect="1" noChangeArrowheads="1"/>
          </p:cNvPicPr>
          <p:nvPr/>
        </p:nvPicPr>
        <p:blipFill>
          <a:blip r:embed="rId2"/>
          <a:srcRect/>
          <a:stretch>
            <a:fillRect/>
          </a:stretch>
        </p:blipFill>
        <p:spPr bwMode="auto">
          <a:xfrm>
            <a:off x="0" y="0"/>
            <a:ext cx="5521739" cy="4572000"/>
          </a:xfrm>
          <a:prstGeom prst="rect">
            <a:avLst/>
          </a:prstGeom>
          <a:noFill/>
        </p:spPr>
      </p:pic>
      <p:sp>
        <p:nvSpPr>
          <p:cNvPr id="5" name="Rectangle 4"/>
          <p:cNvSpPr/>
          <p:nvPr/>
        </p:nvSpPr>
        <p:spPr>
          <a:xfrm>
            <a:off x="381000" y="4826675"/>
            <a:ext cx="8763000" cy="1200329"/>
          </a:xfrm>
          <a:prstGeom prst="rect">
            <a:avLst/>
          </a:prstGeom>
        </p:spPr>
        <p:txBody>
          <a:bodyPr wrap="square">
            <a:spAutoFit/>
          </a:bodyPr>
          <a:lstStyle/>
          <a:p>
            <a:r>
              <a:rPr lang="en-US" dirty="0" smtClean="0"/>
              <a:t>Confederate snipers used the house; Judith Henry was killed by a Union bullet meant for the snipers. She was the first civilian killed at First Bull Run, July 21, 1861. The Second Battle of Bull Run was also fought on this hill. (These battles are also sometimes called the First and Second Battles of Manassas.)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Photo of Lincoln at Gettysburg dedication. Lincoln is highlighted in this image  in the middle of the crowd at the dais."/>
          <p:cNvPicPr>
            <a:picLocks noChangeAspect="1" noChangeArrowheads="1"/>
          </p:cNvPicPr>
          <p:nvPr/>
        </p:nvPicPr>
        <p:blipFill>
          <a:blip r:embed="rId2"/>
          <a:srcRect/>
          <a:stretch>
            <a:fillRect/>
          </a:stretch>
        </p:blipFill>
        <p:spPr bwMode="auto">
          <a:xfrm>
            <a:off x="2209800" y="990600"/>
            <a:ext cx="4657725" cy="485064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War in the West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8382000" cy="4953000"/>
          </a:xfrm>
        </p:spPr>
        <p:txBody>
          <a:bodyPr>
            <a:normAutofit fontScale="77500" lnSpcReduction="20000"/>
          </a:bodyPr>
          <a:lstStyle/>
          <a:p>
            <a:endParaRPr lang="en-US" dirty="0" smtClean="0"/>
          </a:p>
          <a:p>
            <a:pPr lvl="1"/>
            <a:r>
              <a:rPr lang="en-US" dirty="0" smtClean="0">
                <a:latin typeface="Times New Roman" pitchFamily="18" charset="0"/>
                <a:cs typeface="Times New Roman" pitchFamily="18" charset="0"/>
              </a:rPr>
              <a:t>Lincoln was having terrible luck finding a general to get the job done. His answer was finally found in </a:t>
            </a:r>
            <a:r>
              <a:rPr lang="en-US" b="1" dirty="0" smtClean="0">
                <a:latin typeface="Times New Roman" pitchFamily="18" charset="0"/>
                <a:cs typeface="Times New Roman" pitchFamily="18" charset="0"/>
              </a:rPr>
              <a:t>Gen. Ulysses S. Grant</a:t>
            </a:r>
            <a:r>
              <a:rPr lang="en-US" dirty="0" smtClean="0">
                <a:latin typeface="Times New Roman" pitchFamily="18" charset="0"/>
                <a:cs typeface="Times New Roman" pitchFamily="18" charset="0"/>
              </a:rPr>
              <a:t>. </a:t>
            </a:r>
          </a:p>
          <a:p>
            <a:pPr lvl="2"/>
            <a:r>
              <a:rPr lang="en-US" dirty="0" smtClean="0">
                <a:latin typeface="Times New Roman" pitchFamily="18" charset="0"/>
                <a:cs typeface="Times New Roman" pitchFamily="18" charset="0"/>
              </a:rPr>
              <a:t>Grant had been mediocre to slightly above average most of his career. </a:t>
            </a:r>
          </a:p>
          <a:p>
            <a:pPr lvl="2"/>
            <a:r>
              <a:rPr lang="en-US" dirty="0" smtClean="0">
                <a:latin typeface="Times New Roman" pitchFamily="18" charset="0"/>
                <a:cs typeface="Times New Roman" pitchFamily="18" charset="0"/>
              </a:rPr>
              <a:t>He came on the scene by achieving "Unconditional Surrender" early in the western theater of the Civil War (the term stuck as his nickname due to his initials: U.S. Grant). </a:t>
            </a:r>
          </a:p>
          <a:p>
            <a:pPr lvl="1"/>
            <a:r>
              <a:rPr lang="en-US" dirty="0" smtClean="0">
                <a:latin typeface="Times New Roman" pitchFamily="18" charset="0"/>
                <a:cs typeface="Times New Roman" pitchFamily="18" charset="0"/>
              </a:rPr>
              <a:t>Grant was demoted after nearly getting wiped out at the Battle of Shiloh. </a:t>
            </a:r>
          </a:p>
          <a:p>
            <a:pPr lvl="1"/>
            <a:r>
              <a:rPr lang="en-US" dirty="0" smtClean="0">
                <a:latin typeface="Times New Roman" pitchFamily="18" charset="0"/>
                <a:cs typeface="Times New Roman" pitchFamily="18" charset="0"/>
              </a:rPr>
              <a:t>His big break and redemption came at </a:t>
            </a:r>
            <a:r>
              <a:rPr lang="en-US" b="1" dirty="0" smtClean="0">
                <a:latin typeface="Times New Roman" pitchFamily="18" charset="0"/>
                <a:cs typeface="Times New Roman" pitchFamily="18" charset="0"/>
              </a:rPr>
              <a:t>Vicksburg</a:t>
            </a:r>
            <a:r>
              <a:rPr lang="en-US" dirty="0" smtClean="0">
                <a:latin typeface="Times New Roman" pitchFamily="18" charset="0"/>
                <a:cs typeface="Times New Roman" pitchFamily="18" charset="0"/>
              </a:rPr>
              <a:t>, MS where he circled around the city, took the capital of Jackson, MS, and then seized Vicksburg. </a:t>
            </a:r>
          </a:p>
          <a:p>
            <a:pPr lvl="1"/>
            <a:r>
              <a:rPr lang="en-US" dirty="0" smtClean="0">
                <a:latin typeface="Times New Roman" pitchFamily="18" charset="0"/>
                <a:cs typeface="Times New Roman" pitchFamily="18" charset="0"/>
              </a:rPr>
              <a:t>Vicksburg came one day after Gettysburg and certainly pointed toward a Northern win. Also as certain, Southern hopes for foreign intervention were gone—no country helps the losing side in a war.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Sherman Scorches Georgia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524000"/>
            <a:ext cx="8382000" cy="4876800"/>
          </a:xfrm>
        </p:spPr>
        <p:txBody>
          <a:bodyPr>
            <a:normAutofit fontScale="85000" lnSpcReduction="20000"/>
          </a:bodyPr>
          <a:lstStyle/>
          <a:p>
            <a:pPr lvl="1"/>
            <a:r>
              <a:rPr lang="en-US" dirty="0" smtClean="0">
                <a:latin typeface="Times New Roman" pitchFamily="18" charset="0"/>
                <a:cs typeface="Times New Roman" pitchFamily="18" charset="0"/>
              </a:rPr>
              <a:t>The plan of "blockade, divide, and conquer" was coming to fruition. </a:t>
            </a:r>
          </a:p>
          <a:p>
            <a:pPr lvl="2"/>
            <a:r>
              <a:rPr lang="en-US" dirty="0" smtClean="0">
                <a:latin typeface="Times New Roman" pitchFamily="18" charset="0"/>
                <a:cs typeface="Times New Roman" pitchFamily="18" charset="0"/>
              </a:rPr>
              <a:t>The blockade was in place, the South was being divided down the Mississippi River, and now was to be divided through Georgia. </a:t>
            </a:r>
          </a:p>
          <a:p>
            <a:pPr lvl="1"/>
            <a:r>
              <a:rPr lang="en-US" b="1" dirty="0" smtClean="0">
                <a:latin typeface="Times New Roman" pitchFamily="18" charset="0"/>
                <a:cs typeface="Times New Roman" pitchFamily="18" charset="0"/>
              </a:rPr>
              <a:t>Gen. William Tecumseh Sherman</a:t>
            </a:r>
            <a:r>
              <a:rPr lang="en-US" dirty="0" smtClean="0">
                <a:latin typeface="Times New Roman" pitchFamily="18" charset="0"/>
                <a:cs typeface="Times New Roman" pitchFamily="18" charset="0"/>
              </a:rPr>
              <a:t> was put in charge of dividing the South by land. </a:t>
            </a:r>
          </a:p>
          <a:p>
            <a:pPr lvl="2"/>
            <a:r>
              <a:rPr lang="en-US" dirty="0" smtClean="0">
                <a:latin typeface="Times New Roman" pitchFamily="18" charset="0"/>
                <a:cs typeface="Times New Roman" pitchFamily="18" charset="0"/>
              </a:rPr>
              <a:t>He pushed down from Chattanooga, TN and captured Atlanta, GA. Atlanta was burnt to the ground. </a:t>
            </a:r>
          </a:p>
          <a:p>
            <a:pPr lvl="2"/>
            <a:r>
              <a:rPr lang="en-US" dirty="0" smtClean="0">
                <a:latin typeface="Times New Roman" pitchFamily="18" charset="0"/>
                <a:cs typeface="Times New Roman" pitchFamily="18" charset="0"/>
              </a:rPr>
              <a:t>Sherman then </a:t>
            </a:r>
            <a:r>
              <a:rPr lang="en-US" u="sng" dirty="0" smtClean="0">
                <a:latin typeface="Times New Roman" pitchFamily="18" charset="0"/>
                <a:cs typeface="Times New Roman" pitchFamily="18" charset="0"/>
              </a:rPr>
              <a:t>led his "March to the Sea". He spread out his men and scorched Georgia from Atlanta to Savannah</a:t>
            </a:r>
            <a:r>
              <a:rPr lang="en-US" dirty="0" smtClean="0">
                <a:latin typeface="Times New Roman" pitchFamily="18" charset="0"/>
                <a:cs typeface="Times New Roman" pitchFamily="18" charset="0"/>
              </a:rPr>
              <a:t> on the coast. Everything was destroyed—farms, houses, crops, railroads, warehouses, fields, etc. </a:t>
            </a:r>
          </a:p>
          <a:p>
            <a:pPr lvl="1"/>
            <a:r>
              <a:rPr lang="en-US" dirty="0" smtClean="0">
                <a:latin typeface="Times New Roman" pitchFamily="18" charset="0"/>
                <a:cs typeface="Times New Roman" pitchFamily="18" charset="0"/>
              </a:rPr>
              <a:t>Sherman declared "total war" meaning that even civilian property was to be destroyed. Thus the "conquer" part of the "blockade, divide, and conquer" plan was also being played out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5298" name="Picture 2" descr="http://4.bp.blogspot.com/-Sa_4diL2-HA/UKP3pS2FoAI/AAAAAAAAbtQ/ZEg5_bnzxSs/s320/Atlanta+burning+by+Sherman.jpg"/>
          <p:cNvPicPr>
            <a:picLocks noChangeAspect="1" noChangeArrowheads="1"/>
          </p:cNvPicPr>
          <p:nvPr/>
        </p:nvPicPr>
        <p:blipFill>
          <a:blip r:embed="rId2"/>
          <a:srcRect/>
          <a:stretch>
            <a:fillRect/>
          </a:stretch>
        </p:blipFill>
        <p:spPr bwMode="auto">
          <a:xfrm>
            <a:off x="1752600" y="381000"/>
            <a:ext cx="5705475" cy="618899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Politics of War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447800"/>
            <a:ext cx="8382000" cy="4678363"/>
          </a:xfrm>
        </p:spPr>
        <p:txBody>
          <a:bodyPr>
            <a:normAutofit fontScale="92500" lnSpcReduction="20000"/>
          </a:bodyPr>
          <a:lstStyle/>
          <a:p>
            <a:endParaRPr lang="en-US" dirty="0" smtClean="0"/>
          </a:p>
          <a:p>
            <a:pPr lvl="1"/>
            <a:r>
              <a:rPr lang="en-US" dirty="0" smtClean="0">
                <a:latin typeface="Times New Roman" pitchFamily="18" charset="0"/>
                <a:cs typeface="Times New Roman" pitchFamily="18" charset="0"/>
              </a:rPr>
              <a:t>Lincoln had his opponents up North, even among his fellow Republicans. </a:t>
            </a:r>
          </a:p>
          <a:p>
            <a:pPr lvl="2"/>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Radical Republicans</a:t>
            </a:r>
            <a:r>
              <a:rPr lang="en-US" dirty="0" smtClean="0">
                <a:latin typeface="Times New Roman" pitchFamily="18" charset="0"/>
                <a:cs typeface="Times New Roman" pitchFamily="18" charset="0"/>
              </a:rPr>
              <a:t>" felt Lincoln wasn't doing enough to win the war, help blacks, or punish the South. </a:t>
            </a:r>
          </a:p>
          <a:p>
            <a:pPr lvl="1"/>
            <a:r>
              <a:rPr lang="en-US" dirty="0" smtClean="0">
                <a:latin typeface="Times New Roman" pitchFamily="18" charset="0"/>
                <a:cs typeface="Times New Roman" pitchFamily="18" charset="0"/>
              </a:rPr>
              <a:t>Northern Democrats split over the war. </a:t>
            </a:r>
          </a:p>
          <a:p>
            <a:pPr lvl="2"/>
            <a:r>
              <a:rPr lang="en-US" dirty="0" smtClean="0">
                <a:latin typeface="Times New Roman" pitchFamily="18" charset="0"/>
                <a:cs typeface="Times New Roman" pitchFamily="18" charset="0"/>
              </a:rPr>
              <a:t>"War Democrats" supported Lincoln and the war. </a:t>
            </a:r>
          </a:p>
          <a:p>
            <a:pPr lvl="2"/>
            <a:r>
              <a:rPr lang="en-US" dirty="0" smtClean="0">
                <a:latin typeface="Times New Roman" pitchFamily="18" charset="0"/>
                <a:cs typeface="Times New Roman" pitchFamily="18" charset="0"/>
              </a:rPr>
              <a:t>"Peace Democrats" opposed Lincoln (calling him the "Illinois Ape") and the "Nigger War" that he led. </a:t>
            </a:r>
          </a:p>
          <a:p>
            <a:pPr lvl="3"/>
            <a:r>
              <a:rPr lang="en-US" b="1" dirty="0" smtClean="0">
                <a:latin typeface="Times New Roman" pitchFamily="18" charset="0"/>
                <a:cs typeface="Times New Roman" pitchFamily="18" charset="0"/>
              </a:rPr>
              <a:t>Clement L. </a:t>
            </a:r>
            <a:r>
              <a:rPr lang="en-US" b="1" dirty="0" err="1" smtClean="0">
                <a:latin typeface="Times New Roman" pitchFamily="18" charset="0"/>
                <a:cs typeface="Times New Roman" pitchFamily="18" charset="0"/>
              </a:rPr>
              <a:t>Valandigham</a:t>
            </a:r>
            <a:r>
              <a:rPr lang="en-US" dirty="0" smtClean="0">
                <a:latin typeface="Times New Roman" pitchFamily="18" charset="0"/>
                <a:cs typeface="Times New Roman" pitchFamily="18" charset="0"/>
              </a:rPr>
              <a:t> was Lincoln's loudest opponent. He leaned toward the South, was tried for treason, shipped down South, fled to Canada, there ran and lost a bid for governor of Ohio, then returned to Ohio. </a:t>
            </a:r>
          </a:p>
          <a:p>
            <a:pPr lvl="3"/>
            <a:r>
              <a:rPr lang="en-US" dirty="0" smtClean="0">
                <a:latin typeface="Times New Roman" pitchFamily="18" charset="0"/>
                <a:cs typeface="Times New Roman" pitchFamily="18" charset="0"/>
              </a:rPr>
              <a:t>This odd scenario inspired the fictitious story "The Man Without a Country."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Election of 1864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1"/>
            <a:r>
              <a:rPr lang="en-US" dirty="0" smtClean="0">
                <a:latin typeface="Times New Roman" pitchFamily="18" charset="0"/>
                <a:cs typeface="Times New Roman" pitchFamily="18" charset="0"/>
              </a:rPr>
              <a:t>War or not, elections go on. The 1864 presidential election saw Lincoln take on Gen. George McClellan (whom Lincoln had fired). </a:t>
            </a:r>
          </a:p>
          <a:p>
            <a:pPr lvl="1"/>
            <a:r>
              <a:rPr lang="en-US" dirty="0" smtClean="0">
                <a:latin typeface="Times New Roman" pitchFamily="18" charset="0"/>
                <a:cs typeface="Times New Roman" pitchFamily="18" charset="0"/>
              </a:rPr>
              <a:t>McClellan was the Democratic candidate. His position was that Lincoln was mismanaging the war. </a:t>
            </a:r>
          </a:p>
          <a:p>
            <a:pPr lvl="2"/>
            <a:r>
              <a:rPr lang="en-US" dirty="0" smtClean="0">
                <a:latin typeface="Times New Roman" pitchFamily="18" charset="0"/>
                <a:cs typeface="Times New Roman" pitchFamily="18" charset="0"/>
              </a:rPr>
              <a:t>Lincoln's most vicious opponents were called "</a:t>
            </a:r>
            <a:r>
              <a:rPr lang="en-US" b="1" dirty="0" smtClean="0">
                <a:latin typeface="Times New Roman" pitchFamily="18" charset="0"/>
                <a:cs typeface="Times New Roman" pitchFamily="18" charset="0"/>
              </a:rPr>
              <a:t>Copperheads</a:t>
            </a:r>
            <a:r>
              <a:rPr lang="en-US" dirty="0" smtClean="0">
                <a:latin typeface="Times New Roman" pitchFamily="18" charset="0"/>
                <a:cs typeface="Times New Roman" pitchFamily="18" charset="0"/>
              </a:rPr>
              <a:t>" since they "struck at Lincoln's heels." These critics usually came from the "</a:t>
            </a:r>
            <a:r>
              <a:rPr lang="en-US" b="1" dirty="0" smtClean="0">
                <a:latin typeface="Times New Roman" pitchFamily="18" charset="0"/>
                <a:cs typeface="Times New Roman" pitchFamily="18" charset="0"/>
              </a:rPr>
              <a:t>Butternut Region</a:t>
            </a:r>
            <a:r>
              <a:rPr lang="en-US" dirty="0" smtClean="0">
                <a:latin typeface="Times New Roman" pitchFamily="18" charset="0"/>
                <a:cs typeface="Times New Roman" pitchFamily="18" charset="0"/>
              </a:rPr>
              <a:t>"—southern Illinois, Indiana, and Ohio.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Times New Roman" pitchFamily="18" charset="0"/>
                <a:cs typeface="Times New Roman" pitchFamily="18" charset="0"/>
              </a:rPr>
              <a:t>Lincoln would come out victorious in his 1864 re-election because… </a:t>
            </a:r>
          </a:p>
          <a:p>
            <a:pPr lvl="2"/>
            <a:r>
              <a:rPr lang="en-US" dirty="0" smtClean="0">
                <a:latin typeface="Times New Roman" pitchFamily="18" charset="0"/>
                <a:cs typeface="Times New Roman" pitchFamily="18" charset="0"/>
              </a:rPr>
              <a:t>He cleverly invented the "</a:t>
            </a:r>
            <a:r>
              <a:rPr lang="en-US" b="1" dirty="0" smtClean="0">
                <a:latin typeface="Times New Roman" pitchFamily="18" charset="0"/>
                <a:cs typeface="Times New Roman" pitchFamily="18" charset="0"/>
              </a:rPr>
              <a:t>Union Party</a:t>
            </a:r>
            <a:r>
              <a:rPr lang="en-US" dirty="0" smtClean="0">
                <a:latin typeface="Times New Roman" pitchFamily="18" charset="0"/>
                <a:cs typeface="Times New Roman" pitchFamily="18" charset="0"/>
              </a:rPr>
              <a:t>" which </a:t>
            </a:r>
            <a:r>
              <a:rPr lang="en-US" u="sng" dirty="0" smtClean="0">
                <a:latin typeface="Times New Roman" pitchFamily="18" charset="0"/>
                <a:cs typeface="Times New Roman" pitchFamily="18" charset="0"/>
              </a:rPr>
              <a:t>joined Republicans with War Democrats</a:t>
            </a:r>
            <a:r>
              <a:rPr lang="en-US" dirty="0" smtClean="0">
                <a:latin typeface="Times New Roman" pitchFamily="18" charset="0"/>
                <a:cs typeface="Times New Roman" pitchFamily="18" charset="0"/>
              </a:rPr>
              <a:t>. </a:t>
            </a:r>
          </a:p>
          <a:p>
            <a:pPr lvl="2"/>
            <a:r>
              <a:rPr lang="en-US" dirty="0" smtClean="0">
                <a:latin typeface="Times New Roman" pitchFamily="18" charset="0"/>
                <a:cs typeface="Times New Roman" pitchFamily="18" charset="0"/>
              </a:rPr>
              <a:t>He came up with the simple but clear slogan: "You don't change horses midstream." </a:t>
            </a:r>
          </a:p>
          <a:p>
            <a:pPr lvl="2"/>
            <a:r>
              <a:rPr lang="en-US" dirty="0" smtClean="0">
                <a:latin typeface="Times New Roman" pitchFamily="18" charset="0"/>
                <a:cs typeface="Times New Roman" pitchFamily="18" charset="0"/>
              </a:rPr>
              <a:t>Union forces scored victories in New Orleans and Atlanta just prior to the election. </a:t>
            </a:r>
          </a:p>
          <a:p>
            <a:pPr lvl="1"/>
            <a:r>
              <a:rPr lang="en-US" dirty="0" smtClean="0">
                <a:latin typeface="Times New Roman" pitchFamily="18" charset="0"/>
                <a:cs typeface="Times New Roman" pitchFamily="18" charset="0"/>
              </a:rPr>
              <a:t>The popular vote was 212-21, the electoral vote was 2.2 million to 1.8 million.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http://media-2.web.britannica.com/eb-media/16/73716-004-EFBDBD32.gif"/>
          <p:cNvPicPr>
            <a:picLocks noChangeAspect="1" noChangeArrowheads="1"/>
          </p:cNvPicPr>
          <p:nvPr/>
        </p:nvPicPr>
        <p:blipFill>
          <a:blip r:embed="rId2"/>
          <a:srcRect/>
          <a:stretch>
            <a:fillRect/>
          </a:stretch>
        </p:blipFill>
        <p:spPr bwMode="auto">
          <a:xfrm>
            <a:off x="457200" y="533400"/>
            <a:ext cx="8194602" cy="584382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Grant Outlasts Lee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458200" cy="4800600"/>
          </a:xfrm>
        </p:spPr>
        <p:txBody>
          <a:bodyPr>
            <a:normAutofit fontScale="92500" lnSpcReduction="20000"/>
          </a:bodyPr>
          <a:lstStyle/>
          <a:p>
            <a:pPr lvl="1"/>
            <a:r>
              <a:rPr lang="en-US" dirty="0" smtClean="0">
                <a:latin typeface="Times New Roman" pitchFamily="18" charset="0"/>
                <a:cs typeface="Times New Roman" pitchFamily="18" charset="0"/>
              </a:rPr>
              <a:t>Ulysses S. Grant was known as the "meat-grinder" because he was willing to keep sending his men into battle even though they'd be killed. His motto was, "When in doubt, fight." </a:t>
            </a:r>
          </a:p>
          <a:p>
            <a:pPr lvl="2"/>
            <a:r>
              <a:rPr lang="en-US" dirty="0" smtClean="0">
                <a:latin typeface="Times New Roman" pitchFamily="18" charset="0"/>
                <a:cs typeface="Times New Roman" pitchFamily="18" charset="0"/>
              </a:rPr>
              <a:t>He was willing to sacrifice twice as many casualties as his enemy because </a:t>
            </a:r>
            <a:r>
              <a:rPr lang="en-US" u="sng" dirty="0" smtClean="0">
                <a:latin typeface="Times New Roman" pitchFamily="18" charset="0"/>
                <a:cs typeface="Times New Roman" pitchFamily="18" charset="0"/>
              </a:rPr>
              <a:t>he knew the South could not sustain the fight as long as he could</a:t>
            </a:r>
            <a:r>
              <a:rPr lang="en-US" dirty="0" smtClean="0">
                <a:latin typeface="Times New Roman" pitchFamily="18" charset="0"/>
                <a:cs typeface="Times New Roman" pitchFamily="18" charset="0"/>
              </a:rPr>
              <a:t>. </a:t>
            </a:r>
          </a:p>
          <a:p>
            <a:pPr lvl="1"/>
            <a:r>
              <a:rPr lang="en-US" dirty="0" smtClean="0">
                <a:latin typeface="Times New Roman" pitchFamily="18" charset="0"/>
                <a:cs typeface="Times New Roman" pitchFamily="18" charset="0"/>
              </a:rPr>
              <a:t>Grant outlasted Lee over a string of battles including: The Wilderness, Spotsylvania Courthouse, Cold </a:t>
            </a:r>
            <a:r>
              <a:rPr lang="en-US" dirty="0" err="1" smtClean="0">
                <a:latin typeface="Times New Roman" pitchFamily="18" charset="0"/>
                <a:cs typeface="Times New Roman" pitchFamily="18" charset="0"/>
              </a:rPr>
              <a:t>Harbor,and</a:t>
            </a:r>
            <a:r>
              <a:rPr lang="en-US" dirty="0" smtClean="0">
                <a:latin typeface="Times New Roman" pitchFamily="18" charset="0"/>
                <a:cs typeface="Times New Roman" pitchFamily="18" charset="0"/>
              </a:rPr>
              <a:t> Petersburg. </a:t>
            </a:r>
          </a:p>
          <a:p>
            <a:pPr lvl="2"/>
            <a:r>
              <a:rPr lang="en-US" dirty="0" smtClean="0">
                <a:latin typeface="Times New Roman" pitchFamily="18" charset="0"/>
                <a:cs typeface="Times New Roman" pitchFamily="18" charset="0"/>
              </a:rPr>
              <a:t>These battles were known for being very bloody. They earned nicknames like the "Bloody Angle" and "Hell's Half Acre". </a:t>
            </a:r>
          </a:p>
          <a:p>
            <a:pPr lvl="2"/>
            <a:r>
              <a:rPr lang="en-US" dirty="0" smtClean="0">
                <a:latin typeface="Times New Roman" pitchFamily="18" charset="0"/>
                <a:cs typeface="Times New Roman" pitchFamily="18" charset="0"/>
              </a:rPr>
              <a:t>At Cold Harbor, soldiers pinned their names and addresses onto their backs. 7,000 men died in a few minutes.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Times New Roman" pitchFamily="18" charset="0"/>
                <a:cs typeface="Times New Roman" pitchFamily="18" charset="0"/>
              </a:rPr>
              <a:t>Richmond, VA, the capital of the South, finally fell and was destroyed. </a:t>
            </a:r>
          </a:p>
          <a:p>
            <a:pPr lvl="1"/>
            <a:r>
              <a:rPr lang="en-US" dirty="0" smtClean="0">
                <a:latin typeface="Times New Roman" pitchFamily="18" charset="0"/>
                <a:cs typeface="Times New Roman" pitchFamily="18" charset="0"/>
              </a:rPr>
              <a:t>In April of 1865, surrounded, </a:t>
            </a:r>
            <a:r>
              <a:rPr lang="en-US" u="sng" dirty="0" smtClean="0">
                <a:latin typeface="Times New Roman" pitchFamily="18" charset="0"/>
                <a:cs typeface="Times New Roman" pitchFamily="18" charset="0"/>
              </a:rPr>
              <a:t>Gen. Lee surrendered to Gen. Grant at </a:t>
            </a:r>
            <a:r>
              <a:rPr lang="en-US" b="1" u="sng" dirty="0" smtClean="0">
                <a:latin typeface="Times New Roman" pitchFamily="18" charset="0"/>
                <a:cs typeface="Times New Roman" pitchFamily="18" charset="0"/>
              </a:rPr>
              <a:t>Appomattox Courthouse</a:t>
            </a:r>
            <a:r>
              <a:rPr lang="en-US" dirty="0" smtClean="0">
                <a:latin typeface="Times New Roman" pitchFamily="18" charset="0"/>
                <a:cs typeface="Times New Roman" pitchFamily="18" charset="0"/>
              </a:rPr>
              <a:t> in Virginia.</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“Tardy George” McClellan and the Peninsula Campaign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lvl="1"/>
            <a:r>
              <a:rPr lang="en-US" dirty="0" smtClean="0">
                <a:latin typeface="Times New Roman" pitchFamily="18" charset="0"/>
                <a:cs typeface="Times New Roman" pitchFamily="18" charset="0"/>
              </a:rPr>
              <a:t>34 year old </a:t>
            </a:r>
            <a:r>
              <a:rPr lang="en-US" b="1" dirty="0" smtClean="0">
                <a:latin typeface="Times New Roman" pitchFamily="18" charset="0"/>
                <a:cs typeface="Times New Roman" pitchFamily="18" charset="0"/>
              </a:rPr>
              <a:t>Gen. George McClellan</a:t>
            </a:r>
            <a:r>
              <a:rPr lang="en-US" dirty="0" smtClean="0">
                <a:latin typeface="Times New Roman" pitchFamily="18" charset="0"/>
                <a:cs typeface="Times New Roman" pitchFamily="18" charset="0"/>
              </a:rPr>
              <a:t> was a master organizer and planner. He was put in charge of getting the U.S. Army ready. </a:t>
            </a:r>
          </a:p>
          <a:p>
            <a:pPr lvl="2"/>
            <a:r>
              <a:rPr lang="en-US" dirty="0" smtClean="0">
                <a:latin typeface="Times New Roman" pitchFamily="18" charset="0"/>
                <a:cs typeface="Times New Roman" pitchFamily="18" charset="0"/>
              </a:rPr>
              <a:t>McClellan's weakness was that he never felt as though he'd prepared enough. He was always preparing, never fighting. </a:t>
            </a:r>
          </a:p>
          <a:p>
            <a:pPr lvl="2"/>
            <a:r>
              <a:rPr lang="en-US" dirty="0" smtClean="0">
                <a:latin typeface="Times New Roman" pitchFamily="18" charset="0"/>
                <a:cs typeface="Times New Roman" pitchFamily="18" charset="0"/>
              </a:rPr>
              <a:t>Lincoln got tired of waiting around, said McClellan had "the slows", and ordered him to take action. </a:t>
            </a:r>
          </a:p>
          <a:p>
            <a:pPr lvl="1"/>
            <a:r>
              <a:rPr lang="en-US" dirty="0" smtClean="0">
                <a:latin typeface="Times New Roman" pitchFamily="18" charset="0"/>
                <a:cs typeface="Times New Roman" pitchFamily="18" charset="0"/>
              </a:rPr>
              <a:t>McClellan's plan was to take </a:t>
            </a:r>
            <a:r>
              <a:rPr lang="en-US" b="1" dirty="0" smtClean="0">
                <a:latin typeface="Times New Roman" pitchFamily="18" charset="0"/>
                <a:cs typeface="Times New Roman" pitchFamily="18" charset="0"/>
              </a:rPr>
              <a:t>Richmond, VA</a:t>
            </a:r>
            <a:r>
              <a:rPr lang="en-US" dirty="0" smtClean="0">
                <a:latin typeface="Times New Roman" pitchFamily="18" charset="0"/>
                <a:cs typeface="Times New Roman" pitchFamily="18" charset="0"/>
              </a:rPr>
              <a:t>, the capital of the South. He still felt the North could win in one large battle and by taking the capital would likely accomplish that goal. He nearly pulled it off.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descr="http://media.web.britannica.com/eb-media/35/93035-050-165131C4.jpg"/>
          <p:cNvPicPr>
            <a:picLocks noChangeAspect="1" noChangeArrowheads="1"/>
          </p:cNvPicPr>
          <p:nvPr/>
        </p:nvPicPr>
        <p:blipFill>
          <a:blip r:embed="rId2"/>
          <a:srcRect/>
          <a:stretch>
            <a:fillRect/>
          </a:stretch>
        </p:blipFill>
        <p:spPr bwMode="auto">
          <a:xfrm>
            <a:off x="228600" y="1066800"/>
            <a:ext cx="8724868" cy="530542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descr="http://www.vanishedamericana.com/wp-content/uploads/2011/04/Appomattox-Court-House-1865.jpg"/>
          <p:cNvPicPr>
            <a:picLocks noChangeAspect="1" noChangeArrowheads="1"/>
          </p:cNvPicPr>
          <p:nvPr/>
        </p:nvPicPr>
        <p:blipFill>
          <a:blip r:embed="rId2"/>
          <a:srcRect/>
          <a:stretch>
            <a:fillRect/>
          </a:stretch>
        </p:blipFill>
        <p:spPr bwMode="auto">
          <a:xfrm>
            <a:off x="762000" y="609600"/>
            <a:ext cx="7353300" cy="587367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Martyrdom of Lincoln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lvl="1"/>
            <a:r>
              <a:rPr lang="en-US" dirty="0" smtClean="0">
                <a:latin typeface="Times New Roman" pitchFamily="18" charset="0"/>
                <a:cs typeface="Times New Roman" pitchFamily="18" charset="0"/>
              </a:rPr>
              <a:t>Only a few days after the South's surrender, Lincoln was assassinated. He was shot by </a:t>
            </a:r>
            <a:r>
              <a:rPr lang="en-US" b="1" dirty="0" smtClean="0">
                <a:latin typeface="Times New Roman" pitchFamily="18" charset="0"/>
                <a:cs typeface="Times New Roman" pitchFamily="18" charset="0"/>
              </a:rPr>
              <a:t>John Wilkes Booth</a:t>
            </a:r>
            <a:r>
              <a:rPr lang="en-US" dirty="0" smtClean="0">
                <a:latin typeface="Times New Roman" pitchFamily="18" charset="0"/>
                <a:cs typeface="Times New Roman" pitchFamily="18" charset="0"/>
              </a:rPr>
              <a:t> in the head while attending a play at Ford's Theatre in Washington. </a:t>
            </a:r>
          </a:p>
          <a:p>
            <a:pPr lvl="1"/>
            <a:r>
              <a:rPr lang="en-US" dirty="0" smtClean="0">
                <a:latin typeface="Times New Roman" pitchFamily="18" charset="0"/>
                <a:cs typeface="Times New Roman" pitchFamily="18" charset="0"/>
              </a:rPr>
              <a:t>Lincoln became an instant martyr—a hero who died fighting for the nation and freedom of blacks. </a:t>
            </a:r>
          </a:p>
          <a:p>
            <a:pPr lvl="1"/>
            <a:r>
              <a:rPr lang="en-US" dirty="0" smtClean="0">
                <a:latin typeface="Times New Roman" pitchFamily="18" charset="0"/>
                <a:cs typeface="Times New Roman" pitchFamily="18" charset="0"/>
              </a:rPr>
              <a:t>Southerners were glad to be rid of Lincoln. But, as irony would have it, things would turn much tougher for the South </a:t>
            </a:r>
            <a:r>
              <a:rPr lang="en-US" i="1" dirty="0" smtClean="0">
                <a:latin typeface="Times New Roman" pitchFamily="18" charset="0"/>
                <a:cs typeface="Times New Roman" pitchFamily="18" charset="0"/>
              </a:rPr>
              <a:t>without</a:t>
            </a:r>
            <a:r>
              <a:rPr lang="en-US" dirty="0" smtClean="0">
                <a:latin typeface="Times New Roman" pitchFamily="18" charset="0"/>
                <a:cs typeface="Times New Roman" pitchFamily="18" charset="0"/>
              </a:rPr>
              <a:t> Lincoln. The Radical Republicans who replaced Lincoln's authority were much less forgiving than Honest Abe would've been</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https://upload.wikimedia.org/wikipedia/commons/e/e8/Abraham_Lincoln_O-103_by_Walker,_1865.png"/>
          <p:cNvPicPr>
            <a:picLocks noChangeAspect="1" noChangeArrowheads="1"/>
          </p:cNvPicPr>
          <p:nvPr/>
        </p:nvPicPr>
        <p:blipFill>
          <a:blip r:embed="rId2" cstate="print"/>
          <a:srcRect/>
          <a:stretch>
            <a:fillRect/>
          </a:stretch>
        </p:blipFill>
        <p:spPr bwMode="auto">
          <a:xfrm>
            <a:off x="1905000" y="0"/>
            <a:ext cx="5479421" cy="685800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0418" name="Picture 2" descr="http://upload.wikimedia.org/wikipedia/commons/4/47/Abraham_Lincoln_O-116_by_Gardner,_1865.png"/>
          <p:cNvPicPr>
            <a:picLocks noChangeAspect="1" noChangeArrowheads="1"/>
          </p:cNvPicPr>
          <p:nvPr/>
        </p:nvPicPr>
        <p:blipFill>
          <a:blip r:embed="rId2" cstate="print"/>
          <a:srcRect/>
          <a:stretch>
            <a:fillRect/>
          </a:stretch>
        </p:blipFill>
        <p:spPr bwMode="auto">
          <a:xfrm>
            <a:off x="1524000" y="-14075"/>
            <a:ext cx="5857875" cy="68720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9394" name="Picture 2" descr="http://cwmemory.com/wp-content/uploads/2009/02/abraham-lincoln-shooting.jpg"/>
          <p:cNvPicPr>
            <a:picLocks noChangeAspect="1" noChangeArrowheads="1"/>
          </p:cNvPicPr>
          <p:nvPr/>
        </p:nvPicPr>
        <p:blipFill>
          <a:blip r:embed="rId2"/>
          <a:srcRect/>
          <a:stretch>
            <a:fillRect/>
          </a:stretch>
        </p:blipFill>
        <p:spPr bwMode="auto">
          <a:xfrm>
            <a:off x="990600" y="990600"/>
            <a:ext cx="7072313" cy="52578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http://upload.wikimedia.org/wikipedia/commons/2/21/John_Wilkes_Booth,_assassin_CDV-1.jpg"/>
          <p:cNvPicPr>
            <a:picLocks noChangeAspect="1" noChangeArrowheads="1"/>
          </p:cNvPicPr>
          <p:nvPr/>
        </p:nvPicPr>
        <p:blipFill>
          <a:blip r:embed="rId2" cstate="print"/>
          <a:srcRect/>
          <a:stretch>
            <a:fillRect/>
          </a:stretch>
        </p:blipFill>
        <p:spPr bwMode="auto">
          <a:xfrm>
            <a:off x="2133600" y="28575"/>
            <a:ext cx="4552950" cy="682942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Aftermath of the Nightmare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371600"/>
            <a:ext cx="8458200" cy="4754563"/>
          </a:xfrm>
        </p:spPr>
        <p:txBody>
          <a:bodyPr>
            <a:normAutofit fontScale="92500"/>
          </a:bodyPr>
          <a:lstStyle/>
          <a:p>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The Civil War was immensely costly in many ways… </a:t>
            </a:r>
          </a:p>
          <a:p>
            <a:pPr lvl="2"/>
            <a:r>
              <a:rPr lang="en-US" dirty="0" smtClean="0">
                <a:latin typeface="Times New Roman" pitchFamily="18" charset="0"/>
                <a:cs typeface="Times New Roman" pitchFamily="18" charset="0"/>
              </a:rPr>
              <a:t>It cost 600,000 lives, $15 billion, ripped away the best of a generation, instilled long-lasting animosity, and physically destroyed the South </a:t>
            </a:r>
          </a:p>
          <a:p>
            <a:pPr lvl="1"/>
            <a:r>
              <a:rPr lang="en-US" dirty="0" smtClean="0">
                <a:latin typeface="Times New Roman" pitchFamily="18" charset="0"/>
                <a:cs typeface="Times New Roman" pitchFamily="18" charset="0"/>
              </a:rPr>
              <a:t>There were some benefits to the Civil War… </a:t>
            </a:r>
          </a:p>
          <a:p>
            <a:pPr lvl="2"/>
            <a:r>
              <a:rPr lang="en-US" dirty="0" smtClean="0">
                <a:latin typeface="Times New Roman" pitchFamily="18" charset="0"/>
                <a:cs typeface="Times New Roman" pitchFamily="18" charset="0"/>
              </a:rPr>
              <a:t>It showed the resilience of the U.S. The nation had put itself through the ultimate test, and had survived. </a:t>
            </a:r>
          </a:p>
          <a:p>
            <a:pPr lvl="2"/>
            <a:r>
              <a:rPr lang="en-US" dirty="0" smtClean="0">
                <a:latin typeface="Times New Roman" pitchFamily="18" charset="0"/>
                <a:cs typeface="Times New Roman" pitchFamily="18" charset="0"/>
              </a:rPr>
              <a:t>Slavery was erased from the United States. </a:t>
            </a:r>
          </a:p>
          <a:p>
            <a:pPr lvl="2"/>
            <a:r>
              <a:rPr lang="en-US" dirty="0" smtClean="0">
                <a:latin typeface="Times New Roman" pitchFamily="18" charset="0"/>
                <a:cs typeface="Times New Roman" pitchFamily="18" charset="0"/>
              </a:rPr>
              <a:t>It put the U.S. onto the world stage as a major player and set up the U.S. to soon be the world leader.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Frame Routine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9144000" cy="5410200"/>
          </a:xfrm>
        </p:spPr>
        <p:txBody>
          <a:bodyPr>
            <a:normAutofit/>
          </a:bodyPr>
          <a:lstStyle/>
          <a:p>
            <a:r>
              <a:rPr lang="en-US" dirty="0" smtClean="0">
                <a:latin typeface="Times New Roman" pitchFamily="18" charset="0"/>
                <a:cs typeface="Times New Roman" pitchFamily="18" charset="0"/>
              </a:rPr>
              <a:t>Look through notes and find three sub categories that encompasses the events of the civil war.</a:t>
            </a:r>
          </a:p>
          <a:p>
            <a:pPr lvl="1"/>
            <a:r>
              <a:rPr lang="en-US" dirty="0" smtClean="0">
                <a:latin typeface="Times New Roman" pitchFamily="18" charset="0"/>
                <a:cs typeface="Times New Roman" pitchFamily="18" charset="0"/>
              </a:rPr>
              <a:t>Ex: politics, battles, people</a:t>
            </a:r>
          </a:p>
          <a:p>
            <a:pPr lvl="1">
              <a:buNone/>
            </a:pPr>
            <a:r>
              <a:rPr lang="en-US" dirty="0" smtClean="0">
                <a:latin typeface="Times New Roman" pitchFamily="18" charset="0"/>
                <a:cs typeface="Times New Roman" pitchFamily="18" charset="0"/>
              </a:rPr>
              <a:t> </a:t>
            </a:r>
          </a:p>
          <a:p>
            <a:pPr lvl="1">
              <a:buNone/>
            </a:pPr>
            <a:endParaRPr lang="en-US" dirty="0">
              <a:latin typeface="Times New Roman" pitchFamily="18" charset="0"/>
              <a:cs typeface="Times New Roman" pitchFamily="18" charset="0"/>
            </a:endParaRPr>
          </a:p>
          <a:p>
            <a:pPr lvl="1">
              <a:buNone/>
            </a:pPr>
            <a:endParaRPr lang="en-US" dirty="0" smtClean="0">
              <a:latin typeface="Times New Roman" pitchFamily="18" charset="0"/>
              <a:cs typeface="Times New Roman" pitchFamily="18" charset="0"/>
            </a:endParaRPr>
          </a:p>
          <a:p>
            <a:pPr lvl="1">
              <a:buNone/>
            </a:pPr>
            <a:endParaRPr lang="en-US" dirty="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~20 min total.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latin typeface="Times New Roman" pitchFamily="18" charset="0"/>
                <a:cs typeface="Times New Roman" pitchFamily="18" charset="0"/>
              </a:rPr>
              <a:t>What are we going to do now?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pPr>
              <a:buNone/>
            </a:pPr>
            <a:r>
              <a:rPr lang="en-US" dirty="0" smtClean="0">
                <a:latin typeface="Times New Roman" pitchFamily="18" charset="0"/>
                <a:cs typeface="Times New Roman" pitchFamily="18" charset="0"/>
              </a:rPr>
              <a:t> Can we create Peace? </a:t>
            </a:r>
          </a:p>
          <a:p>
            <a:pPr lvl="1"/>
            <a:r>
              <a:rPr lang="en-US" dirty="0" smtClean="0">
                <a:latin typeface="Times New Roman" pitchFamily="18" charset="0"/>
                <a:cs typeface="Times New Roman" pitchFamily="18" charset="0"/>
              </a:rPr>
              <a:t>Following the war, many questions lingered, such as… </a:t>
            </a:r>
          </a:p>
          <a:p>
            <a:pPr lvl="2"/>
            <a:r>
              <a:rPr lang="en-US" dirty="0" smtClean="0">
                <a:latin typeface="Times New Roman" pitchFamily="18" charset="0"/>
                <a:cs typeface="Times New Roman" pitchFamily="18" charset="0"/>
              </a:rPr>
              <a:t>What about the freed blacks? </a:t>
            </a:r>
          </a:p>
          <a:p>
            <a:pPr lvl="2"/>
            <a:r>
              <a:rPr lang="en-US" dirty="0" smtClean="0">
                <a:latin typeface="Times New Roman" pitchFamily="18" charset="0"/>
                <a:cs typeface="Times New Roman" pitchFamily="18" charset="0"/>
              </a:rPr>
              <a:t>How will be South be re-united with the North? </a:t>
            </a:r>
          </a:p>
          <a:p>
            <a:pPr lvl="2"/>
            <a:r>
              <a:rPr lang="en-US" dirty="0" smtClean="0">
                <a:latin typeface="Times New Roman" pitchFamily="18" charset="0"/>
                <a:cs typeface="Times New Roman" pitchFamily="18" charset="0"/>
              </a:rPr>
              <a:t>Who will make these decisions? </a:t>
            </a:r>
          </a:p>
          <a:p>
            <a:pPr lvl="1"/>
            <a:r>
              <a:rPr lang="en-US" dirty="0" smtClean="0">
                <a:latin typeface="Times New Roman" pitchFamily="18" charset="0"/>
                <a:cs typeface="Times New Roman" pitchFamily="18" charset="0"/>
              </a:rPr>
              <a:t>The South had been largely destroyed. It'd have to be rebuilt or reconstructed. How to do this was uncertain and many Southerners still stood staunchly against the North. </a:t>
            </a:r>
          </a:p>
          <a:p>
            <a:pPr lvl="1">
              <a:buNone/>
            </a:pPr>
            <a:endParaRPr lang="en-US" dirty="0" smtClean="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Your task is to, within your groups or with a partner, design a reconstruction plan that will rebuild the south and address the concerns of the questions above. You must have a detailed plan, stating specifics of who, what, when, where, and how. This will be a quiz grade</a:t>
            </a:r>
            <a:r>
              <a:rPr lang="en-US"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5867400"/>
            <a:ext cx="8229600" cy="563563"/>
          </a:xfrm>
        </p:spPr>
        <p:txBody>
          <a:bodyPr>
            <a:normAutofit lnSpcReduction="10000"/>
          </a:bodyPr>
          <a:lstStyle/>
          <a:p>
            <a:pPr algn="ctr">
              <a:buNone/>
            </a:pPr>
            <a:r>
              <a:rPr lang="en-US" dirty="0" smtClean="0">
                <a:latin typeface="Times New Roman" pitchFamily="18" charset="0"/>
                <a:cs typeface="Times New Roman" pitchFamily="18" charset="0"/>
              </a:rPr>
              <a:t>General McClellan </a:t>
            </a:r>
            <a:endParaRPr lang="en-US" dirty="0">
              <a:latin typeface="Times New Roman" pitchFamily="18" charset="0"/>
              <a:cs typeface="Times New Roman" pitchFamily="18" charset="0"/>
            </a:endParaRPr>
          </a:p>
        </p:txBody>
      </p:sp>
      <p:pic>
        <p:nvPicPr>
          <p:cNvPr id="39938" name="Picture 2" descr="528744 (111-B-4624)">
            <a:hlinkClick r:id="rId2"/>
          </p:cNvPr>
          <p:cNvPicPr>
            <a:picLocks noChangeAspect="1" noChangeArrowheads="1"/>
          </p:cNvPicPr>
          <p:nvPr/>
        </p:nvPicPr>
        <p:blipFill>
          <a:blip r:embed="rId3"/>
          <a:srcRect/>
          <a:stretch>
            <a:fillRect/>
          </a:stretch>
        </p:blipFill>
        <p:spPr bwMode="auto">
          <a:xfrm>
            <a:off x="2286000" y="0"/>
            <a:ext cx="4724400" cy="574046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92500"/>
          </a:bodyPr>
          <a:lstStyle/>
          <a:p>
            <a:pPr lvl="1"/>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Peninsula Campaign</a:t>
            </a:r>
            <a:r>
              <a:rPr lang="en-US" dirty="0" smtClean="0">
                <a:latin typeface="Times New Roman" pitchFamily="18" charset="0"/>
                <a:cs typeface="Times New Roman" pitchFamily="18" charset="0"/>
              </a:rPr>
              <a:t> ensued. The North moved by sea to and then up the historic Yorktown peninsula. </a:t>
            </a:r>
          </a:p>
          <a:p>
            <a:pPr lvl="2"/>
            <a:r>
              <a:rPr lang="en-US" dirty="0" smtClean="0">
                <a:latin typeface="Times New Roman" pitchFamily="18" charset="0"/>
                <a:cs typeface="Times New Roman" pitchFamily="18" charset="0"/>
              </a:rPr>
              <a:t>Lincoln sent McClellan's reinforcements to guard Washington D.C. from Stonewall Jackson's bluff attacks. </a:t>
            </a:r>
          </a:p>
          <a:p>
            <a:pPr lvl="2"/>
            <a:r>
              <a:rPr lang="en-US" dirty="0" smtClean="0">
                <a:latin typeface="Times New Roman" pitchFamily="18" charset="0"/>
                <a:cs typeface="Times New Roman" pitchFamily="18" charset="0"/>
              </a:rPr>
              <a:t>Confederate </a:t>
            </a:r>
            <a:r>
              <a:rPr lang="en-US" b="1" dirty="0" smtClean="0">
                <a:latin typeface="Times New Roman" pitchFamily="18" charset="0"/>
                <a:cs typeface="Times New Roman" pitchFamily="18" charset="0"/>
              </a:rPr>
              <a:t>Jeb Stuart</a:t>
            </a:r>
            <a:r>
              <a:rPr lang="en-US" dirty="0" smtClean="0">
                <a:latin typeface="Times New Roman" pitchFamily="18" charset="0"/>
                <a:cs typeface="Times New Roman" pitchFamily="18" charset="0"/>
              </a:rPr>
              <a:t>'s </a:t>
            </a:r>
            <a:r>
              <a:rPr lang="en-US" dirty="0" err="1" smtClean="0">
                <a:latin typeface="Times New Roman" pitchFamily="18" charset="0"/>
                <a:cs typeface="Times New Roman" pitchFamily="18" charset="0"/>
              </a:rPr>
              <a:t>calvary</a:t>
            </a:r>
            <a:r>
              <a:rPr lang="en-US" dirty="0" smtClean="0">
                <a:latin typeface="Times New Roman" pitchFamily="18" charset="0"/>
                <a:cs typeface="Times New Roman" pitchFamily="18" charset="0"/>
              </a:rPr>
              <a:t> rode completely around McClellan (it was a major no-no to allow such a thing). </a:t>
            </a:r>
          </a:p>
          <a:p>
            <a:pPr lvl="1"/>
            <a:r>
              <a:rPr lang="en-US" b="1" dirty="0" smtClean="0">
                <a:latin typeface="Times New Roman" pitchFamily="18" charset="0"/>
                <a:cs typeface="Times New Roman" pitchFamily="18" charset="0"/>
              </a:rPr>
              <a:t>Robert E. Lee</a:t>
            </a:r>
            <a:r>
              <a:rPr lang="en-US" dirty="0" smtClean="0">
                <a:latin typeface="Times New Roman" pitchFamily="18" charset="0"/>
                <a:cs typeface="Times New Roman" pitchFamily="18" charset="0"/>
              </a:rPr>
              <a:t> struck back in the </a:t>
            </a:r>
            <a:r>
              <a:rPr lang="en-US" b="1" dirty="0" smtClean="0">
                <a:latin typeface="Times New Roman" pitchFamily="18" charset="0"/>
                <a:cs typeface="Times New Roman" pitchFamily="18" charset="0"/>
              </a:rPr>
              <a:t>Seven Days' Battles</a:t>
            </a:r>
            <a:r>
              <a:rPr lang="en-US" dirty="0" smtClean="0">
                <a:latin typeface="Times New Roman" pitchFamily="18" charset="0"/>
                <a:cs typeface="Times New Roman" pitchFamily="18" charset="0"/>
              </a:rPr>
              <a:t> and pushed McClellan back to the sea—a major win for the South. Casualties were in the ten-thousands and McClellan was demoted.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http://civilwardailygazette.com/wp-content/uploads/2010/11/anaconda-500x393.jpg"/>
          <p:cNvPicPr>
            <a:picLocks noChangeAspect="1" noChangeArrowheads="1"/>
          </p:cNvPicPr>
          <p:nvPr/>
        </p:nvPicPr>
        <p:blipFill>
          <a:blip r:embed="rId2"/>
          <a:srcRect/>
          <a:stretch>
            <a:fillRect/>
          </a:stretch>
        </p:blipFill>
        <p:spPr bwMode="auto">
          <a:xfrm>
            <a:off x="0" y="0"/>
            <a:ext cx="9144000" cy="70075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http://haysvillelibrary.files.wordpress.com/2008/12/anaconda-plan.jpg"/>
          <p:cNvPicPr>
            <a:picLocks noChangeAspect="1" noChangeArrowheads="1"/>
          </p:cNvPicPr>
          <p:nvPr/>
        </p:nvPicPr>
        <p:blipFill>
          <a:blip r:embed="rId2"/>
          <a:srcRect/>
          <a:stretch>
            <a:fillRect/>
          </a:stretch>
        </p:blipFill>
        <p:spPr bwMode="auto">
          <a:xfrm>
            <a:off x="1981200" y="-28222"/>
            <a:ext cx="4648200" cy="688622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153400" cy="5287963"/>
          </a:xfrm>
        </p:spPr>
        <p:txBody>
          <a:bodyPr>
            <a:normAutofit fontScale="85000" lnSpcReduction="20000"/>
          </a:bodyPr>
          <a:lstStyle/>
          <a:p>
            <a:pPr lvl="1"/>
            <a:r>
              <a:rPr lang="en-US" dirty="0" smtClean="0">
                <a:latin typeface="Times New Roman" pitchFamily="18" charset="0"/>
                <a:cs typeface="Times New Roman" pitchFamily="18" charset="0"/>
              </a:rPr>
              <a:t>Lincoln began to move toward a draft to free the slaves. With the quick-strike plan a failure, the North now turned to total war. Summed up, </a:t>
            </a:r>
            <a:r>
              <a:rPr lang="en-US" u="sng" dirty="0" smtClean="0">
                <a:latin typeface="Times New Roman" pitchFamily="18" charset="0"/>
                <a:cs typeface="Times New Roman" pitchFamily="18" charset="0"/>
              </a:rPr>
              <a:t>the plan was to blockade, divide, and conquer</a:t>
            </a:r>
            <a:r>
              <a:rPr lang="en-US" dirty="0" smtClean="0">
                <a:latin typeface="Times New Roman" pitchFamily="18" charset="0"/>
                <a:cs typeface="Times New Roman" pitchFamily="18" charset="0"/>
              </a:rPr>
              <a:t>. The specifics were to… </a:t>
            </a:r>
          </a:p>
          <a:p>
            <a:pPr lvl="2"/>
            <a:r>
              <a:rPr lang="en-US" dirty="0" smtClean="0">
                <a:latin typeface="Times New Roman" pitchFamily="18" charset="0"/>
                <a:cs typeface="Times New Roman" pitchFamily="18" charset="0"/>
              </a:rPr>
              <a:t>Put a naval blockade the South. </a:t>
            </a:r>
          </a:p>
          <a:p>
            <a:pPr lvl="2"/>
            <a:r>
              <a:rPr lang="en-US" dirty="0" smtClean="0">
                <a:latin typeface="Times New Roman" pitchFamily="18" charset="0"/>
                <a:cs typeface="Times New Roman" pitchFamily="18" charset="0"/>
              </a:rPr>
              <a:t>Free the slaves. </a:t>
            </a:r>
          </a:p>
          <a:p>
            <a:pPr lvl="2"/>
            <a:r>
              <a:rPr lang="en-US" dirty="0" smtClean="0">
                <a:latin typeface="Times New Roman" pitchFamily="18" charset="0"/>
                <a:cs typeface="Times New Roman" pitchFamily="18" charset="0"/>
              </a:rPr>
              <a:t>Divide the South along the Mississippi River. </a:t>
            </a:r>
          </a:p>
          <a:p>
            <a:pPr lvl="2"/>
            <a:r>
              <a:rPr lang="en-US" dirty="0" smtClean="0">
                <a:latin typeface="Times New Roman" pitchFamily="18" charset="0"/>
                <a:cs typeface="Times New Roman" pitchFamily="18" charset="0"/>
              </a:rPr>
              <a:t>Divide and crush the South by marching through Georgia and the Carolinas. </a:t>
            </a:r>
          </a:p>
          <a:p>
            <a:pPr lvl="2"/>
            <a:r>
              <a:rPr lang="en-US" dirty="0" smtClean="0">
                <a:latin typeface="Times New Roman" pitchFamily="18" charset="0"/>
                <a:cs typeface="Times New Roman" pitchFamily="18" charset="0"/>
              </a:rPr>
              <a:t>Capture the Southern capital of Richmond. </a:t>
            </a:r>
          </a:p>
          <a:p>
            <a:pPr lvl="2"/>
            <a:r>
              <a:rPr lang="en-US" dirty="0" smtClean="0">
                <a:latin typeface="Times New Roman" pitchFamily="18" charset="0"/>
                <a:cs typeface="Times New Roman" pitchFamily="18" charset="0"/>
              </a:rPr>
              <a:t>Engage the enemy anywhere possible and grind them into submission. </a:t>
            </a:r>
          </a:p>
          <a:p>
            <a:pPr lvl="1"/>
            <a:r>
              <a:rPr lang="en-US" dirty="0" smtClean="0">
                <a:latin typeface="Times New Roman" pitchFamily="18" charset="0"/>
                <a:cs typeface="Times New Roman" pitchFamily="18" charset="0"/>
              </a:rPr>
              <a:t>This plan was essentially </a:t>
            </a:r>
            <a:r>
              <a:rPr lang="en-US" b="1" dirty="0" smtClean="0">
                <a:latin typeface="Times New Roman" pitchFamily="18" charset="0"/>
                <a:cs typeface="Times New Roman" pitchFamily="18" charset="0"/>
              </a:rPr>
              <a:t>Gen. Winfield Scott</a:t>
            </a:r>
            <a:r>
              <a:rPr lang="en-US" dirty="0" smtClean="0">
                <a:latin typeface="Times New Roman" pitchFamily="18" charset="0"/>
                <a:cs typeface="Times New Roman" pitchFamily="18" charset="0"/>
              </a:rPr>
              <a:t>’s “Anaconda Plan” (a derogatory term that implied it was too slow). It was exactly what happened over the next four years.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3060</Words>
  <Application>Microsoft Office PowerPoint</Application>
  <PresentationFormat>On-screen Show (4:3)</PresentationFormat>
  <Paragraphs>155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The Furnace of Civil War </vt:lpstr>
      <vt:lpstr>Bull Run Ends the “Ninety-Day War” </vt:lpstr>
      <vt:lpstr>Slide 3</vt:lpstr>
      <vt:lpstr>“Tardy George” McClellan and the Peninsula Campaign </vt:lpstr>
      <vt:lpstr>Slide 5</vt:lpstr>
      <vt:lpstr>Slide 6</vt:lpstr>
      <vt:lpstr>Slide 7</vt:lpstr>
      <vt:lpstr>Slide 8</vt:lpstr>
      <vt:lpstr>Slide 9</vt:lpstr>
      <vt:lpstr>The War at Sea </vt:lpstr>
      <vt:lpstr>Slide 11</vt:lpstr>
      <vt:lpstr>Slide 12</vt:lpstr>
      <vt:lpstr>The Pivotal Point: Antietam </vt:lpstr>
      <vt:lpstr>Slide 14</vt:lpstr>
      <vt:lpstr>Slide 15</vt:lpstr>
      <vt:lpstr>Slide 16</vt:lpstr>
      <vt:lpstr>Slide 17</vt:lpstr>
      <vt:lpstr>Slide 18</vt:lpstr>
      <vt:lpstr>A Proclamation Without Emancipation </vt:lpstr>
      <vt:lpstr>Slide 20</vt:lpstr>
      <vt:lpstr>Slide 21</vt:lpstr>
      <vt:lpstr>Slide 22</vt:lpstr>
      <vt:lpstr>Blacks Battle Bondage </vt:lpstr>
      <vt:lpstr>Fort Pillow Massacre: April 12, 1864 </vt:lpstr>
      <vt:lpstr>Lee’s Last Lunge at Gettysburg </vt:lpstr>
      <vt:lpstr>Slide 26</vt:lpstr>
      <vt:lpstr>Slide 27</vt:lpstr>
      <vt:lpstr>Slide 28</vt:lpstr>
      <vt:lpstr>Slide 29</vt:lpstr>
      <vt:lpstr>Slide 30</vt:lpstr>
      <vt:lpstr>The War in the West</vt:lpstr>
      <vt:lpstr>Sherman Scorches Georgia </vt:lpstr>
      <vt:lpstr>Slide 33</vt:lpstr>
      <vt:lpstr>The Politics of War </vt:lpstr>
      <vt:lpstr>The Election of 1864 </vt:lpstr>
      <vt:lpstr>Slide 36</vt:lpstr>
      <vt:lpstr>Slide 37</vt:lpstr>
      <vt:lpstr>Grant Outlasts Lee </vt:lpstr>
      <vt:lpstr>Slide 39</vt:lpstr>
      <vt:lpstr>Slide 40</vt:lpstr>
      <vt:lpstr>Slide 41</vt:lpstr>
      <vt:lpstr>The Martyrdom of Lincoln </vt:lpstr>
      <vt:lpstr>Slide 43</vt:lpstr>
      <vt:lpstr>Slide 44</vt:lpstr>
      <vt:lpstr>Slide 45</vt:lpstr>
      <vt:lpstr>Slide 46</vt:lpstr>
      <vt:lpstr>The Aftermath of the Nightmare</vt:lpstr>
      <vt:lpstr>Frame Routine </vt:lpstr>
      <vt:lpstr>What are we going to do now? </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Furnace of Civil War </dc:title>
  <dc:creator>pete</dc:creator>
  <cp:lastModifiedBy>pete</cp:lastModifiedBy>
  <cp:revision>12</cp:revision>
  <dcterms:created xsi:type="dcterms:W3CDTF">2014-02-25T12:25:43Z</dcterms:created>
  <dcterms:modified xsi:type="dcterms:W3CDTF">2014-02-25T19:14:15Z</dcterms:modified>
</cp:coreProperties>
</file>