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9"/>
  </p:notesMasterIdLst>
  <p:sldIdLst>
    <p:sldId id="271" r:id="rId2"/>
    <p:sldId id="275" r:id="rId3"/>
    <p:sldId id="268" r:id="rId4"/>
    <p:sldId id="269" r:id="rId5"/>
    <p:sldId id="270" r:id="rId6"/>
    <p:sldId id="277" r:id="rId7"/>
    <p:sldId id="276" r:id="rId8"/>
    <p:sldId id="261" r:id="rId9"/>
    <p:sldId id="262" r:id="rId10"/>
    <p:sldId id="263" r:id="rId11"/>
    <p:sldId id="264" r:id="rId12"/>
    <p:sldId id="265" r:id="rId13"/>
    <p:sldId id="266" r:id="rId14"/>
    <p:sldId id="267" r:id="rId15"/>
    <p:sldId id="273" r:id="rId16"/>
    <p:sldId id="272" r:id="rId17"/>
    <p:sldId id="27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040" autoAdjust="0"/>
    <p:restoredTop sz="94660"/>
  </p:normalViewPr>
  <p:slideViewPr>
    <p:cSldViewPr>
      <p:cViewPr varScale="1">
        <p:scale>
          <a:sx n="69" d="100"/>
          <a:sy n="69" d="100"/>
        </p:scale>
        <p:origin x="-540"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2933B8-CF87-4147-AD35-2791864AB3E0}" type="datetimeFigureOut">
              <a:rPr lang="en-US" smtClean="0"/>
              <a:pPr/>
              <a:t>3/18/2014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ACD159-0A0D-41AE-A2DE-A17319F158C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ACD159-0A0D-41AE-A2DE-A17319F158CB}"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ACD159-0A0D-41AE-A2DE-A17319F158CB}"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Autofit/>
            <a:scene3d>
              <a:camera prst="orthographicFront"/>
              <a:lightRig rig="soft" dir="t">
                <a:rot lat="0" lon="0" rev="17220000"/>
              </a:lightRig>
            </a:scene3d>
            <a:sp3d prstMaterial="softEdge">
              <a:bevelT w="38100" h="38100"/>
            </a:sp3d>
          </a:bodyPr>
          <a:lstStyle>
            <a:lvl1pPr>
              <a:defRPr sz="7200" b="1" cap="all" baseline="0">
                <a:ln w="6350">
                  <a:noFill/>
                </a:ln>
                <a:solidFill>
                  <a:schemeClr val="bg1"/>
                </a:solidFill>
                <a:effectLst>
                  <a:outerShdw blurRad="127000" dist="200000" dir="2700000" algn="tl" rotWithShape="0">
                    <a:srgbClr val="000000">
                      <a:alpha val="30000"/>
                    </a:srgbClr>
                  </a:outerShdw>
                </a:effectLst>
              </a:defRPr>
            </a:lvl1pPr>
          </a:lstStyle>
          <a:p>
            <a:r>
              <a:rPr kumimoji="0" lang="en-US" dirty="0" smtClean="0"/>
              <a:t>Click to edit Master title style</a:t>
            </a:r>
            <a:endParaRPr kumimoji="0" lang="en-US" dirty="0"/>
          </a:p>
        </p:txBody>
      </p:sp>
      <p:sp>
        <p:nvSpPr>
          <p:cNvPr id="28" name="Date Placeholder 27"/>
          <p:cNvSpPr>
            <a:spLocks noGrp="1"/>
          </p:cNvSpPr>
          <p:nvPr>
            <p:ph type="dt" sz="half" idx="10"/>
          </p:nvPr>
        </p:nvSpPr>
        <p:spPr/>
        <p:txBody>
          <a:bodyPr/>
          <a:lstStyle/>
          <a:p>
            <a:fld id="{3F1E0F44-AA6B-4293-B6C6-445D56EA36F1}" type="datetimeFigureOut">
              <a:rPr lang="en-US" smtClean="0"/>
              <a:pPr/>
              <a:t>3/18/2014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96C43586-8188-4358-8A34-435C901FBCE1}"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bg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Tree>
  </p:cSld>
  <p:clrMapOvr>
    <a:masterClrMapping/>
  </p:clrMapOvr>
  <p:transition>
    <p:wheel spokes="8"/>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F1E0F44-AA6B-4293-B6C6-445D56EA36F1}" type="datetimeFigureOut">
              <a:rPr lang="en-US" smtClean="0"/>
              <a:pPr/>
              <a:t>3/18/2014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43586-8188-4358-8A34-435C901FBCE1}" type="slidenum">
              <a:rPr lang="en-US" smtClean="0"/>
              <a:pPr/>
              <a:t>‹#›</a:t>
            </a:fld>
            <a:endParaRPr lang="en-US"/>
          </a:p>
        </p:txBody>
      </p:sp>
    </p:spTree>
  </p:cSld>
  <p:clrMapOvr>
    <a:masterClrMapping/>
  </p:clrMapOvr>
  <p:transition>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F1E0F44-AA6B-4293-B6C6-445D56EA36F1}" type="datetimeFigureOut">
              <a:rPr lang="en-US" smtClean="0"/>
              <a:pPr/>
              <a:t>3/18/2014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43586-8188-4358-8A34-435C901FBCE1}" type="slidenum">
              <a:rPr lang="en-US" smtClean="0"/>
              <a:pPr/>
              <a:t>‹#›</a:t>
            </a:fld>
            <a:endParaRPr lang="en-US"/>
          </a:p>
        </p:txBody>
      </p:sp>
    </p:spTree>
  </p:cSld>
  <p:clrMapOvr>
    <a:masterClrMapping/>
  </p:clrMapOvr>
  <p:transition>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F1E0F44-AA6B-4293-B6C6-445D56EA36F1}" type="datetimeFigureOut">
              <a:rPr lang="en-US" smtClean="0"/>
              <a:pPr/>
              <a:t>3/18/2014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43586-8188-4358-8A34-435C901FBCE1}" type="slidenum">
              <a:rPr lang="en-US" smtClean="0"/>
              <a:pPr/>
              <a:t>‹#›</a:t>
            </a:fld>
            <a:endParaRPr lang="en-US"/>
          </a:p>
        </p:txBody>
      </p:sp>
    </p:spTree>
  </p:cSld>
  <p:clrMapOvr>
    <a:masterClrMapping/>
  </p:clrMapOvr>
  <p:transition>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F1E0F44-AA6B-4293-B6C6-445D56EA36F1}" type="datetimeFigureOut">
              <a:rPr lang="en-US" smtClean="0"/>
              <a:pPr/>
              <a:t>3/18/2014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96C43586-8188-4358-8A34-435C901FBCE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F1E0F44-AA6B-4293-B6C6-445D56EA36F1}" type="datetimeFigureOut">
              <a:rPr lang="en-US" smtClean="0"/>
              <a:pPr/>
              <a:t>3/18/2014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43586-8188-4358-8A34-435C901FBCE1}" type="slidenum">
              <a:rPr lang="en-US" smtClean="0"/>
              <a:pPr/>
              <a:t>‹#›</a:t>
            </a:fld>
            <a:endParaRPr lang="en-US"/>
          </a:p>
        </p:txBody>
      </p:sp>
    </p:spTree>
  </p:cSld>
  <p:clrMapOvr>
    <a:masterClrMapping/>
  </p:clrMapOvr>
  <p:transition>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F1E0F44-AA6B-4293-B6C6-445D56EA36F1}" type="datetimeFigureOut">
              <a:rPr lang="en-US" smtClean="0"/>
              <a:pPr/>
              <a:t>3/18/2014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C43586-8188-4358-8A34-435C901FBCE1}" type="slidenum">
              <a:rPr lang="en-US" smtClean="0"/>
              <a:pPr/>
              <a:t>‹#›</a:t>
            </a:fld>
            <a:endParaRPr lang="en-US"/>
          </a:p>
        </p:txBody>
      </p:sp>
    </p:spTree>
  </p:cSld>
  <p:clrMapOvr>
    <a:masterClrMapping/>
  </p:clrMapOvr>
  <p:transition>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F1E0F44-AA6B-4293-B6C6-445D56EA36F1}" type="datetimeFigureOut">
              <a:rPr lang="en-US" smtClean="0"/>
              <a:pPr/>
              <a:t>3/18/2014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C43586-8188-4358-8A34-435C901FBCE1}" type="slidenum">
              <a:rPr lang="en-US" smtClean="0"/>
              <a:pPr/>
              <a:t>‹#›</a:t>
            </a:fld>
            <a:endParaRPr lang="en-US"/>
          </a:p>
        </p:txBody>
      </p:sp>
    </p:spTree>
  </p:cSld>
  <p:clrMapOvr>
    <a:masterClrMapping/>
  </p:clrMapOvr>
  <p:transition>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1E0F44-AA6B-4293-B6C6-445D56EA36F1}" type="datetimeFigureOut">
              <a:rPr lang="en-US" smtClean="0"/>
              <a:pPr/>
              <a:t>3/18/2014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C43586-8188-4358-8A34-435C901FBCE1}" type="slidenum">
              <a:rPr lang="en-US" smtClean="0"/>
              <a:pPr/>
              <a:t>‹#›</a:t>
            </a:fld>
            <a:endParaRPr lang="en-US"/>
          </a:p>
        </p:txBody>
      </p:sp>
    </p:spTree>
  </p:cSld>
  <p:clrMapOvr>
    <a:masterClrMapping/>
  </p:clrMapOvr>
  <p:transition>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F1E0F44-AA6B-4293-B6C6-445D56EA36F1}" type="datetimeFigureOut">
              <a:rPr lang="en-US" smtClean="0"/>
              <a:pPr/>
              <a:t>3/18/2014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43586-8188-4358-8A34-435C901FBCE1}" type="slidenum">
              <a:rPr lang="en-US" smtClean="0"/>
              <a:pPr/>
              <a:t>‹#›</a:t>
            </a:fld>
            <a:endParaRPr lang="en-US"/>
          </a:p>
        </p:txBody>
      </p:sp>
    </p:spTree>
  </p:cSld>
  <p:clrMapOvr>
    <a:masterClrMapping/>
  </p:clrMapOvr>
  <p:transition>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F1E0F44-AA6B-4293-B6C6-445D56EA36F1}" type="datetimeFigureOut">
              <a:rPr lang="en-US" smtClean="0"/>
              <a:pPr/>
              <a:t>3/18/2014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43586-8188-4358-8A34-435C901FBCE1}" type="slidenum">
              <a:rPr lang="en-US" smtClean="0"/>
              <a:pPr/>
              <a:t>‹#›</a:t>
            </a:fld>
            <a:endParaRPr lang="en-US"/>
          </a:p>
        </p:txBody>
      </p:sp>
    </p:spTree>
  </p:cSld>
  <p:clrMapOvr>
    <a:masterClrMapping/>
  </p:clrMapOvr>
  <p:transition>
    <p:wheel spokes="8"/>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tileRect/>
        </a:gra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Autofit/>
            <a:scene3d>
              <a:camera prst="orthographicFront"/>
              <a:lightRig rig="soft" dir="t">
                <a:rot lat="0" lon="0" rev="16800000"/>
              </a:lightRig>
            </a:scene3d>
            <a:sp3d prstMaterial="softEdge">
              <a:bevelT w="38100" h="38100"/>
            </a:sp3d>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F1E0F44-AA6B-4293-B6C6-445D56EA36F1}" type="datetimeFigureOut">
              <a:rPr lang="en-US" smtClean="0"/>
              <a:pPr/>
              <a:t>3/18/2014</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6C43586-8188-4358-8A34-435C901FBCE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wheel spokes="8"/>
  </p:transition>
  <p:timing>
    <p:tnLst>
      <p:par>
        <p:cTn id="1" dur="indefinite" restart="never" nodeType="tmRoot"/>
      </p:par>
    </p:tnLst>
  </p:timing>
  <p:txStyles>
    <p:titleStyle>
      <a:lvl1pPr algn="ctr" rtl="0" eaLnBrk="1" latinLnBrk="0" hangingPunct="1">
        <a:spcBef>
          <a:spcPct val="0"/>
        </a:spcBef>
        <a:buNone/>
        <a:defRPr kumimoji="0" sz="7200" b="1" kern="1200" cap="none" baseline="0">
          <a:ln w="6350">
            <a:noFill/>
          </a:ln>
          <a:solidFill>
            <a:schemeClr val="bg1"/>
          </a:solidFill>
          <a:effectLst>
            <a:outerShdw blurRad="114300" dist="101600" dir="2700000" algn="tl" rotWithShape="0">
              <a:srgbClr val="000000">
                <a:alpha val="40000"/>
              </a:srgbClr>
            </a:outerShdw>
          </a:effectLst>
          <a:latin typeface="Curlz MT" pitchFamily="82" charset="0"/>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bg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bg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bg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bg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bg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143000"/>
            <a:ext cx="8229600" cy="2514600"/>
          </a:xfrm>
        </p:spPr>
        <p:txBody>
          <a:bodyPr>
            <a:noAutofit/>
          </a:bodyPr>
          <a:lstStyle/>
          <a:p>
            <a:r>
              <a:rPr lang="en-US" sz="9600" dirty="0" smtClean="0">
                <a:solidFill>
                  <a:schemeClr val="bg1"/>
                </a:solidFill>
              </a:rPr>
              <a:t>Songhai and Mali </a:t>
            </a:r>
            <a:endParaRPr lang="en-US" sz="9600" dirty="0">
              <a:solidFill>
                <a:schemeClr val="bg1"/>
              </a:solidFill>
            </a:endParaRPr>
          </a:p>
        </p:txBody>
      </p:sp>
      <p:sp>
        <p:nvSpPr>
          <p:cNvPr id="3" name="Subtitle 2"/>
          <p:cNvSpPr>
            <a:spLocks noGrp="1"/>
          </p:cNvSpPr>
          <p:nvPr>
            <p:ph type="subTitle" idx="1"/>
          </p:nvPr>
        </p:nvSpPr>
        <p:spPr>
          <a:xfrm>
            <a:off x="1371600" y="4114800"/>
            <a:ext cx="6400800" cy="1219200"/>
          </a:xfrm>
        </p:spPr>
        <p:txBody>
          <a:bodyPr/>
          <a:lstStyle/>
          <a:p>
            <a:r>
              <a:rPr lang="en-US" dirty="0" smtClean="0">
                <a:solidFill>
                  <a:schemeClr val="bg1"/>
                </a:solidFill>
                <a:latin typeface="Algerian" pitchFamily="82" charset="0"/>
              </a:rPr>
              <a:t>Anya Marcelin, Brianna Riddick, Andrew Smith, Christian </a:t>
            </a:r>
            <a:r>
              <a:rPr lang="en-US" dirty="0" err="1" smtClean="0">
                <a:solidFill>
                  <a:schemeClr val="bg1"/>
                </a:solidFill>
                <a:latin typeface="Algerian" pitchFamily="82" charset="0"/>
              </a:rPr>
              <a:t>Chukwu</a:t>
            </a:r>
            <a:endParaRPr lang="en-US" dirty="0" smtClean="0">
              <a:solidFill>
                <a:schemeClr val="bg1"/>
              </a:solidFill>
              <a:latin typeface="Algerian" pitchFamily="82" charset="0"/>
            </a:endParaRPr>
          </a:p>
        </p:txBody>
      </p:sp>
    </p:spTree>
    <p:extLst>
      <p:ext uri="{BB962C8B-B14F-4D97-AF65-F5344CB8AC3E}">
        <p14:creationId xmlns:p14="http://schemas.microsoft.com/office/powerpoint/2010/main" xmlns="" val="3108991064"/>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stellar" panose="020A0402060406010301" pitchFamily="18" charset="0"/>
              </a:rPr>
              <a:t>Political</a:t>
            </a:r>
            <a:endParaRPr lang="en-US" dirty="0">
              <a:latin typeface="Castellar" panose="020A0402060406010301" pitchFamily="18" charset="0"/>
            </a:endParaRPr>
          </a:p>
        </p:txBody>
      </p:sp>
      <p:sp>
        <p:nvSpPr>
          <p:cNvPr id="3" name="Content Placeholder 2"/>
          <p:cNvSpPr>
            <a:spLocks noGrp="1"/>
          </p:cNvSpPr>
          <p:nvPr>
            <p:ph idx="1"/>
          </p:nvPr>
        </p:nvSpPr>
        <p:spPr/>
        <p:txBody>
          <a:bodyPr/>
          <a:lstStyle/>
          <a:p>
            <a:r>
              <a:rPr lang="en-US" dirty="0" smtClean="0">
                <a:latin typeface="Georgia" panose="02040502050405020303" pitchFamily="18" charset="0"/>
              </a:rPr>
              <a:t>They had 2 powerful rulers.</a:t>
            </a:r>
          </a:p>
          <a:p>
            <a:r>
              <a:rPr lang="en-US" dirty="0" smtClean="0">
                <a:latin typeface="Georgia" panose="02040502050405020303" pitchFamily="18" charset="0"/>
              </a:rPr>
              <a:t>Sundiata and </a:t>
            </a:r>
            <a:r>
              <a:rPr lang="en-US" dirty="0">
                <a:latin typeface="Georgia" panose="02040502050405020303" pitchFamily="18" charset="0"/>
              </a:rPr>
              <a:t>M</a:t>
            </a:r>
            <a:r>
              <a:rPr lang="en-US" dirty="0" smtClean="0">
                <a:latin typeface="Georgia" panose="02040502050405020303" pitchFamily="18" charset="0"/>
              </a:rPr>
              <a:t>ansa Musa </a:t>
            </a:r>
            <a:r>
              <a:rPr lang="en-US" dirty="0" err="1" smtClean="0">
                <a:latin typeface="Georgia" panose="02040502050405020303" pitchFamily="18" charset="0"/>
              </a:rPr>
              <a:t>Sundiata</a:t>
            </a:r>
            <a:r>
              <a:rPr lang="en-US" dirty="0" smtClean="0">
                <a:latin typeface="Georgia" panose="02040502050405020303" pitchFamily="18" charset="0"/>
              </a:rPr>
              <a:t> founded the Mali empire. </a:t>
            </a:r>
          </a:p>
          <a:p>
            <a:r>
              <a:rPr lang="en-US" dirty="0" smtClean="0">
                <a:latin typeface="Georgia" panose="02040502050405020303" pitchFamily="18" charset="0"/>
              </a:rPr>
              <a:t>Mansa Musa expanded the Mali empire. </a:t>
            </a:r>
          </a:p>
          <a:p>
            <a:r>
              <a:rPr lang="en-US" dirty="0" smtClean="0">
                <a:latin typeface="Georgia" panose="02040502050405020303" pitchFamily="18" charset="0"/>
              </a:rPr>
              <a:t>The Mali had a Monarchy based government.</a:t>
            </a:r>
          </a:p>
          <a:p>
            <a:pPr marL="0" indent="0">
              <a:buNone/>
            </a:pPr>
            <a:endParaRPr lang="en-US" dirty="0">
              <a:latin typeface="Georgia" panose="02040502050405020303" pitchFamily="18" charset="0"/>
            </a:endParaRPr>
          </a:p>
        </p:txBody>
      </p:sp>
      <p:pic>
        <p:nvPicPr>
          <p:cNvPr id="13314" name="Picture 2" descr="http://www.diasporaevents.pl/wp-content/uploads/2013/12/Askia-Muhammed-Toure-600x318.jpg"/>
          <p:cNvPicPr>
            <a:picLocks noChangeAspect="1" noChangeArrowheads="1"/>
          </p:cNvPicPr>
          <p:nvPr/>
        </p:nvPicPr>
        <p:blipFill>
          <a:blip r:embed="rId2" cstate="print"/>
          <a:srcRect/>
          <a:stretch>
            <a:fillRect/>
          </a:stretch>
        </p:blipFill>
        <p:spPr bwMode="auto">
          <a:xfrm>
            <a:off x="1752600" y="4114800"/>
            <a:ext cx="4800600" cy="2540925"/>
          </a:xfrm>
          <a:prstGeom prst="rect">
            <a:avLst/>
          </a:prstGeom>
          <a:noFill/>
        </p:spPr>
      </p:pic>
    </p:spTree>
    <p:extLst>
      <p:ext uri="{BB962C8B-B14F-4D97-AF65-F5344CB8AC3E}">
        <p14:creationId xmlns:p14="http://schemas.microsoft.com/office/powerpoint/2010/main" xmlns="" val="2527586560"/>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to="" calcmode="lin" valueType="num">
                                      <p:cBhvr>
                                        <p:cTn id="22" dur="1" fill="hold"/>
                                        <p:tgtEl>
                                          <p:spTgt spid="3">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to="" calcmode="lin" valueType="num">
                                      <p:cBhvr>
                                        <p:cTn id="27" dur="1" fill="hold"/>
                                        <p:tgtEl>
                                          <p:spTgt spid="3">
                                            <p:txEl>
                                              <p:pRg st="3" end="3"/>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13314"/>
                                        </p:tgtEl>
                                        <p:attrNameLst>
                                          <p:attrName>style.visibility</p:attrName>
                                        </p:attrNameLst>
                                      </p:cBhvr>
                                      <p:to>
                                        <p:strVal val="visible"/>
                                      </p:to>
                                    </p:set>
                                    <p:anim to="" calcmode="lin" valueType="num">
                                      <p:cBhvr>
                                        <p:cTn id="32" dur="1" fill="hold"/>
                                        <p:tgtEl>
                                          <p:spTgt spid="1331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stellar" panose="020A0402060406010301" pitchFamily="18" charset="0"/>
              </a:rPr>
              <a:t>Religion</a:t>
            </a:r>
            <a:endParaRPr lang="en-US" dirty="0">
              <a:latin typeface="Castellar" panose="020A0402060406010301" pitchFamily="18" charset="0"/>
            </a:endParaRPr>
          </a:p>
        </p:txBody>
      </p:sp>
      <p:sp>
        <p:nvSpPr>
          <p:cNvPr id="3" name="Content Placeholder 2"/>
          <p:cNvSpPr>
            <a:spLocks noGrp="1"/>
          </p:cNvSpPr>
          <p:nvPr>
            <p:ph idx="1"/>
          </p:nvPr>
        </p:nvSpPr>
        <p:spPr/>
        <p:txBody>
          <a:bodyPr/>
          <a:lstStyle/>
          <a:p>
            <a:r>
              <a:rPr lang="en-US" dirty="0" smtClean="0"/>
              <a:t>Malians are Muslim.</a:t>
            </a:r>
          </a:p>
          <a:p>
            <a:r>
              <a:rPr lang="en-US" dirty="0" smtClean="0"/>
              <a:t>90% of them  are their leader, </a:t>
            </a:r>
            <a:r>
              <a:rPr lang="en-US" dirty="0"/>
              <a:t>M</a:t>
            </a:r>
            <a:r>
              <a:rPr lang="en-US" dirty="0" smtClean="0"/>
              <a:t>ansa </a:t>
            </a:r>
            <a:r>
              <a:rPr lang="en-US" dirty="0"/>
              <a:t>M</a:t>
            </a:r>
            <a:r>
              <a:rPr lang="en-US" dirty="0" smtClean="0"/>
              <a:t>usa, was also </a:t>
            </a:r>
            <a:r>
              <a:rPr lang="en-US" dirty="0"/>
              <a:t>M</a:t>
            </a:r>
            <a:r>
              <a:rPr lang="en-US" dirty="0" smtClean="0"/>
              <a:t>uslim.</a:t>
            </a:r>
          </a:p>
          <a:p>
            <a:r>
              <a:rPr lang="en-US" dirty="0" smtClean="0"/>
              <a:t> They adapted their religion from </a:t>
            </a:r>
            <a:r>
              <a:rPr lang="en-US" dirty="0"/>
              <a:t>I</a:t>
            </a:r>
            <a:r>
              <a:rPr lang="en-US" dirty="0" smtClean="0"/>
              <a:t>slam. They are still Muslim.</a:t>
            </a:r>
            <a:endParaRPr lang="en-US" dirty="0"/>
          </a:p>
        </p:txBody>
      </p:sp>
      <p:pic>
        <p:nvPicPr>
          <p:cNvPr id="12290" name="Picture 2" descr="http://www.alisharah.com/wp-content/uploads/2012/04/Q_67-232-1000x500.png"/>
          <p:cNvPicPr>
            <a:picLocks noChangeAspect="1" noChangeArrowheads="1"/>
          </p:cNvPicPr>
          <p:nvPr/>
        </p:nvPicPr>
        <p:blipFill>
          <a:blip r:embed="rId2" cstate="print"/>
          <a:srcRect/>
          <a:stretch>
            <a:fillRect/>
          </a:stretch>
        </p:blipFill>
        <p:spPr bwMode="auto">
          <a:xfrm>
            <a:off x="1447800" y="3962400"/>
            <a:ext cx="5181600" cy="2596034"/>
          </a:xfrm>
          <a:prstGeom prst="rect">
            <a:avLst/>
          </a:prstGeom>
          <a:noFill/>
        </p:spPr>
      </p:pic>
    </p:spTree>
    <p:extLst>
      <p:ext uri="{BB962C8B-B14F-4D97-AF65-F5344CB8AC3E}">
        <p14:creationId xmlns:p14="http://schemas.microsoft.com/office/powerpoint/2010/main" xmlns="" val="1200009584"/>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to="" calcmode="lin" valueType="num">
                                      <p:cBhvr>
                                        <p:cTn id="22" dur="1" fill="hold"/>
                                        <p:tgtEl>
                                          <p:spTgt spid="3">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12290"/>
                                        </p:tgtEl>
                                        <p:attrNameLst>
                                          <p:attrName>style.visibility</p:attrName>
                                        </p:attrNameLst>
                                      </p:cBhvr>
                                      <p:to>
                                        <p:strVal val="visible"/>
                                      </p:to>
                                    </p:set>
                                    <p:anim to="" calcmode="lin" valueType="num">
                                      <p:cBhvr>
                                        <p:cTn id="27" dur="1" fill="hold"/>
                                        <p:tgtEl>
                                          <p:spTgt spid="1229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stellar" panose="020A0402060406010301" pitchFamily="18" charset="0"/>
              </a:rPr>
              <a:t>Intellectual</a:t>
            </a:r>
            <a:endParaRPr lang="en-US" dirty="0">
              <a:latin typeface="Castellar" panose="020A0402060406010301" pitchFamily="18" charset="0"/>
            </a:endParaRPr>
          </a:p>
        </p:txBody>
      </p:sp>
      <p:sp>
        <p:nvSpPr>
          <p:cNvPr id="3" name="Content Placeholder 2"/>
          <p:cNvSpPr>
            <a:spLocks noGrp="1"/>
          </p:cNvSpPr>
          <p:nvPr>
            <p:ph idx="1"/>
          </p:nvPr>
        </p:nvSpPr>
        <p:spPr/>
        <p:txBody>
          <a:bodyPr/>
          <a:lstStyle/>
          <a:p>
            <a:r>
              <a:rPr lang="en-US" dirty="0" smtClean="0">
                <a:latin typeface="Georgia" panose="02040502050405020303" pitchFamily="18" charset="0"/>
              </a:rPr>
              <a:t>They built many mosques/churches.</a:t>
            </a:r>
          </a:p>
          <a:p>
            <a:r>
              <a:rPr lang="en-US" dirty="0" smtClean="0">
                <a:latin typeface="Georgia" panose="02040502050405020303" pitchFamily="18" charset="0"/>
              </a:rPr>
              <a:t>Math</a:t>
            </a:r>
          </a:p>
          <a:p>
            <a:r>
              <a:rPr lang="en-US" dirty="0" smtClean="0">
                <a:latin typeface="Georgia" panose="02040502050405020303" pitchFamily="18" charset="0"/>
              </a:rPr>
              <a:t>Science</a:t>
            </a:r>
          </a:p>
          <a:p>
            <a:endParaRPr lang="en-US" dirty="0">
              <a:latin typeface="Georgia" panose="02040502050405020303" pitchFamily="18" charset="0"/>
            </a:endParaRPr>
          </a:p>
        </p:txBody>
      </p:sp>
      <p:pic>
        <p:nvPicPr>
          <p:cNvPr id="7170" name="Picture 2" descr="http://www.galenaparkisd.com/campuspages/cobb/images/math-science_000.gif"/>
          <p:cNvPicPr>
            <a:picLocks noChangeAspect="1" noChangeArrowheads="1"/>
          </p:cNvPicPr>
          <p:nvPr/>
        </p:nvPicPr>
        <p:blipFill>
          <a:blip r:embed="rId3" cstate="print"/>
          <a:srcRect/>
          <a:stretch>
            <a:fillRect/>
          </a:stretch>
        </p:blipFill>
        <p:spPr bwMode="auto">
          <a:xfrm>
            <a:off x="0" y="4407877"/>
            <a:ext cx="3352800" cy="2450123"/>
          </a:xfrm>
          <a:prstGeom prst="rect">
            <a:avLst/>
          </a:prstGeom>
          <a:noFill/>
        </p:spPr>
      </p:pic>
      <p:pic>
        <p:nvPicPr>
          <p:cNvPr id="7172" name="Picture 4" descr="http://zonafri.com/assets/TombofAskiaII.jpg"/>
          <p:cNvPicPr>
            <a:picLocks noChangeAspect="1" noChangeArrowheads="1"/>
          </p:cNvPicPr>
          <p:nvPr/>
        </p:nvPicPr>
        <p:blipFill>
          <a:blip r:embed="rId4" cstate="print"/>
          <a:srcRect/>
          <a:stretch>
            <a:fillRect/>
          </a:stretch>
        </p:blipFill>
        <p:spPr bwMode="auto">
          <a:xfrm>
            <a:off x="4572000" y="2895600"/>
            <a:ext cx="3997800" cy="2297378"/>
          </a:xfrm>
          <a:prstGeom prst="rect">
            <a:avLst/>
          </a:prstGeom>
          <a:noFill/>
        </p:spPr>
      </p:pic>
      <p:sp>
        <p:nvSpPr>
          <p:cNvPr id="6" name="TextBox 5"/>
          <p:cNvSpPr txBox="1"/>
          <p:nvPr/>
        </p:nvSpPr>
        <p:spPr>
          <a:xfrm>
            <a:off x="4800600" y="4572000"/>
            <a:ext cx="3657600" cy="584775"/>
          </a:xfrm>
          <a:prstGeom prst="rect">
            <a:avLst/>
          </a:prstGeom>
          <a:noFill/>
        </p:spPr>
        <p:txBody>
          <a:bodyPr wrap="square" rtlCol="0">
            <a:spAutoFit/>
          </a:bodyPr>
          <a:lstStyle/>
          <a:p>
            <a:r>
              <a:rPr lang="en-US" sz="3200" dirty="0" smtClean="0">
                <a:solidFill>
                  <a:schemeClr val="bg1"/>
                </a:solidFill>
              </a:rPr>
              <a:t>Pin Tomb of </a:t>
            </a:r>
            <a:r>
              <a:rPr lang="en-US" sz="3200" dirty="0" err="1" smtClean="0">
                <a:solidFill>
                  <a:schemeClr val="bg1"/>
                </a:solidFill>
              </a:rPr>
              <a:t>Askia</a:t>
            </a:r>
            <a:endParaRPr lang="en-US" sz="3200" dirty="0">
              <a:solidFill>
                <a:schemeClr val="bg1"/>
              </a:solidFill>
            </a:endParaRPr>
          </a:p>
        </p:txBody>
      </p:sp>
    </p:spTree>
    <p:extLst>
      <p:ext uri="{BB962C8B-B14F-4D97-AF65-F5344CB8AC3E}">
        <p14:creationId xmlns:p14="http://schemas.microsoft.com/office/powerpoint/2010/main" xmlns="" val="3247086547"/>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to="" calcmode="lin" valueType="num">
                                      <p:cBhvr>
                                        <p:cTn id="22" dur="1" fill="hold"/>
                                        <p:tgtEl>
                                          <p:spTgt spid="3">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7170"/>
                                        </p:tgtEl>
                                        <p:attrNameLst>
                                          <p:attrName>style.visibility</p:attrName>
                                        </p:attrNameLst>
                                      </p:cBhvr>
                                      <p:to>
                                        <p:strVal val="visible"/>
                                      </p:to>
                                    </p:set>
                                    <p:anim to="" calcmode="lin" valueType="num">
                                      <p:cBhvr>
                                        <p:cTn id="27" dur="1" fill="hold"/>
                                        <p:tgtEl>
                                          <p:spTgt spid="7170"/>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7172"/>
                                        </p:tgtEl>
                                        <p:attrNameLst>
                                          <p:attrName>style.visibility</p:attrName>
                                        </p:attrNameLst>
                                      </p:cBhvr>
                                      <p:to>
                                        <p:strVal val="visible"/>
                                      </p:to>
                                    </p:set>
                                    <p:anim to="" calcmode="lin" valueType="num">
                                      <p:cBhvr>
                                        <p:cTn id="32" dur="1" fill="hold"/>
                                        <p:tgtEl>
                                          <p:spTgt spid="7172"/>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to="" calcmode="lin" valueType="num">
                                      <p:cBhvr>
                                        <p:cTn id="37"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stellar" panose="020A0402060406010301" pitchFamily="18" charset="0"/>
              </a:rPr>
              <a:t>Technology</a:t>
            </a:r>
            <a:endParaRPr lang="en-US" dirty="0">
              <a:latin typeface="Castellar" panose="020A0402060406010301" pitchFamily="18" charset="0"/>
            </a:endParaRPr>
          </a:p>
        </p:txBody>
      </p:sp>
      <p:sp>
        <p:nvSpPr>
          <p:cNvPr id="3" name="Content Placeholder 2"/>
          <p:cNvSpPr>
            <a:spLocks noGrp="1"/>
          </p:cNvSpPr>
          <p:nvPr>
            <p:ph idx="1"/>
          </p:nvPr>
        </p:nvSpPr>
        <p:spPr/>
        <p:txBody>
          <a:bodyPr/>
          <a:lstStyle/>
          <a:p>
            <a:r>
              <a:rPr lang="en-US" dirty="0" smtClean="0">
                <a:latin typeface="Georgia" panose="02040502050405020303" pitchFamily="18" charset="0"/>
              </a:rPr>
              <a:t>They manipulated iron, horses, and ecology like beneficial climate shifts.</a:t>
            </a:r>
          </a:p>
          <a:p>
            <a:r>
              <a:rPr lang="en-US" dirty="0" smtClean="0">
                <a:latin typeface="Georgia" panose="02040502050405020303" pitchFamily="18" charset="0"/>
              </a:rPr>
              <a:t>They also practiced farming and army.</a:t>
            </a:r>
            <a:endParaRPr lang="en-US" dirty="0">
              <a:latin typeface="Georgia" panose="02040502050405020303" pitchFamily="18" charset="0"/>
            </a:endParaRPr>
          </a:p>
        </p:txBody>
      </p:sp>
    </p:spTree>
    <p:extLst>
      <p:ext uri="{BB962C8B-B14F-4D97-AF65-F5344CB8AC3E}">
        <p14:creationId xmlns:p14="http://schemas.microsoft.com/office/powerpoint/2010/main" xmlns="" val="2667596051"/>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stellar" panose="020A0402060406010301" pitchFamily="18" charset="0"/>
              </a:rPr>
              <a:t>Economy</a:t>
            </a:r>
            <a:endParaRPr lang="en-US" dirty="0">
              <a:latin typeface="Castellar" panose="020A0402060406010301" pitchFamily="18" charset="0"/>
            </a:endParaRPr>
          </a:p>
        </p:txBody>
      </p:sp>
      <p:sp>
        <p:nvSpPr>
          <p:cNvPr id="3" name="Content Placeholder 2"/>
          <p:cNvSpPr>
            <a:spLocks noGrp="1"/>
          </p:cNvSpPr>
          <p:nvPr>
            <p:ph idx="1"/>
          </p:nvPr>
        </p:nvSpPr>
        <p:spPr/>
        <p:txBody>
          <a:bodyPr/>
          <a:lstStyle/>
          <a:p>
            <a:r>
              <a:rPr lang="en-US" dirty="0" smtClean="0">
                <a:latin typeface="Georgia" panose="02040502050405020303" pitchFamily="18" charset="0"/>
              </a:rPr>
              <a:t>The practiced silent bartering.</a:t>
            </a:r>
          </a:p>
          <a:p>
            <a:r>
              <a:rPr lang="en-US" dirty="0" smtClean="0">
                <a:latin typeface="Georgia" panose="02040502050405020303" pitchFamily="18" charset="0"/>
              </a:rPr>
              <a:t>Traders didn’t speak each others language.</a:t>
            </a:r>
          </a:p>
          <a:p>
            <a:r>
              <a:rPr lang="en-US" dirty="0" smtClean="0">
                <a:latin typeface="Georgia" panose="02040502050405020303" pitchFamily="18" charset="0"/>
              </a:rPr>
              <a:t>They traded gold for salt.</a:t>
            </a:r>
          </a:p>
          <a:p>
            <a:r>
              <a:rPr lang="en-US" dirty="0" smtClean="0">
                <a:latin typeface="Georgia" panose="02040502050405020303" pitchFamily="18" charset="0"/>
              </a:rPr>
              <a:t>They mined gold and the people needed salt to preserve food.</a:t>
            </a:r>
          </a:p>
          <a:p>
            <a:r>
              <a:rPr lang="en-US" dirty="0" smtClean="0">
                <a:latin typeface="Georgia" panose="02040502050405020303" pitchFamily="18" charset="0"/>
              </a:rPr>
              <a:t>They used </a:t>
            </a:r>
            <a:r>
              <a:rPr lang="en-US" dirty="0" err="1" smtClean="0">
                <a:latin typeface="Georgia" panose="02040502050405020303" pitchFamily="18" charset="0"/>
              </a:rPr>
              <a:t>camals</a:t>
            </a:r>
            <a:r>
              <a:rPr lang="en-US" dirty="0" smtClean="0">
                <a:latin typeface="Georgia" panose="02040502050405020303" pitchFamily="18" charset="0"/>
              </a:rPr>
              <a:t>.</a:t>
            </a:r>
            <a:endParaRPr lang="en-US" dirty="0">
              <a:latin typeface="Georgia" panose="02040502050405020303" pitchFamily="18" charset="0"/>
            </a:endParaRPr>
          </a:p>
        </p:txBody>
      </p:sp>
    </p:spTree>
    <p:extLst>
      <p:ext uri="{BB962C8B-B14F-4D97-AF65-F5344CB8AC3E}">
        <p14:creationId xmlns:p14="http://schemas.microsoft.com/office/powerpoint/2010/main" xmlns="" val="3513173979"/>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to="" calcmode="lin" valueType="num">
                                      <p:cBhvr>
                                        <p:cTn id="22" dur="1" fill="hold"/>
                                        <p:tgtEl>
                                          <p:spTgt spid="3">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to="" calcmode="lin" valueType="num">
                                      <p:cBhvr>
                                        <p:cTn id="27" dur="1" fill="hold"/>
                                        <p:tgtEl>
                                          <p:spTgt spid="3">
                                            <p:txEl>
                                              <p:pRg st="3" end="3"/>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to="" calcmode="lin" valueType="num">
                                      <p:cBhvr>
                                        <p:cTn id="32"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Current Events</a:t>
            </a:r>
            <a:endParaRPr lang="en-US" dirty="0"/>
          </a:p>
        </p:txBody>
      </p:sp>
      <p:sp>
        <p:nvSpPr>
          <p:cNvPr id="3" name="Content Placeholder 2"/>
          <p:cNvSpPr>
            <a:spLocks noGrp="1"/>
          </p:cNvSpPr>
          <p:nvPr>
            <p:ph idx="1"/>
          </p:nvPr>
        </p:nvSpPr>
        <p:spPr>
          <a:xfrm>
            <a:off x="381000" y="990600"/>
            <a:ext cx="8229600" cy="5562600"/>
          </a:xfrm>
        </p:spPr>
        <p:txBody>
          <a:bodyPr>
            <a:normAutofit fontScale="92500" lnSpcReduction="10000"/>
          </a:bodyPr>
          <a:lstStyle/>
          <a:p>
            <a:r>
              <a:rPr lang="en-US" dirty="0" smtClean="0"/>
              <a:t>Malian officials say French forces killed a top Islamism militalla leader in mountains of northern Mali.</a:t>
            </a:r>
          </a:p>
          <a:p>
            <a:r>
              <a:rPr lang="en-US" dirty="0" smtClean="0"/>
              <a:t>Omar Ould Hamaha, was killed last week by French airstrikes.</a:t>
            </a:r>
          </a:p>
          <a:p>
            <a:r>
              <a:rPr lang="en-US" dirty="0" smtClean="0"/>
              <a:t>France’s defense ministry has not confirmed the death.</a:t>
            </a:r>
          </a:p>
          <a:p>
            <a:r>
              <a:rPr lang="en-US" dirty="0" smtClean="0"/>
              <a:t>Hamaha was a long-time member of Al-</a:t>
            </a:r>
            <a:r>
              <a:rPr lang="en-US" dirty="0" err="1" smtClean="0"/>
              <a:t>Qaicla</a:t>
            </a:r>
            <a:r>
              <a:rPr lang="en-US" dirty="0" smtClean="0"/>
              <a:t>’ in the Islamic megnees and later becomes spokesmen for the MUJWA(movement for unity and jihad in the Islamic Maghreb). </a:t>
            </a:r>
          </a:p>
          <a:p>
            <a:r>
              <a:rPr lang="en-US" dirty="0" smtClean="0"/>
              <a:t>The Malian military officials offered $3 million dollars for any information leading to Hamaha’s capture. </a:t>
            </a:r>
          </a:p>
          <a:p>
            <a:endParaRPr lang="en-US" dirty="0" smtClean="0"/>
          </a:p>
          <a:p>
            <a:endParaRPr lang="en-US" dirty="0" smtClean="0"/>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to="" calcmode="lin" valueType="num">
                                      <p:cBhvr>
                                        <p:cTn id="22" dur="1" fill="hold"/>
                                        <p:tgtEl>
                                          <p:spTgt spid="3">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to="" calcmode="lin" valueType="num">
                                      <p:cBhvr>
                                        <p:cTn id="27" dur="1" fill="hold"/>
                                        <p:tgtEl>
                                          <p:spTgt spid="3">
                                            <p:txEl>
                                              <p:pRg st="3" end="3"/>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to="" calcmode="lin" valueType="num">
                                      <p:cBhvr>
                                        <p:cTn id="32"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and Answer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Q. What effects did Mansa Musa’s travels have in Mali &amp; Europe?</a:t>
            </a:r>
          </a:p>
          <a:p>
            <a:r>
              <a:rPr lang="en-US" dirty="0" smtClean="0"/>
              <a:t>A. She had to trade more of her goods and she got it from other cultures.</a:t>
            </a:r>
          </a:p>
          <a:p>
            <a:r>
              <a:rPr lang="en-US" dirty="0" smtClean="0"/>
              <a:t>Q. What kind government did Askia </a:t>
            </a:r>
            <a:r>
              <a:rPr lang="en-US" dirty="0"/>
              <a:t>M</a:t>
            </a:r>
            <a:r>
              <a:rPr lang="en-US" dirty="0" smtClean="0"/>
              <a:t>uhammad create in Songhai?</a:t>
            </a:r>
          </a:p>
          <a:p>
            <a:r>
              <a:rPr lang="en-US" dirty="0" smtClean="0"/>
              <a:t>A. Akia Muhammad induced policies that increased trade with Europe and Asia, standardized weights, measures, and currency. He also created positions for directing finance, agriculture, justice, interior, protocol, and waters and forests.</a:t>
            </a:r>
            <a:endParaRPr lang="en-US" dirty="0"/>
          </a:p>
        </p:txBody>
      </p:sp>
    </p:spTree>
    <p:extLst>
      <p:ext uri="{BB962C8B-B14F-4D97-AF65-F5344CB8AC3E}">
        <p14:creationId xmlns:p14="http://schemas.microsoft.com/office/powerpoint/2010/main" xmlns="" val="465799353"/>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to="" calcmode="lin" valueType="num">
                                      <p:cBhvr>
                                        <p:cTn id="22" dur="1" fill="hold"/>
                                        <p:tgtEl>
                                          <p:spTgt spid="3">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to="" calcmode="lin" valueType="num">
                                      <p:cBhvr>
                                        <p:cTn id="27"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928360"/>
          </a:xfrm>
        </p:spPr>
        <p:txBody>
          <a:bodyPr/>
          <a:lstStyle/>
          <a:p>
            <a:endParaRPr lang="en-US" dirty="0"/>
          </a:p>
        </p:txBody>
      </p:sp>
      <p:pic>
        <p:nvPicPr>
          <p:cNvPr id="3074" name="Picture 2" descr="http://islamicartdb.com/wp-content/uploads/2012/08/blind-hearts-surat-al-haj-quran-2246.jpg"/>
          <p:cNvPicPr>
            <a:picLocks noChangeAspect="1" noChangeArrowheads="1"/>
          </p:cNvPicPr>
          <p:nvPr/>
        </p:nvPicPr>
        <p:blipFill>
          <a:blip r:embed="rId2" cstate="print"/>
          <a:srcRect l="7692" t="33333" r="5128" b="38462"/>
          <a:stretch>
            <a:fillRect/>
          </a:stretch>
        </p:blipFill>
        <p:spPr bwMode="auto">
          <a:xfrm>
            <a:off x="3048000" y="304800"/>
            <a:ext cx="3532910" cy="1143000"/>
          </a:xfrm>
          <a:prstGeom prst="rect">
            <a:avLst/>
          </a:prstGeom>
          <a:ln w="228600" cap="sq" cmpd="thickThin">
            <a:solidFill>
              <a:srgbClr val="000000"/>
            </a:solidFill>
            <a:prstDash val="solid"/>
            <a:miter lim="800000"/>
          </a:ln>
          <a:effectLst>
            <a:innerShdw blurRad="76200">
              <a:srgbClr val="000000"/>
            </a:innerShdw>
          </a:effectLst>
        </p:spPr>
      </p:pic>
      <p:pic>
        <p:nvPicPr>
          <p:cNvPr id="3076" name="Picture 4" descr="http://t2.gstatic.com/images?q=tbn:ANd9GcQpWdogh7d5hPVpRYfQYVVIrefFU9lvno2JXUJs7WpAZTKoWCHC"/>
          <p:cNvPicPr>
            <a:picLocks noChangeAspect="1" noChangeArrowheads="1"/>
          </p:cNvPicPr>
          <p:nvPr/>
        </p:nvPicPr>
        <p:blipFill>
          <a:blip r:embed="rId3" cstate="print"/>
          <a:srcRect l="7317" t="22733" r="9756" b="28859"/>
          <a:stretch>
            <a:fillRect/>
          </a:stretch>
        </p:blipFill>
        <p:spPr bwMode="auto">
          <a:xfrm>
            <a:off x="457200" y="1676400"/>
            <a:ext cx="3886202" cy="2286001"/>
          </a:xfrm>
          <a:prstGeom prst="rect">
            <a:avLst/>
          </a:prstGeom>
          <a:noFill/>
        </p:spPr>
      </p:pic>
      <p:pic>
        <p:nvPicPr>
          <p:cNvPr id="3078" name="Picture 6" descr="http://data1.whicdn.com/images/48549826/large.jpg"/>
          <p:cNvPicPr>
            <a:picLocks noChangeAspect="1" noChangeArrowheads="1"/>
          </p:cNvPicPr>
          <p:nvPr/>
        </p:nvPicPr>
        <p:blipFill>
          <a:blip r:embed="rId4" cstate="print"/>
          <a:srcRect l="2632" t="21053" b="28947"/>
          <a:stretch>
            <a:fillRect/>
          </a:stretch>
        </p:blipFill>
        <p:spPr bwMode="auto">
          <a:xfrm>
            <a:off x="4419600" y="1672282"/>
            <a:ext cx="4319337" cy="2218038"/>
          </a:xfrm>
          <a:prstGeom prst="rect">
            <a:avLst/>
          </a:prstGeom>
          <a:noFill/>
        </p:spPr>
      </p:pic>
      <p:pic>
        <p:nvPicPr>
          <p:cNvPr id="3080" name="Picture 8" descr="http://www.themuslimtimes.org/wp-content/uploads/2013/08/11.jpg"/>
          <p:cNvPicPr>
            <a:picLocks noChangeAspect="1" noChangeArrowheads="1"/>
          </p:cNvPicPr>
          <p:nvPr/>
        </p:nvPicPr>
        <p:blipFill>
          <a:blip r:embed="rId5" cstate="print"/>
          <a:srcRect l="14961" t="17308" r="15855" b="32692"/>
          <a:stretch>
            <a:fillRect/>
          </a:stretch>
        </p:blipFill>
        <p:spPr bwMode="auto">
          <a:xfrm>
            <a:off x="457200" y="3879850"/>
            <a:ext cx="4419600" cy="2393950"/>
          </a:xfrm>
          <a:prstGeom prst="rect">
            <a:avLst/>
          </a:prstGeom>
          <a:noFill/>
        </p:spPr>
      </p:pic>
      <p:pic>
        <p:nvPicPr>
          <p:cNvPr id="3082" name="Picture 10" descr="http://t3.gstatic.com/images?q=tbn:ANd9GcSqMsig6ERTxvw1jK7jazNtW1ULwfH1ruXjNhZspWmZ8ubI9alDhw"/>
          <p:cNvPicPr>
            <a:picLocks noChangeAspect="1" noChangeArrowheads="1"/>
          </p:cNvPicPr>
          <p:nvPr/>
        </p:nvPicPr>
        <p:blipFill>
          <a:blip r:embed="rId6" cstate="print"/>
          <a:srcRect/>
          <a:stretch>
            <a:fillRect/>
          </a:stretch>
        </p:blipFill>
        <p:spPr bwMode="auto">
          <a:xfrm>
            <a:off x="5029200" y="3861108"/>
            <a:ext cx="3657600" cy="2431012"/>
          </a:xfrm>
          <a:prstGeom prst="rect">
            <a:avLst/>
          </a:prstGeom>
          <a:noFill/>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to="" calcmode="lin" valueType="num">
                                      <p:cBhvr>
                                        <p:cTn id="7" dur="1" fill="hold"/>
                                        <p:tgtEl>
                                          <p:spTgt spid="307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 to="" calcmode="lin" valueType="num">
                                      <p:cBhvr>
                                        <p:cTn id="12" dur="1" fill="hold"/>
                                        <p:tgtEl>
                                          <p:spTgt spid="3076"/>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078"/>
                                        </p:tgtEl>
                                        <p:attrNameLst>
                                          <p:attrName>style.visibility</p:attrName>
                                        </p:attrNameLst>
                                      </p:cBhvr>
                                      <p:to>
                                        <p:strVal val="visible"/>
                                      </p:to>
                                    </p:set>
                                    <p:anim to="" calcmode="lin" valueType="num">
                                      <p:cBhvr>
                                        <p:cTn id="17" dur="1" fill="hold"/>
                                        <p:tgtEl>
                                          <p:spTgt spid="3078"/>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080"/>
                                        </p:tgtEl>
                                        <p:attrNameLst>
                                          <p:attrName>style.visibility</p:attrName>
                                        </p:attrNameLst>
                                      </p:cBhvr>
                                      <p:to>
                                        <p:strVal val="visible"/>
                                      </p:to>
                                    </p:set>
                                    <p:anim to="" calcmode="lin" valueType="num">
                                      <p:cBhvr>
                                        <p:cTn id="22" dur="1" fill="hold"/>
                                        <p:tgtEl>
                                          <p:spTgt spid="3080"/>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082"/>
                                        </p:tgtEl>
                                        <p:attrNameLst>
                                          <p:attrName>style.visibility</p:attrName>
                                        </p:attrNameLst>
                                      </p:cBhvr>
                                      <p:to>
                                        <p:strVal val="visible"/>
                                      </p:to>
                                    </p:set>
                                    <p:anim to="" calcmode="lin" valueType="num">
                                      <p:cBhvr>
                                        <p:cTn id="27" dur="1" fill="hold"/>
                                        <p:tgtEl>
                                          <p:spTgt spid="308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8534400" cy="4830762"/>
          </a:xfrm>
        </p:spPr>
        <p:txBody>
          <a:bodyPr/>
          <a:lstStyle/>
          <a:p>
            <a:r>
              <a:rPr lang="en-US" sz="9600" dirty="0" smtClean="0"/>
              <a:t>Rise and Fall</a:t>
            </a:r>
            <a:endParaRPr lang="en-US" sz="9600" dirty="0"/>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8686800" cy="762000"/>
          </a:xfrm>
        </p:spPr>
        <p:txBody>
          <a:bodyPr/>
          <a:lstStyle/>
          <a:p>
            <a:r>
              <a:rPr lang="en-US" dirty="0" smtClean="0">
                <a:latin typeface="Castellar" panose="020A0402060406010301" pitchFamily="18" charset="0"/>
              </a:rPr>
              <a:t>Songhai &amp; </a:t>
            </a:r>
            <a:r>
              <a:rPr lang="en-US" dirty="0" err="1" smtClean="0">
                <a:latin typeface="Castellar" panose="020A0402060406010301" pitchFamily="18" charset="0"/>
              </a:rPr>
              <a:t>mALI</a:t>
            </a:r>
            <a:r>
              <a:rPr lang="en-US" dirty="0" smtClean="0">
                <a:latin typeface="Castellar" panose="020A0402060406010301" pitchFamily="18" charset="0"/>
              </a:rPr>
              <a:t> Empire</a:t>
            </a:r>
            <a:endParaRPr lang="en-US" dirty="0">
              <a:latin typeface="Castellar" panose="020A0402060406010301" pitchFamily="18" charset="0"/>
            </a:endParaRPr>
          </a:p>
        </p:txBody>
      </p:sp>
      <p:sp>
        <p:nvSpPr>
          <p:cNvPr id="3" name="Content Placeholder 2"/>
          <p:cNvSpPr>
            <a:spLocks noGrp="1"/>
          </p:cNvSpPr>
          <p:nvPr>
            <p:ph idx="1"/>
          </p:nvPr>
        </p:nvSpPr>
        <p:spPr>
          <a:xfrm>
            <a:off x="457200" y="1981200"/>
            <a:ext cx="8229600" cy="4709160"/>
          </a:xfrm>
        </p:spPr>
        <p:txBody>
          <a:bodyPr/>
          <a:lstStyle/>
          <a:p>
            <a:r>
              <a:rPr lang="en-US" dirty="0" smtClean="0">
                <a:latin typeface="Georgia" panose="02040502050405020303" pitchFamily="18" charset="0"/>
              </a:rPr>
              <a:t>Started out as a fishing and trading canter on the Niger River in a place called Gao where West Africa and Muslim traders visited often.</a:t>
            </a:r>
          </a:p>
          <a:p>
            <a:r>
              <a:rPr lang="en-US" dirty="0" smtClean="0">
                <a:latin typeface="Georgia" panose="02040502050405020303" pitchFamily="18" charset="0"/>
              </a:rPr>
              <a:t>Just like Ghana and Mali, the Songhai people were influenced by Islam, and many people even converted.</a:t>
            </a:r>
          </a:p>
          <a:p>
            <a:r>
              <a:rPr lang="en-US" dirty="0" smtClean="0">
                <a:latin typeface="Georgia" panose="02040502050405020303" pitchFamily="18" charset="0"/>
              </a:rPr>
              <a:t>For many years, Songhai people were ruled for many years by Mali, and were forced to pay taxes.</a:t>
            </a:r>
            <a:endParaRPr lang="en-US" dirty="0">
              <a:latin typeface="Georgia" panose="02040502050405020303" pitchFamily="18" charset="0"/>
            </a:endParaRPr>
          </a:p>
        </p:txBody>
      </p:sp>
    </p:spTree>
    <p:extLst>
      <p:ext uri="{BB962C8B-B14F-4D97-AF65-F5344CB8AC3E}">
        <p14:creationId xmlns:p14="http://schemas.microsoft.com/office/powerpoint/2010/main" xmlns="" val="3460155209"/>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143000"/>
          </a:xfrm>
        </p:spPr>
        <p:txBody>
          <a:bodyPr/>
          <a:lstStyle/>
          <a:p>
            <a:r>
              <a:rPr lang="en-US" dirty="0" smtClean="0">
                <a:latin typeface="Castellar" panose="020A0402060406010301" pitchFamily="18" charset="0"/>
              </a:rPr>
              <a:t>Songhai &amp; MALI Empire</a:t>
            </a:r>
            <a:endParaRPr lang="en-US" dirty="0">
              <a:latin typeface="Castellar" panose="020A0402060406010301" pitchFamily="18" charset="0"/>
            </a:endParaRPr>
          </a:p>
        </p:txBody>
      </p:sp>
      <p:sp>
        <p:nvSpPr>
          <p:cNvPr id="3" name="Content Placeholder 2"/>
          <p:cNvSpPr>
            <a:spLocks noGrp="1"/>
          </p:cNvSpPr>
          <p:nvPr>
            <p:ph idx="1"/>
          </p:nvPr>
        </p:nvSpPr>
        <p:spPr>
          <a:xfrm>
            <a:off x="381000" y="1905000"/>
            <a:ext cx="8229600" cy="4709160"/>
          </a:xfrm>
        </p:spPr>
        <p:txBody>
          <a:bodyPr>
            <a:normAutofit lnSpcReduction="10000"/>
          </a:bodyPr>
          <a:lstStyle/>
          <a:p>
            <a:r>
              <a:rPr lang="en-US" dirty="0" smtClean="0">
                <a:latin typeface="Georgia" panose="02040502050405020303" pitchFamily="18" charset="0"/>
              </a:rPr>
              <a:t>In addition the Songhai people were forced to kneel before Mali kings as a sign of submission.</a:t>
            </a:r>
          </a:p>
          <a:p>
            <a:r>
              <a:rPr lang="en-US" dirty="0" smtClean="0">
                <a:latin typeface="Georgia" panose="02040502050405020303" pitchFamily="18" charset="0"/>
              </a:rPr>
              <a:t> In 1325, on the way back from Mecca, Mansa Musa took two of Songhai’s king’s sons as hostages.</a:t>
            </a:r>
            <a:endParaRPr lang="en-US" dirty="0">
              <a:latin typeface="Georgia" panose="02040502050405020303" pitchFamily="18" charset="0"/>
            </a:endParaRPr>
          </a:p>
          <a:p>
            <a:r>
              <a:rPr lang="en-US" dirty="0" smtClean="0">
                <a:latin typeface="Georgia" panose="02040502050405020303" pitchFamily="18" charset="0"/>
              </a:rPr>
              <a:t>One of the suns, Prince Ali Kolon, accepted his education but was always was very angry towards Mali. After 30 year's Ali Kolon to Songhai and established the Sunni Dynasty.</a:t>
            </a:r>
          </a:p>
          <a:p>
            <a:r>
              <a:rPr lang="en-US" dirty="0" smtClean="0">
                <a:latin typeface="Georgia" panose="02040502050405020303" pitchFamily="18" charset="0"/>
              </a:rPr>
              <a:t>After 17 Sunni Dynasty kings ruled Songhai, Sunni Ali rose to power.</a:t>
            </a:r>
          </a:p>
        </p:txBody>
      </p:sp>
    </p:spTree>
    <p:extLst>
      <p:ext uri="{BB962C8B-B14F-4D97-AF65-F5344CB8AC3E}">
        <p14:creationId xmlns:p14="http://schemas.microsoft.com/office/powerpoint/2010/main" xmlns="" val="811166630"/>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to="" calcmode="lin" valueType="num">
                                      <p:cBhvr>
                                        <p:cTn id="22" dur="1" fill="hold"/>
                                        <p:tgtEl>
                                          <p:spTgt spid="3">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to="" calcmode="lin" valueType="num">
                                      <p:cBhvr>
                                        <p:cTn id="27"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t>SONGHAI &amp; MALI EMPIRE</a:t>
            </a:r>
            <a:endParaRPr lang="en-US" dirty="0"/>
          </a:p>
        </p:txBody>
      </p:sp>
      <p:sp>
        <p:nvSpPr>
          <p:cNvPr id="3" name="Content Placeholder 2"/>
          <p:cNvSpPr>
            <a:spLocks noGrp="1"/>
          </p:cNvSpPr>
          <p:nvPr>
            <p:ph idx="1"/>
          </p:nvPr>
        </p:nvSpPr>
        <p:spPr>
          <a:xfrm>
            <a:off x="381000" y="1905000"/>
            <a:ext cx="8229600" cy="4709160"/>
          </a:xfrm>
        </p:spPr>
        <p:txBody>
          <a:bodyPr>
            <a:normAutofit fontScale="92500" lnSpcReduction="20000"/>
          </a:bodyPr>
          <a:lstStyle/>
          <a:p>
            <a:r>
              <a:rPr lang="en-US" dirty="0" smtClean="0"/>
              <a:t>Sunni Ali had a daring plan to conquer Mali which involved using his navy to control the Niger River and using his army to conquer the trading cities of Jenne and Timbuktu.</a:t>
            </a:r>
          </a:p>
          <a:p>
            <a:r>
              <a:rPr lang="en-US" dirty="0" smtClean="0"/>
              <a:t>Sunni Ali asked for help from the governor of Timbuktu because he was angry for the high taxes they paid to Mali and the Arab nomads who controlled Timbuktu.</a:t>
            </a:r>
          </a:p>
          <a:p>
            <a:r>
              <a:rPr lang="en-US" dirty="0" smtClean="0"/>
              <a:t>The Arab nomads that were guarding Timbuktu Were afraid the would lose to Sunni Ali’s large army and what would happen to them if they were captured. (since nobody was left to fight Sunni Ali took over Timbuktu)</a:t>
            </a:r>
          </a:p>
        </p:txBody>
      </p:sp>
    </p:spTree>
    <p:extLst>
      <p:ext uri="{BB962C8B-B14F-4D97-AF65-F5344CB8AC3E}">
        <p14:creationId xmlns:p14="http://schemas.microsoft.com/office/powerpoint/2010/main" xmlns="" val="3748601531"/>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t>SONGHAI &amp; MALI EMPIRE</a:t>
            </a:r>
            <a:endParaRPr lang="en-US" dirty="0"/>
          </a:p>
        </p:txBody>
      </p:sp>
      <p:sp>
        <p:nvSpPr>
          <p:cNvPr id="3" name="Content Placeholder 2"/>
          <p:cNvSpPr>
            <a:spLocks noGrp="1"/>
          </p:cNvSpPr>
          <p:nvPr>
            <p:ph idx="1"/>
          </p:nvPr>
        </p:nvSpPr>
        <p:spPr>
          <a:xfrm>
            <a:off x="457200" y="2148840"/>
            <a:ext cx="8229600" cy="4709160"/>
          </a:xfrm>
        </p:spPr>
        <p:txBody>
          <a:bodyPr/>
          <a:lstStyle/>
          <a:p>
            <a:r>
              <a:rPr lang="en-US" dirty="0" smtClean="0"/>
              <a:t>Sunnis Ali’s son was next in line for king.</a:t>
            </a:r>
          </a:p>
          <a:p>
            <a:r>
              <a:rPr lang="en-US" dirty="0" smtClean="0"/>
              <a:t>He led a small army and increased to size of the military, created a new system of laws, encouraged new ideas for math and science</a:t>
            </a:r>
          </a:p>
          <a:p>
            <a:r>
              <a:rPr lang="en-US" dirty="0" smtClean="0"/>
              <a:t>. The </a:t>
            </a:r>
            <a:r>
              <a:rPr lang="en-US" dirty="0" err="1" smtClean="0"/>
              <a:t>moroccans</a:t>
            </a:r>
            <a:r>
              <a:rPr lang="en-US" dirty="0" smtClean="0"/>
              <a:t> used advanced weapons to take over. </a:t>
            </a:r>
          </a:p>
          <a:p>
            <a:r>
              <a:rPr lang="en-US" dirty="0" smtClean="0"/>
              <a:t>Drought &amp; disease weakened the economy</a:t>
            </a:r>
            <a:endParaRPr lang="en-US" dirty="0"/>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to="" calcmode="lin" valueType="num">
                                      <p:cBhvr>
                                        <p:cTn id="22" dur="1" fill="hold"/>
                                        <p:tgtEl>
                                          <p:spTgt spid="3">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to="" calcmode="lin" valueType="num">
                                      <p:cBhvr>
                                        <p:cTn id="27"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5745162"/>
          </a:xfrm>
        </p:spPr>
        <p:txBody>
          <a:bodyPr/>
          <a:lstStyle/>
          <a:p>
            <a:pPr algn="l"/>
            <a:r>
              <a:rPr lang="en-US" dirty="0" smtClean="0"/>
              <a:t>Social</a:t>
            </a:r>
            <a:br>
              <a:rPr lang="en-US" dirty="0" smtClean="0"/>
            </a:br>
            <a:r>
              <a:rPr lang="en-US" dirty="0" smtClean="0"/>
              <a:t>Political</a:t>
            </a:r>
            <a:br>
              <a:rPr lang="en-US" dirty="0" smtClean="0"/>
            </a:br>
            <a:r>
              <a:rPr lang="en-US" dirty="0" smtClean="0"/>
              <a:t>Religion</a:t>
            </a:r>
            <a:br>
              <a:rPr lang="en-US" dirty="0" smtClean="0"/>
            </a:br>
            <a:r>
              <a:rPr lang="en-US" dirty="0" smtClean="0"/>
              <a:t>Intellectual</a:t>
            </a:r>
            <a:br>
              <a:rPr lang="en-US" dirty="0" smtClean="0"/>
            </a:br>
            <a:r>
              <a:rPr lang="en-US" dirty="0" smtClean="0"/>
              <a:t>Technology</a:t>
            </a:r>
            <a:br>
              <a:rPr lang="en-US" dirty="0" smtClean="0"/>
            </a:br>
            <a:r>
              <a:rPr lang="en-US" dirty="0" smtClean="0"/>
              <a:t>Economy </a:t>
            </a:r>
            <a:endParaRPr lang="en-US" dirty="0"/>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latin typeface="Castellar" panose="020A0402060406010301" pitchFamily="18" charset="0"/>
              </a:rPr>
              <a:t>Geography</a:t>
            </a:r>
            <a:endParaRPr lang="en-US" sz="7200" dirty="0">
              <a:latin typeface="Castellar" panose="020A0402060406010301" pitchFamily="18" charset="0"/>
            </a:endParaRPr>
          </a:p>
        </p:txBody>
      </p:sp>
      <p:sp>
        <p:nvSpPr>
          <p:cNvPr id="3" name="Content Placeholder 2"/>
          <p:cNvSpPr>
            <a:spLocks noGrp="1"/>
          </p:cNvSpPr>
          <p:nvPr>
            <p:ph idx="1"/>
          </p:nvPr>
        </p:nvSpPr>
        <p:spPr/>
        <p:txBody>
          <a:bodyPr/>
          <a:lstStyle/>
          <a:p>
            <a:r>
              <a:rPr lang="en-US" dirty="0" smtClean="0">
                <a:latin typeface="Georgia" panose="02040502050405020303" pitchFamily="18" charset="0"/>
              </a:rPr>
              <a:t>West Africa</a:t>
            </a:r>
          </a:p>
          <a:p>
            <a:r>
              <a:rPr lang="en-US" dirty="0" smtClean="0">
                <a:latin typeface="Georgia" panose="02040502050405020303" pitchFamily="18" charset="0"/>
              </a:rPr>
              <a:t>Sahara Desert</a:t>
            </a:r>
          </a:p>
          <a:p>
            <a:r>
              <a:rPr lang="en-US" dirty="0" smtClean="0">
                <a:latin typeface="Georgia" panose="02040502050405020303" pitchFamily="18" charset="0"/>
              </a:rPr>
              <a:t>Little-no water</a:t>
            </a:r>
          </a:p>
          <a:p>
            <a:r>
              <a:rPr lang="en-US" dirty="0" smtClean="0">
                <a:latin typeface="Georgia" panose="02040502050405020303" pitchFamily="18" charset="0"/>
              </a:rPr>
              <a:t>Savannah or Grassland</a:t>
            </a:r>
          </a:p>
          <a:p>
            <a:r>
              <a:rPr lang="en-US" dirty="0" smtClean="0">
                <a:latin typeface="Georgia" panose="02040502050405020303" pitchFamily="18" charset="0"/>
              </a:rPr>
              <a:t>Timbuktu Trading Center</a:t>
            </a:r>
            <a:endParaRPr lang="en-US" dirty="0">
              <a:latin typeface="Georgia" panose="02040502050405020303" pitchFamily="18" charset="0"/>
            </a:endParaRPr>
          </a:p>
        </p:txBody>
      </p:sp>
      <p:sp>
        <p:nvSpPr>
          <p:cNvPr id="15362" name="AutoShape 2" descr="data:image/jpeg;base64,/9j/4AAQSkZJRgABAQAAAQABAAD/2wCEAAkGBxITEhQUEhMUFBUVFxkVFBcUFhgUFxgXGhcXGBcXGhgYHSggGholHBUZIjEhJSkrLi4xFyAzODMtNygtLysBCgoKDg0OGhAQGywkHyQsLywsLSwsLCwsLCwsLCwsLCwsLCwsLCwvLCwsLSwsLCwsLCwsLCwsLCwsLCwsLCwsLP/AABEIALEBHAMBEQACEQEDEQH/xAAbAAEAAgMBAQAAAAAAAAAAAAAAAwQCBQYBB//EAEMQAAIBAgQDBQQHBgQGAwEAAAECAAMRBBIhMQVBURMiYXGBBjKRoSNCcrHB0fAUM1JiguFTkrKzFUNzotLxJGOTB//EABoBAQACAwEAAAAAAAAAAAAAAAABAgMEBQb/xAA1EQACAQIDBAkDBAIDAQAAAAAAAQIDEQQhMQUSQVETYXGBkaGx0fAiMsEUQlLhI/EVRGIz/9oADAMBAAIRAxEAPwDqJ6A5AgG79kifp8uUtnW4YlTk7NcuwPdzdp65pwNp36ZX5e50cLbc7zoM9Tmi+jk/eonONnIds3+G/wAU/wDOBYftHVXH9Jb/AE3gWMO0DOtg2gZtUZRewUe8B/EfhJJ4FqQVEAQBAEAQCjxqmDRa/KxHncfnDNbGU1OjLqz8DmpQ84IBNhMSabBh6jqOkGWjWlSnvR/2dTQrB1DLsf1aXPSU6kakVKOjJILlfsymqC6806eKdPs7dLc5J1JaVQMLg3H6uCOR8DIBnBAgCAIAgCAIAgCAIBAcRc2QZjsTeyjzbr4C562gmwXD63c5iNuSjyXl5m58YFyeCBAK7YNDyI+yzIPOykC/jBNzhZ7A4ogBMWaLdspIKC7AfWQauhHiAbHkbGa2LoRq02nqtDLRqOEj6FPMHUEAQBAEAQBAEAQBAK+PW6WOxZAfIuogWTTTOYxFIoxU8jb8j8JQ8tVpunNwfAjgoIBb4fjjTPVTuPxHjJTNnDYmVGXVxR0lGqrgMpuDLHoKdSNSO9F5EkFyGpR1zKcrc+jeDDn57j4gibntGtfQjKw3G/qDzHj8bHSBYlggQBAEAQBAEAjq1gumpJ2Uak+nIeJ08YJsR9kW9/b+BTp/UfreW2vPeATgW0GgG1oIPYAgCAIB89nsDjCAWeF4Xta9ND7o+lfxVCpC+rMmnMZpobQq7lKy1eXubGGhvTvyO5nnjoiAIAgCAIAgCAIAgEGL90fbp/7iwSjV+0FDVXHPunz5fj8JVnH2nSs1UXY/waeQcoQBALOBxrUzcag7jr/eEzYw+JlRldacUdNh66uoZTcH9WPjLnoadSNSO9HQkguQ4imTlK2upJAOxuCLXG2++vlBKM6NQMAR8OYOxBtzB0gGcECAIAgHhMAg7Uv7mi/xnn9gc/M6bbySdCSlSC7c9ydST1J5yBckggQBAEAQBAPns9gcYQC1wioVxNFhzJpt9l1On+daZ9JobRgpUG+X+jYwsrTtzO4nnjoiAIAgCAIAgCAIAgEGM90fbp/7iQShjqGdGXmRp5jUQYMRS6Wm4/LnJyh5kQBAEAsYLGNTNxsdxyP9/GLmfD4idGV496OkwmKWoLqfMcx5y536NeFaN4/6J4MxBVwqMb2AbQhwBmBG2pHhBNzws6kZirAm2ilSL7Hc31sOW8DIsQQIBjUcKLk2AgkgCF9XFl5Iefi34L8ddpGhZkEEGMxa0xdvQDcxcw168KMby8OZz2J4jUc3zFRyCki35ytzhVcXVqO97LkjoOHuzU0Lbkf+j8JZHcwspSpRctSxBnEAQBAPns9gcYQCxwxb4igOtS58AqM/3oB6zS2hK1B9dvcz4ZXqI7qecOkIAgCAIAgCAIAgCAQYz3R9un/uJBKJ4IOY4vTy1WtsbH4jX53lWedxsN2vK3HP53lOQaogCAIBJQrMhzKbH9aHwgvTqSpy3ovM6Lh/EVqabNzHXxEsmd7DYuNZW0ly9i7JNshxCE5bW0YGxJANgeYB5kHblBKI61WoBeyDUAd5m1JAHIczJJyM+yc71CPsKAP+7MfnIIPVw6gg6kjbMzNY9QCbA+XWBcmggpcQ4gtMW3bkPxPhIbNTE4uNFW1ly9zna9ZnJZjcn9W8pU4NSpKpLek8z3DUS7qo5n5cz8IJpU3UmoLidaqgAAbDQS56dJJWR7BIgCAIB89nsDjCAbv2SwmZnrHYXpU/O/0rfEBeoKP1nD2nW3pqmuGvab+FhaO8+J085ZtCAIAgCAIAgCAIAgEGL90fbp/7iwSieCDnePODV05KAfO5P3ESrOFtGSdbLgjXSDQPGGmmnjAOZTitZLGo+cftVWhZVVLrTo1310N79mNra21tcHJuryNro4vRcE/Fo8HtRUIsaAp5u6GFXOVZsM2JpnLkAPdUg66G1sw2dGufy9h+nS437uuz4/Ooy4X7TljRSoihn7O7rUDLlqYerWVyQoAb6AgqNBmBBMShrYieHtdp8+HJpfki4b7U1KlSy0xepQTEUw75FT6FXKCoEJdyzDS2gDNpYAy6aSLSoKKvfR269ddcvc3PA/8A+g1OzpDEUkLOuCJKVDb/AOXUancArc5Qua2u9r6ZjLjn4+R0KeJlBuMs0t7Pj9PPmfQqNVWF1II8JQ34VIzV4u6I8Z7o+3T/ANxYLonggQDU8Q4uB3aep5tyHl1kNnMxO0FH6aWvP2+WNGzEm5NydyZU47bbuzyCDecAw1gah56L5cz8fulkdjZtGydR8ckbeSdQQBAEAQD57PYHGI67lVZgLkAkDqQNBKykoxcnwJSu7HcYDANTponaMMihe6EtppfvKSSdySdSTPJyk5NtnZVkrI9xDqmXPWcZ2CLfJqxBIGieB+EgXMMFjVdFqo5q0n918vwYZVGZDbe3Q6g3Boal2nUDC6kHlobyARY3GpSUPUNlLIgNie9UdaaDTqzqL+MlK5BJ2wz5Nb5c3utlte3vWy38L3kAr4DidKtn7J84Q2JCsFvcjusRZxdSLqSNJLTQJaOMRnqU1N2pZQ4sRbMMy6nQ3HSLA8wuNp1GqKjXNJ+zqCxFnyJUtrv3aiG401iwLEgCAQYz3R9un/uJBKIuIY4Ux1Y7D8T4SGzUxWKjRj18EcyzEkk6k6mVPPNtu7MSwG8vCnObtBN9iuFFvQwZ+n3XmX9JUX3Wj2tLy18jYoRhGV6sbqz42z4GBpLzpjctsvvEEFvMgkX8TJ6KnwqK/ZK3jYxW/wDXqBQp/wAC+F1HJco5fwkjy0lZ0JRjvJppa2d7ENSSvfzMRw6jlK9jSylg5XItiw2a1rZtBrvMO8yN+V73ZIuFpi1kQZbZbKBawyi2mlgSPIxdkbz5kScOojKRRpDL7tqajLds5y6ad7vac9Y3mTvy5suU6hU3UkHqNJAhOUHeLsy7/wAYfuhgG7wPQm2vly6Sbm/T2lUj9yT8vngWv+Pf/X/3f2i5l/5T/wAef9FHFcRqOLE2HQafHmYuadbGVaqs3ZckVJBqiAZ0aZZgo3JtBaEHOSiuJ11KmFAUbAWEueohFQiorRGUFhAEAQBAPns9gcY2HAuFms4dv3SNf/qOp0H2FYa9SLbXnJ2hjEk6UNePsbmHo/vfcdlOKbppPa32fXHUVouxVM4apYlWK5XUgEbHveXI3EtGW67g1GM9k69VqT1alB6iU6NPtOzKtSNKs1Q1cOAbU3qKQrAWAyLqwGWWU0ClW9iajOFqVKRpkkKMjHMP2+ljGD35mnSyW27t+dpKmhYyrewAFNlRqCAklwadkZVx6YqkrgWuiUkNIDkDpYR0nzuFjZeyfATh6gPdUZKuWmqlFVauINYLTB2Rb5bEDfYAgSspXJtYqn2YqN2tNamHFJqiMcMb1qYCmqahAqhuyLM6HKq2HZm1i2YTvEWNFjvZ1uzSj2tOrkFFXzqCtTs8McOxIdW1ucwNjz8xHS5nMrbQinuw8SXB8GeniFxAde0FbOXyg1Gp/si4fsy5FyMyB7HS4vvrKuplb5qarx9R8eHVz7OWR1WH4zVFs2VuulvulLsy1NpvpG4L6eCevii6OOLzRviDJuZVtSHGLKeM4yzAgAKtje/eJHrp8pFzWqbSqS+zLzZrhfnqeZkHPbbd2Yl+mv66zYjh8lKo91eb7F/pF1Di8gq8zvIqVk1uU8o+bfN/MiJS4LQymAqIBjUHy1mxhpLf3ZaSVvHTzsWg87Piav2izNSATtCvaJ2wokioaV7uFy969rXC6kXA1mNRcZOMtV6mxGjOk1KorXT3b6GkPEcSlNBRo1R36lrUqwV1U07ZlqozrcF7AlB3dDsDbdV82W3INvea4cV+Gl6mz4VjMS2IK1FbL9NnDUyiIVqAUOzqWtVzU7k6tYj6u0pJRtkYqkYKF11cerO64Wfxm+lDAYnceGv4fnAMoAgCAIBPgq2R1Y7A6+RFj98Iy4ep0dSM3wOpo1VYXU3EuelhUjUjvRd0ZwWEAQBAEA+dV1JVgNCQQNSNbaajUec9dJNppanHVr5nc8JxFOpRRqS5UtlCWAyZe6UsNBlItpppppPKVIShJxlqdeLTV0XJQkQBAMKtMMLG/UWJBB8CNRBJVqFzmpEZtB37gDKxI7w62B2BvblfSSess1qIYWPmLEgjyI1GkghM0nGMWptTQLlXewFtNgOgEq2cbHYze/xweXF8+r3NVlHQSDlnnZjoPhAGQdBAGQQDSUvaGm1PtFp1SDUFKkoamWqVLsMoXtO4RkLHPlsPUS+472M7oNOza0u9cvL0Mh7TUg9NHSojPVNBgwX6NwEK5yrEZW7SnYi4742jo3YjoJWbT4X7flmYYb2kRguSlUa6LUbWkmRXLBAxdwCxytoL7TYxCU/8nF5PtXLq9C9Si9W+rjquWRZTj9EutMXztXfD5brmDIrsWIvcIRTNj4ia247XMfQytfha5HS9pKTLUYK/0dVKRBABbtKoopUXXWmWzWPPIdJO4yXQkmlzV/BXt2k2I4yq4lcPkYsUWoWzU1UKzOo0dwzH6M6KDykKOVyqpNw37+pQwvtjQenQdVqfT1VpBCFzIWKAO4zaL9LTOlz9Iuks6bTaMksLJOSyyV/ng/AYP2qpM4Xs6qlitgezNwxqKH7rmwvSbQ2O2k2ZR6Sk5S1jbPmuvrXMyTozcLt3t2+HnwMKHtnSal2gpVdTSABNEX7UMyHP2mRdFNwxBGmms1ujd7FHhZKVrrjz4dxv8PXzKrWIzKGsbG1xe11up8wSOhmNo12rOxJm6D46f3gg9UQD2AIAgCAIBb4ZiSlQdDo3rz9JKNnCVnSqLk8n86jqJY9GIAgCAIB89nsDjG49lsaqdsGOmdT/AFZFzDyyhPifGef2nu9Nlyz+dhvYerCMLSkl2tI3rcUp9R/mQfe055m6ej/OPijynxWkTYsF6ElSD6gm3raCP1NH+a8SUY+l/iJ/mED9TR/mvE8PEKQ+uvpr90i5V4ugv3Io1eL0w5KgtdbHlqDpv9o/ARcwT2lSS+m78vngUMZxJ6mh7q9Bz8+shs5lfGVK2TyXJfkpyDVEAQBAEA0b+zdMs9RqtU1WZGFW1JWQ08+QgLTCk2qMCWDEg2MyxcpNRir9WZnVaWUUsuWfHv8AQD2fpEHM1Woz9oajMQC5qIiEkqoC5VpqFy2tl66zYVCSf+RqK7VfwvcvvyXJLLut84kFX2PpGl2Qq1lU0lo1COzY1FXNlLZ6ZswzN3lsdfKYalfeldLJafF5j9VLe3rLW61y8GXqvAqZ1zOrCtUrhxlDB6i1EOpX3R2pIHUDeYt9mJVn5JeFvYqJ7L4dQopl1AWkhAfMCKNVKtMnNfZktpbSo3UWnpHxLPETevX5qzL1bhAbEDEdo6sFVCoFMoyozsAc6Fgb1DqrAyN7KxRVLQ3LevuUsN7I4dMljUui0FFyv/IamwPu7t2NMMeYprtaS6jZkeJm79/nf3du0no+z9FaVNFBGRxUuMoLOM3v2GvvH5TJTq2k1P7Xr+H3EKvJybfHIr0fZWiqKlN6tML2O3Zk56KlFchkKlypAY2scq9JNVTpy+rO+j4NdRaVealeST158e83dCygJnzMqi98oYjbMVUAC9uQA6TX6zXeeZLBAgCAIAgCAIBJh0uyjqQPnBelHenFc2jr5c9SIAgCAUhQFW7FnAuQuRyoyjS+h1uQTfoRJLXscVPXnEM+Gp3Cdbl35nk7KPkonl8dK+In2mlXf1stZQNfmZqGE8sDsfhAuZKsA9gHjDpvACm8A9gCAIB4zWmWlSlUvbRat6ImMWzG56W87TIoUY5ylvdSTV+9pZFrRWruehB5+crLETa3Y2iuSy8Xq+9kOb0WRHXrBFZ2NlAvsTb4amYEszI3TlCMYx+rO7vryy4WOR4bxrGKlNWTVcOjHtVftKh/Zi7PmvqwqjKVI+q2tyJmcY/O0zzpUm20+PDRZ+xbTiONJRD2eZnW79i+VVbDPV93tNw6hb3+sBvItH52lNylm/z125ciThPGsTVq0g9JaaulNmUqwbvYcVGZWJ5VDkykfVOtyBIlGKRFSlTjF2fP1t6ZnSzGaogkxOnlAPG3v8fzmzSanB0m7O91fnxXf6ovHNbpp8ZajV7RQxVtWsMqi3LMBbW5Nn5towJAlJQlF7slZ/PmRkScluvX58y8Dc03DAEG4OxmEwNWPS0A8uenzgDP1BHz+6AZQBAEAv8ABKd6oP8ACCfwH3yUbuz4b1ZPln+DpJY74gCAQ4wjIwJtmBUWBY3IOwGp6+kIlGWGqZkVrWuAbdNNvTaAzgZ7A4pa4LWooxWvojEsjliqqSblHtYAEkkMdNbaaZuJj8G1J1Y531+cjLRo0Zy+tZ9p19HA0hYqidQbA/MzlG9HD0o6RXgStQQ7qp8wIMm5HkUTw+nUZsyKMvdAUWOtjmuN/wALGDHVwtKazj+DWcQ4U1PVTmTx1I8/DxlWjj4rBSpfVHOPp2muYm19PvkGiEYaDw9NPGAehx1/D18oADeHl/6gBm5Df7pnpUo7u/Uyj5t8l+XwLRirXegVbefWRVrOeWkVolp/b6xKV8uBlMJUQDF+nXT5QCSlTLEAC5PIQTGLk7RV2brB8GA1qG/8o29TzlrHXobNSzq+Bs6dFV91QPIASToxpQh9qS7jDEYNHHeUeY0I9YKVcPTqq0kaLH8ManqO8vXmPP8AOVaONicFKl9Szj6dpr2FxINI8zW3+X4QDGwJINiDr8JtTvKhFr9t0+/Nd2qLu7inyNe9Q0XVVUCkdSSzMdgABmNl18xtfLcGa+paymrvX589zZLzPWVMRlAEAxsRta33QBlPU+kAX6/EflANxwImzFVJYkAXBCgDUktbx2Gv3y0UdnZdP6ZT7jbCgfrO58rKPTKL28yZJ1Lj9n6M4/qv/quIFzwirsCh/mNwR/SNG+I8oGRnSw6rra7c2OrH1/DaBcjeg4JyOFB1IK5teZGotffzueckm5w09ecQQDYez3Ekw5dH7tJ+8v8ACtT6y9FD6W2GYHm4vx9o4Zt9JFdvubuFq/sfcdUKTN77EfyocoHmw7xPkQPCcg3SSlRC3tz3JJJPmTqZAuZkQQcxxPC9m5A906r5dPSUZ5zF0OhqWWj0KZF94NY9IgGFQ8hqZsU6Ktv1HaPm+xfl5F4x4vQ9QfOUq1d9rKyWi5fOLIlK5lMRUQDxjAM8Ph2dgBqT8v7QXp05VJKMdTqMDg1prYak7nr/AGlkj0OHw8aMbLXiyzJNgQBAPCIGpymOo5KjLyB08jqPlKM8ziKfR1ZR+WIIMJGqX0vt+r+cyU6sqbvH+n1MlSad0Q4ygKi5Gtc7EgEAi9msdLg8pmnTTXSUvt4r+PU+rk/yZNPqjoe4Ck6rlextopuSStza9wNQLTWdik2m7osyCpZxGEKoj3vn+XMfKLGxVw7hThPmVoNcQBBB1XDqGSmo52ufM6/ryl0emwtLo6Si9SzBnEAQBAEA+ez2BxhABEA6T2SxgNPsSe/SJsDv2ZN0I6qoOTwy+V/N46j0dV2WT0OnQnvQXM300zMIBR4vhs9PQXZdRbfxHw+6QzUxtHpKWSzWaOZZrby1OlOo7RX9drPPqLehjcnlbxP5TKoUqecpbz5K9u98uwtaK1dzILMVSpKo7v8ApLkirk2zxOnTT5CYyCxQwrv7qk+Ow+J0ixlp0KlT7Fcyp4N2Ngt9Lg8iBa9jsdx8ZO6zP/x+I/j5r3JafCahfKQFsAxub7kgbeR+EWLQ2dWeqt3+xvcDglpiw1J3PM/kJKR1sPhoUY2WvFlmSbBCa5uQFZrWBIKgXte2pHIg+sE2BrN/ht8U/wDKBY87dv8ACf40/wDzgWMTiWuB2Z1BIsy5tCAbgmw36mSTYp8QoCqQArLUtubAAAi99dd+XXzkNGnisHGsr3s+ZqcXw6pT97UdV2+64lbHGr4WpRzksuaK4Eg1jCoNvP8At+MvCpKD3ouzJTazQ1HiPnNi1OteytKzeWjtn3PyL5S6mSAdJqGO18kdHxDDXoZRugBH9I1+V5Z6HfxNC+H3VwS8v6OblTgCAXuE4Mu4J91dT4nkJKRuYLDurO70Xyx0ssegEAQBAEArvitSFR3toStrX5jUjWCbHCz2BxRAEA8K6ggkFTdWU2ZT1B5fjsdJSdOM47sldExk4u6Ox9n8c1aiGcgupZHtpqp0NuRZcrW/mnmcRS6Ko4HVpz34qRaaozEhMot7zEFhf+EAEajmb6aemAyHvZv/AIn/AGi369YBoOK0vpL2s1jnA2uCveHgQwP/AKMz/wDXdv5L0Zx9oUFH6o8c2UpqnKEA2/D+FKWvUGoUMR9osACOdgu3jLJZHcwmCjGClUV2+fA2owi7DMB/CGIXytfQeG0k6Nw+H93KSmUFRlt7ptpqNPdFoFzA4bJrTFjzXk3nf6383Xe8km/MlXEKVzX0G99LHoRyPhvIIsYnFoN8wHUo4HxtaBYUvffxyt6kW+5RAJ4IEAr4xbAuDZlUnwIGtiOY+Y5SSUKhKsXsSpUA21K2LG9uY73LXTY8oBPoRyIPqCIIavkzRcQ4SwN6Yup5DcfmJVo4uKwEovepq65cij+wVSQuQgk2105Xvr5RY1oYStJ5RffkWjwchqYdgAxI7vgpYanymzQW7Gc+KWXe7N+D8zbp7PcWt968ja4bhlNCCASRsWN/ltNexu0sFSpveWb6y7JNs02I4JckowA6HlK2OTU2ZeV4Oy5HtLgYv3nuOgFvneTYmGy1f6peBtkQAAAWA2AknUjFRVloZQSIAgCAQ4pyENjY7L9o6L8zBKJKdMKABsP16mAfP57A4ogCAIBd4CD+0KAzKHDBwptmsLgHx0OosRrrvOXtSEejUrZ3t6m3hJPeaOzRQAAAABsBoJwzfMoIKlWiprKxG6Muu26m3wLfOZFNqDhzafhchwUs38uUMTwQ37jC3Rr6esw2OTV2Y73pvLk/c94fwkhs1S1hsAb3PU+ElInDYCUZ71TgbGrpUS27XB6EAE28wdvAt4yx1+BYkECAIBg1FSQxVSw2Nhceu8E3M4IKmGpBajgXy5UAB2XVzYeGvpew2sJLPQtyCogEeIpFlsDbUHUXGhBsRcXGkEoYepmVWItcA9d4DI8D+7Uc1AVh0IAv+fkRDD1JybC50A1JgEGFS/fYd5tRfdVsLL4bXPjJD5EfEiAqMdAtRCT0F7E+VifjM+Gu5SiuMWu0xVcknyaLVOoGF1IYdQbj4iYZRcXaSszImnmjKVAgCAIAgCAIAgFcHO4IHdTMLnm3u6Dw7wv8LySSxIIPns9gcYQBAEA9p1zTdKoBJptmsNSVsVcADc5Ga3jaa+Ko9LScVrwMlGe5NM76jVV1DIwZWF1ZTcEHYgjcTzDVsmdUzkApYumWcBWINtbW7q5tdSCQTYjT+Eai0ksiR0yEMC1rhWBZm0Y2BGYnUMR6XgalmQVKfZszMCx7rK1rC1rhlsRqDpY3PXqJJYuSCogCAIAgED6VFtuykEeAsQfIEkf1wTwJ4IEA8JgEOC/dp9kHTbUX08IJep7R96p9ofHIv5CAzHEIrOgYA6MbEAjTKL6+cBFiCBAKtTAoTdbo38Sd0+o2b1BmeOImlZ5rk8/7XcUdOLzWT6jBq1SnY1MrJszKCCB/EV10622vLqFKplTunwTtZ9SeXcVcpR+7NFxWBFxqDqCJrNNOzMp7IAgCAIAgEVWtY2ALNa9hYWGwJJ2F/XQ2BsYJse0KeVQL3OpJ6kklj4akwGSQQfPZ7A4wgCAIAgE/DsdUoMTTsVY3emTZT1ZT9V/GxB58iNHFYKNb6llL17TPRruGT0OpwXF0rj6H3/rq4safi4G+xtY2axsbAkcGpSlTluzVjowlGSui9RpBb6kk6knc/roJjLHmJQlbC1wVYX55WDWvyvaAiCqKjAkZksO6t1uW533FuQ8yelpJyJsMoy3BJzd653NwLE6Dlb4SCGTQQIAgCAIBXwYuM5957MfAfVX0B+NzzglliCBAEAr4AgpcfWJa3S5Jy+BGx8bwyWe0PeqfaH+hIDD/AL1PsP8A6qcDgTwQIAgAQCpwr90vTvW8sxt8rTYxX/1fd42VzHS+xFua5kEAQBAEAgw5uWbke6PJSwv8Sf0YJZPBAgHz2ewOMIAgCAIAgGeHrvTcVKZAYaEG+Vl5o1uXMHkQDrqDr4nDxrxs9eDMlKq6budbwjjCV7gdyoNWptvbbMp+sm2o6gEA6Tz1fDzoytI6VOpGaujZTAXIMaCVIAJB0a24U+8QOZ/O+trESiWm4IBUgjlaAZQQIAgCAQYsXAX+Jgp8Ruw9QCPWCUTwQIAgCAQYT63XO2b0Nlv/AEBflBLGH95775vlYZflr8RygMP+8X7D/wCqnA4E8ECAIBFinyo56KT8ATL0o704rm0RN2i2Y4JMtNAOSKPkJatLeqSfW/UiCtFLqJ5iLCARVq1rAC7HYD5k9AOZ/EgETYjarU3yCw3F7sepFtNOnO/K2sjI9xNS6hVOtQEKRyFtX05D7yBpeAidVAAA0A0AHSQD2CBAPns9gcYQBAEAQBAEAxZdjcgqbqymzKeoI2OpHqRsZScIzjuyV0TGTi7o6jgfHBUy0qulXUA/Vq2F7r0awuV8Da4BI89isJKi76x5+50qVZTXWbyaZmIKtIglkIB3YHRW8T0NvrfG9hBJJRqZlDWIuL2O8AzggQBAIcWpKm2pFmAG5KkNb1tb1glElOoGF1Nx+tPA+EAyggQCjj+MUKJtUezb5VVqj265EBa3jaZKdGdT7FcrKcY6s02M9pBe+HUsWWxaojU1FvdJVrOxFzpYXv7wtNyjs6rJ/XkjFPEwSyzZqqmOrsSWrVNQAQuWmNLkWKANzPOdKOz6EdVftftY1XiajIndybmrXv4V6o6dH8BMywlBftRR16j4mDJfdnY9Wd2PxYky36aj/BeCK9LPmy3gOKVaBBDPUp379NmLnLzKFiSGHJdja1he41MTgITi3TVn5MzUsRJO0tDtqFZXVWQhlYBlI1BB1BE4LVsmdAVnCqxbYAk+QGsmEXKSS1bIk0k2yLhyEUqYO4RQfgNJkxElKrNrS79StNNQSfIsTCXIq1UiwUXY7dAObHw++CT2jRy3N7sfeY7np5DoIFySCCKjQVfdFuXU2GwueQ6QTclggQBAPns9gcYQBAEAQBAEAQDF0BFj4HQkEEG4II1BBFwRqCJEoqSs1kSm07o3XDfaNk7tcM68qii7AfzoN/NAb390WueLiNmyX1Us1y4m9SxKeUjfNiEq0wabq6s6i6kMDZgWGngDcTltNOzNtPiVcf7QUaZKgmq4NitOxseYZiQqnwJv4GZ6OFq1ftWXPgYp1Yw1Zp6/tHiD7i0qY8Q1U263ugB9D6zow2Uv3y8Pn4NaWL/iio/EsQTrXe3QBFHxVQfiZsx2dQWqv3+1jG8TUZgcXV/xqv8A+jD5A2l/0GH/AI+b9yv6ipz9CehxrFL/AM1X/wCrTBPoaeT53mCezKT+1teZkjipLXMv8O9pAuldCtySaid9dT9ZbZl3toGAA1M0q2zqkFeOa8/AzwxUZa5EmL9qVvajTNT+ZyaS+l1LH/KB0JkUdnVZ5yy9fATxMI6ZmrxnF8RU0L9mvSldD61CS3quWb9LZtOGcs/JGvPFSemRRRANgBc3NuZO5PU+M6EYqKska7bbuzKSQIAgCAIBtPZrFOjtSQBg4NRVJyhWBGcg2PvZgbW3DHcmcnaGHp3VSTtfLJX/ACjcw9SVt1K5vCz1X7N1CqtjUs2bMd1S9hpzPp1mlaFGHSRd28lla3N6vsRmvKct1rJa+xsppGcQCBDeoTyUZfMnUj0FviekE8CeCBAEAQBAEA+ez2BxhAEAQBAEAQBAEAQCN6Ck3tqdCRdSR0JGpGux0lJ04T+5J9paM5R0ZmigAAAADQAaADoBLlT2AIAgCAIAgCAIAgCAIAgCAFZlZWQ5XQ5lNrgHUG45ggkEaaE6g6zFWpRqwcJF6c3CV0bWl7Q1FBtRQlmLEmobAm2wyd4C3Uek51TZsptfVkkkbMcSlfLiVKnFMSxua7D+WmqIvpcF/ixmeGzaEVnn86jHLFTemRHUx+IYZWxFUg7gZEP+amisPQyy2fQTvbzIeJqWtcvez3FOyfs6j/RNcq1Rvde4OXMx2a7EX2ItzAGltDCRiukgu33M+HrOX0yOnw2Mp1M3Z1EfKbNkYNlPQ2OhnKaa1NsnkAQBAEAQD57PYHGEAQBAEAQBAEAQBAEAQBAEAQBAEAQBAEAQBAEAQBAEAQBAEAxqe6fI/dAN37HfvK//AE6H+qvOJtX749hv4T7X2nUzlG0IAgCAIB//2Q=="/>
          <p:cNvSpPr>
            <a:spLocks noChangeAspect="1" noChangeArrowheads="1"/>
          </p:cNvSpPr>
          <p:nvPr/>
        </p:nvSpPr>
        <p:spPr bwMode="auto">
          <a:xfrm>
            <a:off x="155575" y="-1417638"/>
            <a:ext cx="4714875" cy="29527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64" name="AutoShape 4" descr="data:image/jpeg;base64,/9j/4AAQSkZJRgABAQAAAQABAAD/2wCEAAkGBxITEhQUEhMUFBUVFxkVFBcUFhgUFxgXGhcXGBcXGhgYHSggGholHBUZIjEhJSkrLi4xFyAzODMtNygtLysBCgoKDg0OGhAQGywkHyQsLywsLSwsLCwsLCwsLCwsLCwsLCwsLCwvLCwsLSwsLCwsLCwsLCwsLCwsLCwsLCwsLP/AABEIALEBHAMBEQACEQEDEQH/xAAbAAEAAgMBAQAAAAAAAAAAAAAAAwQCBQYBB//EAEMQAAIBAgQDBQQHBgQGAwEAAAECAAMRBBIhMQVBURMiYXGBBjKRoSNCcrHB0fAUM1JiguFTkrKzFUNzotLxJGOTB//EABoBAQACAwEAAAAAAAAAAAAAAAABAgMEBQb/xAA1EQACAQIDBAkDBAIDAQAAAAAAAQIDEQQhMQUSQVETYXGBkaGx0fAiMsEUQlLhI/EVRGIz/9oADAMBAAIRAxEAPwDqJ6A5AgG79kifp8uUtnW4YlTk7NcuwPdzdp65pwNp36ZX5e50cLbc7zoM9Tmi+jk/eonONnIds3+G/wAU/wDOBYftHVXH9Jb/AE3gWMO0DOtg2gZtUZRewUe8B/EfhJJ4FqQVEAQBAEAQCjxqmDRa/KxHncfnDNbGU1OjLqz8DmpQ84IBNhMSabBh6jqOkGWjWlSnvR/2dTQrB1DLsf1aXPSU6kakVKOjJILlfsymqC6806eKdPs7dLc5J1JaVQMLg3H6uCOR8DIBnBAgCAIAgCAIAgCAIBAcRc2QZjsTeyjzbr4C562gmwXD63c5iNuSjyXl5m58YFyeCBAK7YNDyI+yzIPOykC/jBNzhZ7A4ogBMWaLdspIKC7AfWQauhHiAbHkbGa2LoRq02nqtDLRqOEj6FPMHUEAQBAEAQBAEAQBAK+PW6WOxZAfIuogWTTTOYxFIoxU8jb8j8JQ8tVpunNwfAjgoIBb4fjjTPVTuPxHjJTNnDYmVGXVxR0lGqrgMpuDLHoKdSNSO9F5EkFyGpR1zKcrc+jeDDn57j4gibntGtfQjKw3G/qDzHj8bHSBYlggQBAEAQBAEAjq1gumpJ2Uak+nIeJ08YJsR9kW9/b+BTp/UfreW2vPeATgW0GgG1oIPYAgCAIB89nsDjCAWeF4Xta9ND7o+lfxVCpC+rMmnMZpobQq7lKy1eXubGGhvTvyO5nnjoiAIAgCAIAgCAIAgEGL90fbp/7iwSjV+0FDVXHPunz5fj8JVnH2nSs1UXY/waeQcoQBALOBxrUzcag7jr/eEzYw+JlRldacUdNh66uoZTcH9WPjLnoadSNSO9HQkguQ4imTlK2upJAOxuCLXG2++vlBKM6NQMAR8OYOxBtzB0gGcECAIAgHhMAg7Uv7mi/xnn9gc/M6bbySdCSlSC7c9ydST1J5yBckggQBAEAQBAPns9gcYQC1wioVxNFhzJpt9l1On+daZ9JobRgpUG+X+jYwsrTtzO4nnjoiAIAgCAIAgCAIAgEGM90fbp/7iQShjqGdGXmRp5jUQYMRS6Wm4/LnJyh5kQBAEAsYLGNTNxsdxyP9/GLmfD4idGV496OkwmKWoLqfMcx5y536NeFaN4/6J4MxBVwqMb2AbQhwBmBG2pHhBNzws6kZirAm2ilSL7Hc31sOW8DIsQQIBjUcKLk2AgkgCF9XFl5Iefi34L8ddpGhZkEEGMxa0xdvQDcxcw168KMby8OZz2J4jUc3zFRyCki35ytzhVcXVqO97LkjoOHuzU0Lbkf+j8JZHcwspSpRctSxBnEAQBAPns9gcYQCxwxb4igOtS58AqM/3oB6zS2hK1B9dvcz4ZXqI7qecOkIAgCAIAgCAIAgCAQYz3R9un/uJBKJ4IOY4vTy1WtsbH4jX53lWedxsN2vK3HP53lOQaogCAIBJQrMhzKbH9aHwgvTqSpy3ovM6Lh/EVqabNzHXxEsmd7DYuNZW0ly9i7JNshxCE5bW0YGxJANgeYB5kHblBKI61WoBeyDUAd5m1JAHIczJJyM+yc71CPsKAP+7MfnIIPVw6gg6kjbMzNY9QCbA+XWBcmggpcQ4gtMW3bkPxPhIbNTE4uNFW1ly9zna9ZnJZjcn9W8pU4NSpKpLek8z3DUS7qo5n5cz8IJpU3UmoLidaqgAAbDQS56dJJWR7BIgCAIB89nsDjCAbv2SwmZnrHYXpU/O/0rfEBeoKP1nD2nW3pqmuGvab+FhaO8+J085ZtCAIAgCAIAgCAIAgEGL90fbp/7iwSieCDnePODV05KAfO5P3ESrOFtGSdbLgjXSDQPGGmmnjAOZTitZLGo+cftVWhZVVLrTo1310N79mNra21tcHJuryNro4vRcE/Fo8HtRUIsaAp5u6GFXOVZsM2JpnLkAPdUg66G1sw2dGufy9h+nS437uuz4/Ooy4X7TljRSoihn7O7rUDLlqYerWVyQoAb6AgqNBmBBMShrYieHtdp8+HJpfki4b7U1KlSy0xepQTEUw75FT6FXKCoEJdyzDS2gDNpYAy6aSLSoKKvfR269ddcvc3PA/8A+g1OzpDEUkLOuCJKVDb/AOXUancArc5Qua2u9r6ZjLjn4+R0KeJlBuMs0t7Pj9PPmfQqNVWF1II8JQ34VIzV4u6I8Z7o+3T/ANxYLonggQDU8Q4uB3aep5tyHl1kNnMxO0FH6aWvP2+WNGzEm5NydyZU47bbuzyCDecAw1gah56L5cz8fulkdjZtGydR8ckbeSdQQBAEAQD57PYHGI67lVZgLkAkDqQNBKykoxcnwJSu7HcYDANTponaMMihe6EtppfvKSSdySdSTPJyk5NtnZVkrI9xDqmXPWcZ2CLfJqxBIGieB+EgXMMFjVdFqo5q0n918vwYZVGZDbe3Q6g3Boal2nUDC6kHlobyARY3GpSUPUNlLIgNie9UdaaDTqzqL+MlK5BJ2wz5Nb5c3utlte3vWy38L3kAr4DidKtn7J84Q2JCsFvcjusRZxdSLqSNJLTQJaOMRnqU1N2pZQ4sRbMMy6nQ3HSLA8wuNp1GqKjXNJ+zqCxFnyJUtrv3aiG401iwLEgCAQYz3R9un/uJBKIuIY4Ux1Y7D8T4SGzUxWKjRj18EcyzEkk6k6mVPPNtu7MSwG8vCnObtBN9iuFFvQwZ+n3XmX9JUX3Wj2tLy18jYoRhGV6sbqz42z4GBpLzpjctsvvEEFvMgkX8TJ6KnwqK/ZK3jYxW/wDXqBQp/wAC+F1HJco5fwkjy0lZ0JRjvJppa2d7ENSSvfzMRw6jlK9jSylg5XItiw2a1rZtBrvMO8yN+V73ZIuFpi1kQZbZbKBawyi2mlgSPIxdkbz5kScOojKRRpDL7tqajLds5y6ad7vac9Y3mTvy5suU6hU3UkHqNJAhOUHeLsy7/wAYfuhgG7wPQm2vly6Sbm/T2lUj9yT8vngWv+Pf/X/3f2i5l/5T/wAef9FHFcRqOLE2HQafHmYuadbGVaqs3ZckVJBqiAZ0aZZgo3JtBaEHOSiuJ11KmFAUbAWEueohFQiorRGUFhAEAQBAPns9gcY2HAuFms4dv3SNf/qOp0H2FYa9SLbXnJ2hjEk6UNePsbmHo/vfcdlOKbppPa32fXHUVouxVM4apYlWK5XUgEbHveXI3EtGW67g1GM9k69VqT1alB6iU6NPtOzKtSNKs1Q1cOAbU3qKQrAWAyLqwGWWU0ClW9iajOFqVKRpkkKMjHMP2+ljGD35mnSyW27t+dpKmhYyrewAFNlRqCAklwadkZVx6YqkrgWuiUkNIDkDpYR0nzuFjZeyfATh6gPdUZKuWmqlFVauINYLTB2Rb5bEDfYAgSspXJtYqn2YqN2tNamHFJqiMcMb1qYCmqahAqhuyLM6HKq2HZm1i2YTvEWNFjvZ1uzSj2tOrkFFXzqCtTs8McOxIdW1ucwNjz8xHS5nMrbQinuw8SXB8GeniFxAde0FbOXyg1Gp/si4fsy5FyMyB7HS4vvrKuplb5qarx9R8eHVz7OWR1WH4zVFs2VuulvulLsy1NpvpG4L6eCevii6OOLzRviDJuZVtSHGLKeM4yzAgAKtje/eJHrp8pFzWqbSqS+zLzZrhfnqeZkHPbbd2Yl+mv66zYjh8lKo91eb7F/pF1Di8gq8zvIqVk1uU8o+bfN/MiJS4LQymAqIBjUHy1mxhpLf3ZaSVvHTzsWg87Piav2izNSATtCvaJ2wokioaV7uFy969rXC6kXA1mNRcZOMtV6mxGjOk1KorXT3b6GkPEcSlNBRo1R36lrUqwV1U07ZlqozrcF7AlB3dDsDbdV82W3INvea4cV+Gl6mz4VjMS2IK1FbL9NnDUyiIVqAUOzqWtVzU7k6tYj6u0pJRtkYqkYKF11cerO64Wfxm+lDAYnceGv4fnAMoAgCAIBPgq2R1Y7A6+RFj98Iy4ep0dSM3wOpo1VYXU3EuelhUjUjvRd0ZwWEAQBAEA+dV1JVgNCQQNSNbaajUec9dJNppanHVr5nc8JxFOpRRqS5UtlCWAyZe6UsNBlItpppppPKVIShJxlqdeLTV0XJQkQBAMKtMMLG/UWJBB8CNRBJVqFzmpEZtB37gDKxI7w62B2BvblfSSess1qIYWPmLEgjyI1GkghM0nGMWptTQLlXewFtNgOgEq2cbHYze/xweXF8+r3NVlHQSDlnnZjoPhAGQdBAGQQDSUvaGm1PtFp1SDUFKkoamWqVLsMoXtO4RkLHPlsPUS+472M7oNOza0u9cvL0Mh7TUg9NHSojPVNBgwX6NwEK5yrEZW7SnYi4742jo3YjoJWbT4X7flmYYb2kRguSlUa6LUbWkmRXLBAxdwCxytoL7TYxCU/8nF5PtXLq9C9Si9W+rjquWRZTj9EutMXztXfD5brmDIrsWIvcIRTNj4ia247XMfQytfha5HS9pKTLUYK/0dVKRBABbtKoopUXXWmWzWPPIdJO4yXQkmlzV/BXt2k2I4yq4lcPkYsUWoWzU1UKzOo0dwzH6M6KDykKOVyqpNw37+pQwvtjQenQdVqfT1VpBCFzIWKAO4zaL9LTOlz9Iuks6bTaMksLJOSyyV/ng/AYP2qpM4Xs6qlitgezNwxqKH7rmwvSbQ2O2k2ZR6Sk5S1jbPmuvrXMyTozcLt3t2+HnwMKHtnSal2gpVdTSABNEX7UMyHP2mRdFNwxBGmms1ujd7FHhZKVrrjz4dxv8PXzKrWIzKGsbG1xe11up8wSOhmNo12rOxJm6D46f3gg9UQD2AIAgCAIBb4ZiSlQdDo3rz9JKNnCVnSqLk8n86jqJY9GIAgCAIB89nsDjG49lsaqdsGOmdT/AFZFzDyyhPifGef2nu9Nlyz+dhvYerCMLSkl2tI3rcUp9R/mQfe055m6ej/OPijynxWkTYsF6ElSD6gm3raCP1NH+a8SUY+l/iJ/mED9TR/mvE8PEKQ+uvpr90i5V4ugv3Io1eL0w5KgtdbHlqDpv9o/ARcwT2lSS+m78vngUMZxJ6mh7q9Bz8+shs5lfGVK2TyXJfkpyDVEAQBAEA0b+zdMs9RqtU1WZGFW1JWQ08+QgLTCk2qMCWDEg2MyxcpNRir9WZnVaWUUsuWfHv8AQD2fpEHM1Woz9oajMQC5qIiEkqoC5VpqFy2tl66zYVCSf+RqK7VfwvcvvyXJLLut84kFX2PpGl2Qq1lU0lo1COzY1FXNlLZ6ZswzN3lsdfKYalfeldLJafF5j9VLe3rLW61y8GXqvAqZ1zOrCtUrhxlDB6i1EOpX3R2pIHUDeYt9mJVn5JeFvYqJ7L4dQopl1AWkhAfMCKNVKtMnNfZktpbSo3UWnpHxLPETevX5qzL1bhAbEDEdo6sFVCoFMoyozsAc6Fgb1DqrAyN7KxRVLQ3LevuUsN7I4dMljUui0FFyv/IamwPu7t2NMMeYprtaS6jZkeJm79/nf3du0no+z9FaVNFBGRxUuMoLOM3v2GvvH5TJTq2k1P7Xr+H3EKvJybfHIr0fZWiqKlN6tML2O3Zk56KlFchkKlypAY2scq9JNVTpy+rO+j4NdRaVealeST158e83dCygJnzMqi98oYjbMVUAC9uQA6TX6zXeeZLBAgCAIAgCAIBJh0uyjqQPnBelHenFc2jr5c9SIAgCAUhQFW7FnAuQuRyoyjS+h1uQTfoRJLXscVPXnEM+Gp3Cdbl35nk7KPkonl8dK+In2mlXf1stZQNfmZqGE8sDsfhAuZKsA9gHjDpvACm8A9gCAIB4zWmWlSlUvbRat6ImMWzG56W87TIoUY5ylvdSTV+9pZFrRWruehB5+crLETa3Y2iuSy8Xq+9kOb0WRHXrBFZ2NlAvsTb4amYEszI3TlCMYx+rO7vryy4WOR4bxrGKlNWTVcOjHtVftKh/Zi7PmvqwqjKVI+q2tyJmcY/O0zzpUm20+PDRZ+xbTiONJRD2eZnW79i+VVbDPV93tNw6hb3+sBvItH52lNylm/z125ciThPGsTVq0g9JaaulNmUqwbvYcVGZWJ5VDkykfVOtyBIlGKRFSlTjF2fP1t6ZnSzGaogkxOnlAPG3v8fzmzSanB0m7O91fnxXf6ovHNbpp8ZajV7RQxVtWsMqi3LMBbW5Nn5towJAlJQlF7slZ/PmRkScluvX58y8Dc03DAEG4OxmEwNWPS0A8uenzgDP1BHz+6AZQBAEAv8ABKd6oP8ACCfwH3yUbuz4b1ZPln+DpJY74gCAQ4wjIwJtmBUWBY3IOwGp6+kIlGWGqZkVrWuAbdNNvTaAzgZ7A4pa4LWooxWvojEsjliqqSblHtYAEkkMdNbaaZuJj8G1J1Y531+cjLRo0Zy+tZ9p19HA0hYqidQbA/MzlG9HD0o6RXgStQQ7qp8wIMm5HkUTw+nUZsyKMvdAUWOtjmuN/wALGDHVwtKazj+DWcQ4U1PVTmTx1I8/DxlWjj4rBSpfVHOPp2muYm19PvkGiEYaDw9NPGAehx1/D18oADeHl/6gBm5Df7pnpUo7u/Uyj5t8l+XwLRirXegVbefWRVrOeWkVolp/b6xKV8uBlMJUQDF+nXT5QCSlTLEAC5PIQTGLk7RV2brB8GA1qG/8o29TzlrHXobNSzq+Bs6dFV91QPIASToxpQh9qS7jDEYNHHeUeY0I9YKVcPTqq0kaLH8ManqO8vXmPP8AOVaONicFKl9Szj6dpr2FxINI8zW3+X4QDGwJINiDr8JtTvKhFr9t0+/Nd2qLu7inyNe9Q0XVVUCkdSSzMdgABmNl18xtfLcGa+paymrvX589zZLzPWVMRlAEAxsRta33QBlPU+kAX6/EflANxwImzFVJYkAXBCgDUktbx2Gv3y0UdnZdP6ZT7jbCgfrO58rKPTKL28yZJ1Lj9n6M4/qv/quIFzwirsCh/mNwR/SNG+I8oGRnSw6rra7c2OrH1/DaBcjeg4JyOFB1IK5teZGotffzueckm5w09ecQQDYez3Ekw5dH7tJ+8v8ACtT6y9FD6W2GYHm4vx9o4Zt9JFdvubuFq/sfcdUKTN77EfyocoHmw7xPkQPCcg3SSlRC3tz3JJJPmTqZAuZkQQcxxPC9m5A906r5dPSUZ5zF0OhqWWj0KZF94NY9IgGFQ8hqZsU6Ktv1HaPm+xfl5F4x4vQ9QfOUq1d9rKyWi5fOLIlK5lMRUQDxjAM8Ph2dgBqT8v7QXp05VJKMdTqMDg1prYak7nr/AGlkj0OHw8aMbLXiyzJNgQBAPCIGpymOo5KjLyB08jqPlKM8ziKfR1ZR+WIIMJGqX0vt+r+cyU6sqbvH+n1MlSad0Q4ygKi5Gtc7EgEAi9msdLg8pmnTTXSUvt4r+PU+rk/yZNPqjoe4Ck6rlextopuSStza9wNQLTWdik2m7osyCpZxGEKoj3vn+XMfKLGxVw7hThPmVoNcQBBB1XDqGSmo52ufM6/ryl0emwtLo6Si9SzBnEAQBAEA+ez2BxhABEA6T2SxgNPsSe/SJsDv2ZN0I6qoOTwy+V/N46j0dV2WT0OnQnvQXM300zMIBR4vhs9PQXZdRbfxHw+6QzUxtHpKWSzWaOZZrby1OlOo7RX9drPPqLehjcnlbxP5TKoUqecpbz5K9u98uwtaK1dzILMVSpKo7v8ApLkirk2zxOnTT5CYyCxQwrv7qk+Ow+J0ixlp0KlT7Fcyp4N2Ngt9Lg8iBa9jsdx8ZO6zP/x+I/j5r3JafCahfKQFsAxub7kgbeR+EWLQ2dWeqt3+xvcDglpiw1J3PM/kJKR1sPhoUY2WvFlmSbBCa5uQFZrWBIKgXte2pHIg+sE2BrN/ht8U/wDKBY87dv8ACf40/wDzgWMTiWuB2Z1BIsy5tCAbgmw36mSTYp8QoCqQArLUtubAAAi99dd+XXzkNGnisHGsr3s+ZqcXw6pT97UdV2+64lbHGr4WpRzksuaK4Eg1jCoNvP8At+MvCpKD3ouzJTazQ1HiPnNi1OteytKzeWjtn3PyL5S6mSAdJqGO18kdHxDDXoZRugBH9I1+V5Z6HfxNC+H3VwS8v6OblTgCAXuE4Mu4J91dT4nkJKRuYLDurO70Xyx0ssegEAQBAEArvitSFR3toStrX5jUjWCbHCz2BxRAEA8K6ggkFTdWU2ZT1B5fjsdJSdOM47sldExk4u6Ox9n8c1aiGcgupZHtpqp0NuRZcrW/mnmcRS6Ko4HVpz34qRaaozEhMot7zEFhf+EAEajmb6aemAyHvZv/AIn/AGi369YBoOK0vpL2s1jnA2uCveHgQwP/AKMz/wDXdv5L0Zx9oUFH6o8c2UpqnKEA2/D+FKWvUGoUMR9osACOdgu3jLJZHcwmCjGClUV2+fA2owi7DMB/CGIXytfQeG0k6Nw+H93KSmUFRlt7ptpqNPdFoFzA4bJrTFjzXk3nf6383Xe8km/MlXEKVzX0G99LHoRyPhvIIsYnFoN8wHUo4HxtaBYUvffxyt6kW+5RAJ4IEAr4xbAuDZlUnwIGtiOY+Y5SSUKhKsXsSpUA21K2LG9uY73LXTY8oBPoRyIPqCIIavkzRcQ4SwN6Yup5DcfmJVo4uKwEovepq65cij+wVSQuQgk2105Xvr5RY1oYStJ5RffkWjwchqYdgAxI7vgpYanymzQW7Gc+KWXe7N+D8zbp7PcWt968ja4bhlNCCASRsWN/ltNexu0sFSpveWb6y7JNs02I4JckowA6HlK2OTU2ZeV4Oy5HtLgYv3nuOgFvneTYmGy1f6peBtkQAAAWA2AknUjFRVloZQSIAgCAQ4pyENjY7L9o6L8zBKJKdMKABsP16mAfP57A4ogCAIBd4CD+0KAzKHDBwptmsLgHx0OosRrrvOXtSEejUrZ3t6m3hJPeaOzRQAAAABsBoJwzfMoIKlWiprKxG6Muu26m3wLfOZFNqDhzafhchwUs38uUMTwQ37jC3Rr6esw2OTV2Y73pvLk/c94fwkhs1S1hsAb3PU+ElInDYCUZ71TgbGrpUS27XB6EAE28wdvAt4yx1+BYkECAIBg1FSQxVSw2Nhceu8E3M4IKmGpBajgXy5UAB2XVzYeGvpew2sJLPQtyCogEeIpFlsDbUHUXGhBsRcXGkEoYepmVWItcA9d4DI8D+7Uc1AVh0IAv+fkRDD1JybC50A1JgEGFS/fYd5tRfdVsLL4bXPjJD5EfEiAqMdAtRCT0F7E+VifjM+Gu5SiuMWu0xVcknyaLVOoGF1IYdQbj4iYZRcXaSszImnmjKVAgCAIAgCAIAgFcHO4IHdTMLnm3u6Dw7wv8LySSxIIPns9gcYQBAEA9p1zTdKoBJptmsNSVsVcADc5Ga3jaa+Ko9LScVrwMlGe5NM76jVV1DIwZWF1ZTcEHYgjcTzDVsmdUzkApYumWcBWINtbW7q5tdSCQTYjT+Eai0ksiR0yEMC1rhWBZm0Y2BGYnUMR6XgalmQVKfZszMCx7rK1rC1rhlsRqDpY3PXqJJYuSCogCAIAgED6VFtuykEeAsQfIEkf1wTwJ4IEA8JgEOC/dp9kHTbUX08IJep7R96p9ofHIv5CAzHEIrOgYA6MbEAjTKL6+cBFiCBAKtTAoTdbo38Sd0+o2b1BmeOImlZ5rk8/7XcUdOLzWT6jBq1SnY1MrJszKCCB/EV10622vLqFKplTunwTtZ9SeXcVcpR+7NFxWBFxqDqCJrNNOzMp7IAgCAIAgEVWtY2ALNa9hYWGwJJ2F/XQ2BsYJse0KeVQL3OpJ6kklj4akwGSQQfPZ7A4wgCAIAgE/DsdUoMTTsVY3emTZT1ZT9V/GxB58iNHFYKNb6llL17TPRruGT0OpwXF0rj6H3/rq4safi4G+xtY2axsbAkcGpSlTluzVjowlGSui9RpBb6kk6knc/roJjLHmJQlbC1wVYX55WDWvyvaAiCqKjAkZksO6t1uW533FuQ8yelpJyJsMoy3BJzd653NwLE6Dlb4SCGTQQIAgCAIBXwYuM5957MfAfVX0B+NzzglliCBAEAr4AgpcfWJa3S5Jy+BGx8bwyWe0PeqfaH+hIDD/AL1PsP8A6qcDgTwQIAgAQCpwr90vTvW8sxt8rTYxX/1fd42VzHS+xFua5kEAQBAEAgw5uWbke6PJSwv8Sf0YJZPBAgHz2ewOMIAgCAIAgGeHrvTcVKZAYaEG+Vl5o1uXMHkQDrqDr4nDxrxs9eDMlKq6budbwjjCV7gdyoNWptvbbMp+sm2o6gEA6Tz1fDzoytI6VOpGaujZTAXIMaCVIAJB0a24U+8QOZ/O+trESiWm4IBUgjlaAZQQIAgCAQYsXAX+Jgp8Ruw9QCPWCUTwQIAgCAQYT63XO2b0Nlv/AEBflBLGH95775vlYZflr8RygMP+8X7D/wCqnA4E8ECAIBFinyo56KT8ATL0o704rm0RN2i2Y4JMtNAOSKPkJatLeqSfW/UiCtFLqJ5iLCARVq1rAC7HYD5k9AOZ/EgETYjarU3yCw3F7sepFtNOnO/K2sjI9xNS6hVOtQEKRyFtX05D7yBpeAidVAAA0A0AHSQD2CBAPns9gcYQBAEAQBAEAxZdjcgqbqymzKeoI2OpHqRsZScIzjuyV0TGTi7o6jgfHBUy0qulXUA/Vq2F7r0awuV8Da4BI89isJKi76x5+50qVZTXWbyaZmIKtIglkIB3YHRW8T0NvrfG9hBJJRqZlDWIuL2O8AzggQBAIcWpKm2pFmAG5KkNb1tb1glElOoGF1Nx+tPA+EAyggQCjj+MUKJtUezb5VVqj265EBa3jaZKdGdT7FcrKcY6s02M9pBe+HUsWWxaojU1FvdJVrOxFzpYXv7wtNyjs6rJ/XkjFPEwSyzZqqmOrsSWrVNQAQuWmNLkWKANzPOdKOz6EdVftftY1XiajIndybmrXv4V6o6dH8BMywlBftRR16j4mDJfdnY9Wd2PxYky36aj/BeCK9LPmy3gOKVaBBDPUp379NmLnLzKFiSGHJdja1he41MTgITi3TVn5MzUsRJO0tDtqFZXVWQhlYBlI1BB1BE4LVsmdAVnCqxbYAk+QGsmEXKSS1bIk0k2yLhyEUqYO4RQfgNJkxElKrNrS79StNNQSfIsTCXIq1UiwUXY7dAObHw++CT2jRy3N7sfeY7np5DoIFySCCKjQVfdFuXU2GwueQ6QTclggQBAPns9gcYQBAEAQBAEAQDF0BFj4HQkEEG4II1BBFwRqCJEoqSs1kSm07o3XDfaNk7tcM68qii7AfzoN/NAb390WueLiNmyX1Us1y4m9SxKeUjfNiEq0wabq6s6i6kMDZgWGngDcTltNOzNtPiVcf7QUaZKgmq4NitOxseYZiQqnwJv4GZ6OFq1ftWXPgYp1Yw1Zp6/tHiD7i0qY8Q1U263ugB9D6zow2Uv3y8Pn4NaWL/iio/EsQTrXe3QBFHxVQfiZsx2dQWqv3+1jG8TUZgcXV/xqv8A+jD5A2l/0GH/AI+b9yv6ipz9CehxrFL/AM1X/wCrTBPoaeT53mCezKT+1teZkjipLXMv8O9pAuldCtySaid9dT9ZbZl3toGAA1M0q2zqkFeOa8/AzwxUZa5EmL9qVvajTNT+ZyaS+l1LH/KB0JkUdnVZ5yy9fATxMI6ZmrxnF8RU0L9mvSldD61CS3quWb9LZtOGcs/JGvPFSemRRRANgBc3NuZO5PU+M6EYqKska7bbuzKSQIAgCAIBtPZrFOjtSQBg4NRVJyhWBGcg2PvZgbW3DHcmcnaGHp3VSTtfLJX/ACjcw9SVt1K5vCz1X7N1CqtjUs2bMd1S9hpzPp1mlaFGHSRd28lla3N6vsRmvKct1rJa+xsppGcQCBDeoTyUZfMnUj0FviekE8CeCBAEAQBAEA+ez2BxhAEAQBAEAQBAEAQCN6Ck3tqdCRdSR0JGpGux0lJ04T+5J9paM5R0ZmigAAAADQAaADoBLlT2AIAgCAIAgCAIAgCAIAgCAFZlZWQ5XQ5lNrgHUG45ggkEaaE6g6zFWpRqwcJF6c3CV0bWl7Q1FBtRQlmLEmobAm2wyd4C3Uek51TZsptfVkkkbMcSlfLiVKnFMSxua7D+WmqIvpcF/ixmeGzaEVnn86jHLFTemRHUx+IYZWxFUg7gZEP+amisPQyy2fQTvbzIeJqWtcvez3FOyfs6j/RNcq1Rvde4OXMx2a7EX2ItzAGltDCRiukgu33M+HrOX0yOnw2Mp1M3Z1EfKbNkYNlPQ2OhnKaa1NsnkAQBAEAQD57PYHGEAQBAEAQBAEAQBAEAQBAEAQBAEAQBAEAQBAEAQBAEAQBAEAxqe6fI/dAN37HfvK//AE6H+qvOJtX749hv4T7X2nUzlG0IAgCAIB//2Q=="/>
          <p:cNvSpPr>
            <a:spLocks noChangeAspect="1" noChangeArrowheads="1"/>
          </p:cNvSpPr>
          <p:nvPr/>
        </p:nvSpPr>
        <p:spPr bwMode="auto">
          <a:xfrm>
            <a:off x="155575" y="-1417638"/>
            <a:ext cx="4714875" cy="29527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66" name="AutoShape 6" descr="data:image/jpeg;base64,/9j/4AAQSkZJRgABAQAAAQABAAD/2wCEAAkGBxITEhQUEhMUFBUVFxkVFBcUFhgUFxgXGhcXGBcXGhgYHSggGholHBUZIjEhJSkrLi4xFyAzODMtNygtLysBCgoKDg0OGhAQGywkHyQsLywsLSwsLCwsLCwsLCwsLCwsLCwsLCwvLCwsLSwsLCwsLCwsLCwsLCwsLCwsLCwsLP/AABEIALEBHAMBEQACEQEDEQH/xAAbAAEAAgMBAQAAAAAAAAAAAAAAAwQCBQYBB//EAEMQAAIBAgQDBQQHBgQGAwEAAAECAAMRBBIhMQVBURMiYXGBBjKRoSNCcrHB0fAUM1JiguFTkrKzFUNzotLxJGOTB//EABoBAQACAwEAAAAAAAAAAAAAAAABAgMEBQb/xAA1EQACAQIDBAkDBAIDAQAAAAAAAQIDEQQhMQUSQVETYXGBkaGx0fAiMsEUQlLhI/EVRGIz/9oADAMBAAIRAxEAPwDqJ6A5AgG79kifp8uUtnW4YlTk7NcuwPdzdp65pwNp36ZX5e50cLbc7zoM9Tmi+jk/eonONnIds3+G/wAU/wDOBYftHVXH9Jb/AE3gWMO0DOtg2gZtUZRewUe8B/EfhJJ4FqQVEAQBAEAQCjxqmDRa/KxHncfnDNbGU1OjLqz8DmpQ84IBNhMSabBh6jqOkGWjWlSnvR/2dTQrB1DLsf1aXPSU6kakVKOjJILlfsymqC6806eKdPs7dLc5J1JaVQMLg3H6uCOR8DIBnBAgCAIAgCAIAgCAIBAcRc2QZjsTeyjzbr4C562gmwXD63c5iNuSjyXl5m58YFyeCBAK7YNDyI+yzIPOykC/jBNzhZ7A4ogBMWaLdspIKC7AfWQauhHiAbHkbGa2LoRq02nqtDLRqOEj6FPMHUEAQBAEAQBAEAQBAK+PW6WOxZAfIuogWTTTOYxFIoxU8jb8j8JQ8tVpunNwfAjgoIBb4fjjTPVTuPxHjJTNnDYmVGXVxR0lGqrgMpuDLHoKdSNSO9F5EkFyGpR1zKcrc+jeDDn57j4gibntGtfQjKw3G/qDzHj8bHSBYlggQBAEAQBAEAjq1gumpJ2Uak+nIeJ08YJsR9kW9/b+BTp/UfreW2vPeATgW0GgG1oIPYAgCAIB89nsDjCAWeF4Xta9ND7o+lfxVCpC+rMmnMZpobQq7lKy1eXubGGhvTvyO5nnjoiAIAgCAIAgCAIAgEGL90fbp/7iwSjV+0FDVXHPunz5fj8JVnH2nSs1UXY/waeQcoQBALOBxrUzcag7jr/eEzYw+JlRldacUdNh66uoZTcH9WPjLnoadSNSO9HQkguQ4imTlK2upJAOxuCLXG2++vlBKM6NQMAR8OYOxBtzB0gGcECAIAgHhMAg7Uv7mi/xnn9gc/M6bbySdCSlSC7c9ydST1J5yBckggQBAEAQBAPns9gcYQC1wioVxNFhzJpt9l1On+daZ9JobRgpUG+X+jYwsrTtzO4nnjoiAIAgCAIAgCAIAgEGM90fbp/7iQShjqGdGXmRp5jUQYMRS6Wm4/LnJyh5kQBAEAsYLGNTNxsdxyP9/GLmfD4idGV496OkwmKWoLqfMcx5y536NeFaN4/6J4MxBVwqMb2AbQhwBmBG2pHhBNzws6kZirAm2ilSL7Hc31sOW8DIsQQIBjUcKLk2AgkgCF9XFl5Iefi34L8ddpGhZkEEGMxa0xdvQDcxcw168KMby8OZz2J4jUc3zFRyCki35ytzhVcXVqO97LkjoOHuzU0Lbkf+j8JZHcwspSpRctSxBnEAQBAPns9gcYQCxwxb4igOtS58AqM/3oB6zS2hK1B9dvcz4ZXqI7qecOkIAgCAIAgCAIAgCAQYz3R9un/uJBKJ4IOY4vTy1WtsbH4jX53lWedxsN2vK3HP53lOQaogCAIBJQrMhzKbH9aHwgvTqSpy3ovM6Lh/EVqabNzHXxEsmd7DYuNZW0ly9i7JNshxCE5bW0YGxJANgeYB5kHblBKI61WoBeyDUAd5m1JAHIczJJyM+yc71CPsKAP+7MfnIIPVw6gg6kjbMzNY9QCbA+XWBcmggpcQ4gtMW3bkPxPhIbNTE4uNFW1ly9zna9ZnJZjcn9W8pU4NSpKpLek8z3DUS7qo5n5cz8IJpU3UmoLidaqgAAbDQS56dJJWR7BIgCAIB89nsDjCAbv2SwmZnrHYXpU/O/0rfEBeoKP1nD2nW3pqmuGvab+FhaO8+J085ZtCAIAgCAIAgCAIAgEGL90fbp/7iwSieCDnePODV05KAfO5P3ESrOFtGSdbLgjXSDQPGGmmnjAOZTitZLGo+cftVWhZVVLrTo1310N79mNra21tcHJuryNro4vRcE/Fo8HtRUIsaAp5u6GFXOVZsM2JpnLkAPdUg66G1sw2dGufy9h+nS437uuz4/Ooy4X7TljRSoihn7O7rUDLlqYerWVyQoAb6AgqNBmBBMShrYieHtdp8+HJpfki4b7U1KlSy0xepQTEUw75FT6FXKCoEJdyzDS2gDNpYAy6aSLSoKKvfR269ddcvc3PA/8A+g1OzpDEUkLOuCJKVDb/AOXUancArc5Qua2u9r6ZjLjn4+R0KeJlBuMs0t7Pj9PPmfQqNVWF1II8JQ34VIzV4u6I8Z7o+3T/ANxYLonggQDU8Q4uB3aep5tyHl1kNnMxO0FH6aWvP2+WNGzEm5NydyZU47bbuzyCDecAw1gah56L5cz8fulkdjZtGydR8ckbeSdQQBAEAQD57PYHGI67lVZgLkAkDqQNBKykoxcnwJSu7HcYDANTponaMMihe6EtppfvKSSdySdSTPJyk5NtnZVkrI9xDqmXPWcZ2CLfJqxBIGieB+EgXMMFjVdFqo5q0n918vwYZVGZDbe3Q6g3Boal2nUDC6kHlobyARY3GpSUPUNlLIgNie9UdaaDTqzqL+MlK5BJ2wz5Nb5c3utlte3vWy38L3kAr4DidKtn7J84Q2JCsFvcjusRZxdSLqSNJLTQJaOMRnqU1N2pZQ4sRbMMy6nQ3HSLA8wuNp1GqKjXNJ+zqCxFnyJUtrv3aiG401iwLEgCAQYz3R9un/uJBKIuIY4Ux1Y7D8T4SGzUxWKjRj18EcyzEkk6k6mVPPNtu7MSwG8vCnObtBN9iuFFvQwZ+n3XmX9JUX3Wj2tLy18jYoRhGV6sbqz42z4GBpLzpjctsvvEEFvMgkX8TJ6KnwqK/ZK3jYxW/wDXqBQp/wAC+F1HJco5fwkjy0lZ0JRjvJppa2d7ENSSvfzMRw6jlK9jSylg5XItiw2a1rZtBrvMO8yN+V73ZIuFpi1kQZbZbKBawyi2mlgSPIxdkbz5kScOojKRRpDL7tqajLds5y6ad7vac9Y3mTvy5suU6hU3UkHqNJAhOUHeLsy7/wAYfuhgG7wPQm2vly6Sbm/T2lUj9yT8vngWv+Pf/X/3f2i5l/5T/wAef9FHFcRqOLE2HQafHmYuadbGVaqs3ZckVJBqiAZ0aZZgo3JtBaEHOSiuJ11KmFAUbAWEueohFQiorRGUFhAEAQBAPns9gcY2HAuFms4dv3SNf/qOp0H2FYa9SLbXnJ2hjEk6UNePsbmHo/vfcdlOKbppPa32fXHUVouxVM4apYlWK5XUgEbHveXI3EtGW67g1GM9k69VqT1alB6iU6NPtOzKtSNKs1Q1cOAbU3qKQrAWAyLqwGWWU0ClW9iajOFqVKRpkkKMjHMP2+ljGD35mnSyW27t+dpKmhYyrewAFNlRqCAklwadkZVx6YqkrgWuiUkNIDkDpYR0nzuFjZeyfATh6gPdUZKuWmqlFVauINYLTB2Rb5bEDfYAgSspXJtYqn2YqN2tNamHFJqiMcMb1qYCmqahAqhuyLM6HKq2HZm1i2YTvEWNFjvZ1uzSj2tOrkFFXzqCtTs8McOxIdW1ucwNjz8xHS5nMrbQinuw8SXB8GeniFxAde0FbOXyg1Gp/si4fsy5FyMyB7HS4vvrKuplb5qarx9R8eHVz7OWR1WH4zVFs2VuulvulLsy1NpvpG4L6eCevii6OOLzRviDJuZVtSHGLKeM4yzAgAKtje/eJHrp8pFzWqbSqS+zLzZrhfnqeZkHPbbd2Yl+mv66zYjh8lKo91eb7F/pF1Di8gq8zvIqVk1uU8o+bfN/MiJS4LQymAqIBjUHy1mxhpLf3ZaSVvHTzsWg87Piav2izNSATtCvaJ2wokioaV7uFy969rXC6kXA1mNRcZOMtV6mxGjOk1KorXT3b6GkPEcSlNBRo1R36lrUqwV1U07ZlqozrcF7AlB3dDsDbdV82W3INvea4cV+Gl6mz4VjMS2IK1FbL9NnDUyiIVqAUOzqWtVzU7k6tYj6u0pJRtkYqkYKF11cerO64Wfxm+lDAYnceGv4fnAMoAgCAIBPgq2R1Y7A6+RFj98Iy4ep0dSM3wOpo1VYXU3EuelhUjUjvRd0ZwWEAQBAEA+dV1JVgNCQQNSNbaajUec9dJNppanHVr5nc8JxFOpRRqS5UtlCWAyZe6UsNBlItpppppPKVIShJxlqdeLTV0XJQkQBAMKtMMLG/UWJBB8CNRBJVqFzmpEZtB37gDKxI7w62B2BvblfSSess1qIYWPmLEgjyI1GkghM0nGMWptTQLlXewFtNgOgEq2cbHYze/xweXF8+r3NVlHQSDlnnZjoPhAGQdBAGQQDSUvaGm1PtFp1SDUFKkoamWqVLsMoXtO4RkLHPlsPUS+472M7oNOza0u9cvL0Mh7TUg9NHSojPVNBgwX6NwEK5yrEZW7SnYi4742jo3YjoJWbT4X7flmYYb2kRguSlUa6LUbWkmRXLBAxdwCxytoL7TYxCU/8nF5PtXLq9C9Si9W+rjquWRZTj9EutMXztXfD5brmDIrsWIvcIRTNj4ia247XMfQytfha5HS9pKTLUYK/0dVKRBABbtKoopUXXWmWzWPPIdJO4yXQkmlzV/BXt2k2I4yq4lcPkYsUWoWzU1UKzOo0dwzH6M6KDykKOVyqpNw37+pQwvtjQenQdVqfT1VpBCFzIWKAO4zaL9LTOlz9Iuks6bTaMksLJOSyyV/ng/AYP2qpM4Xs6qlitgezNwxqKH7rmwvSbQ2O2k2ZR6Sk5S1jbPmuvrXMyTozcLt3t2+HnwMKHtnSal2gpVdTSABNEX7UMyHP2mRdFNwxBGmms1ujd7FHhZKVrrjz4dxv8PXzKrWIzKGsbG1xe11up8wSOhmNo12rOxJm6D46f3gg9UQD2AIAgCAIBb4ZiSlQdDo3rz9JKNnCVnSqLk8n86jqJY9GIAgCAIB89nsDjG49lsaqdsGOmdT/AFZFzDyyhPifGef2nu9Nlyz+dhvYerCMLSkl2tI3rcUp9R/mQfe055m6ej/OPijynxWkTYsF6ElSD6gm3raCP1NH+a8SUY+l/iJ/mED9TR/mvE8PEKQ+uvpr90i5V4ugv3Io1eL0w5KgtdbHlqDpv9o/ARcwT2lSS+m78vngUMZxJ6mh7q9Bz8+shs5lfGVK2TyXJfkpyDVEAQBAEA0b+zdMs9RqtU1WZGFW1JWQ08+QgLTCk2qMCWDEg2MyxcpNRir9WZnVaWUUsuWfHv8AQD2fpEHM1Woz9oajMQC5qIiEkqoC5VpqFy2tl66zYVCSf+RqK7VfwvcvvyXJLLut84kFX2PpGl2Qq1lU0lo1COzY1FXNlLZ6ZswzN3lsdfKYalfeldLJafF5j9VLe3rLW61y8GXqvAqZ1zOrCtUrhxlDB6i1EOpX3R2pIHUDeYt9mJVn5JeFvYqJ7L4dQopl1AWkhAfMCKNVKtMnNfZktpbSo3UWnpHxLPETevX5qzL1bhAbEDEdo6sFVCoFMoyozsAc6Fgb1DqrAyN7KxRVLQ3LevuUsN7I4dMljUui0FFyv/IamwPu7t2NMMeYprtaS6jZkeJm79/nf3du0no+z9FaVNFBGRxUuMoLOM3v2GvvH5TJTq2k1P7Xr+H3EKvJybfHIr0fZWiqKlN6tML2O3Zk56KlFchkKlypAY2scq9JNVTpy+rO+j4NdRaVealeST158e83dCygJnzMqi98oYjbMVUAC9uQA6TX6zXeeZLBAgCAIAgCAIBJh0uyjqQPnBelHenFc2jr5c9SIAgCAUhQFW7FnAuQuRyoyjS+h1uQTfoRJLXscVPXnEM+Gp3Cdbl35nk7KPkonl8dK+In2mlXf1stZQNfmZqGE8sDsfhAuZKsA9gHjDpvACm8A9gCAIB4zWmWlSlUvbRat6ImMWzG56W87TIoUY5ylvdSTV+9pZFrRWruehB5+crLETa3Y2iuSy8Xq+9kOb0WRHXrBFZ2NlAvsTb4amYEszI3TlCMYx+rO7vryy4WOR4bxrGKlNWTVcOjHtVftKh/Zi7PmvqwqjKVI+q2tyJmcY/O0zzpUm20+PDRZ+xbTiONJRD2eZnW79i+VVbDPV93tNw6hb3+sBvItH52lNylm/z125ciThPGsTVq0g9JaaulNmUqwbvYcVGZWJ5VDkykfVOtyBIlGKRFSlTjF2fP1t6ZnSzGaogkxOnlAPG3v8fzmzSanB0m7O91fnxXf6ovHNbpp8ZajV7RQxVtWsMqi3LMBbW5Nn5towJAlJQlF7slZ/PmRkScluvX58y8Dc03DAEG4OxmEwNWPS0A8uenzgDP1BHz+6AZQBAEAv8ABKd6oP8ACCfwH3yUbuz4b1ZPln+DpJY74gCAQ4wjIwJtmBUWBY3IOwGp6+kIlGWGqZkVrWuAbdNNvTaAzgZ7A4pa4LWooxWvojEsjliqqSblHtYAEkkMdNbaaZuJj8G1J1Y531+cjLRo0Zy+tZ9p19HA0hYqidQbA/MzlG9HD0o6RXgStQQ7qp8wIMm5HkUTw+nUZsyKMvdAUWOtjmuN/wALGDHVwtKazj+DWcQ4U1PVTmTx1I8/DxlWjj4rBSpfVHOPp2muYm19PvkGiEYaDw9NPGAehx1/D18oADeHl/6gBm5Df7pnpUo7u/Uyj5t8l+XwLRirXegVbefWRVrOeWkVolp/b6xKV8uBlMJUQDF+nXT5QCSlTLEAC5PIQTGLk7RV2brB8GA1qG/8o29TzlrHXobNSzq+Bs6dFV91QPIASToxpQh9qS7jDEYNHHeUeY0I9YKVcPTqq0kaLH8ManqO8vXmPP8AOVaONicFKl9Szj6dpr2FxINI8zW3+X4QDGwJINiDr8JtTvKhFr9t0+/Nd2qLu7inyNe9Q0XVVUCkdSSzMdgABmNl18xtfLcGa+paymrvX589zZLzPWVMRlAEAxsRta33QBlPU+kAX6/EflANxwImzFVJYkAXBCgDUktbx2Gv3y0UdnZdP6ZT7jbCgfrO58rKPTKL28yZJ1Lj9n6M4/qv/quIFzwirsCh/mNwR/SNG+I8oGRnSw6rra7c2OrH1/DaBcjeg4JyOFB1IK5teZGotffzueckm5w09ecQQDYez3Ekw5dH7tJ+8v8ACtT6y9FD6W2GYHm4vx9o4Zt9JFdvubuFq/sfcdUKTN77EfyocoHmw7xPkQPCcg3SSlRC3tz3JJJPmTqZAuZkQQcxxPC9m5A906r5dPSUZ5zF0OhqWWj0KZF94NY9IgGFQ8hqZsU6Ktv1HaPm+xfl5F4x4vQ9QfOUq1d9rKyWi5fOLIlK5lMRUQDxjAM8Ph2dgBqT8v7QXp05VJKMdTqMDg1prYak7nr/AGlkj0OHw8aMbLXiyzJNgQBAPCIGpymOo5KjLyB08jqPlKM8ziKfR1ZR+WIIMJGqX0vt+r+cyU6sqbvH+n1MlSad0Q4ygKi5Gtc7EgEAi9msdLg8pmnTTXSUvt4r+PU+rk/yZNPqjoe4Ck6rlextopuSStza9wNQLTWdik2m7osyCpZxGEKoj3vn+XMfKLGxVw7hThPmVoNcQBBB1XDqGSmo52ufM6/ryl0emwtLo6Si9SzBnEAQBAEA+ez2BxhABEA6T2SxgNPsSe/SJsDv2ZN0I6qoOTwy+V/N46j0dV2WT0OnQnvQXM300zMIBR4vhs9PQXZdRbfxHw+6QzUxtHpKWSzWaOZZrby1OlOo7RX9drPPqLehjcnlbxP5TKoUqecpbz5K9u98uwtaK1dzILMVSpKo7v8ApLkirk2zxOnTT5CYyCxQwrv7qk+Ow+J0ixlp0KlT7Fcyp4N2Ngt9Lg8iBa9jsdx8ZO6zP/x+I/j5r3JafCahfKQFsAxub7kgbeR+EWLQ2dWeqt3+xvcDglpiw1J3PM/kJKR1sPhoUY2WvFlmSbBCa5uQFZrWBIKgXte2pHIg+sE2BrN/ht8U/wDKBY87dv8ACf40/wDzgWMTiWuB2Z1BIsy5tCAbgmw36mSTYp8QoCqQArLUtubAAAi99dd+XXzkNGnisHGsr3s+ZqcXw6pT97UdV2+64lbHGr4WpRzksuaK4Eg1jCoNvP8At+MvCpKD3ouzJTazQ1HiPnNi1OteytKzeWjtn3PyL5S6mSAdJqGO18kdHxDDXoZRugBH9I1+V5Z6HfxNC+H3VwS8v6OblTgCAXuE4Mu4J91dT4nkJKRuYLDurO70Xyx0ssegEAQBAEArvitSFR3toStrX5jUjWCbHCz2BxRAEA8K6ggkFTdWU2ZT1B5fjsdJSdOM47sldExk4u6Ox9n8c1aiGcgupZHtpqp0NuRZcrW/mnmcRS6Ko4HVpz34qRaaozEhMot7zEFhf+EAEajmb6aemAyHvZv/AIn/AGi369YBoOK0vpL2s1jnA2uCveHgQwP/AKMz/wDXdv5L0Zx9oUFH6o8c2UpqnKEA2/D+FKWvUGoUMR9osACOdgu3jLJZHcwmCjGClUV2+fA2owi7DMB/CGIXytfQeG0k6Nw+H93KSmUFRlt7ptpqNPdFoFzA4bJrTFjzXk3nf6383Xe8km/MlXEKVzX0G99LHoRyPhvIIsYnFoN8wHUo4HxtaBYUvffxyt6kW+5RAJ4IEAr4xbAuDZlUnwIGtiOY+Y5SSUKhKsXsSpUA21K2LG9uY73LXTY8oBPoRyIPqCIIavkzRcQ4SwN6Yup5DcfmJVo4uKwEovepq65cij+wVSQuQgk2105Xvr5RY1oYStJ5RffkWjwchqYdgAxI7vgpYanymzQW7Gc+KWXe7N+D8zbp7PcWt968ja4bhlNCCASRsWN/ltNexu0sFSpveWb6y7JNs02I4JckowA6HlK2OTU2ZeV4Oy5HtLgYv3nuOgFvneTYmGy1f6peBtkQAAAWA2AknUjFRVloZQSIAgCAQ4pyENjY7L9o6L8zBKJKdMKABsP16mAfP57A4ogCAIBd4CD+0KAzKHDBwptmsLgHx0OosRrrvOXtSEejUrZ3t6m3hJPeaOzRQAAAABsBoJwzfMoIKlWiprKxG6Muu26m3wLfOZFNqDhzafhchwUs38uUMTwQ37jC3Rr6esw2OTV2Y73pvLk/c94fwkhs1S1hsAb3PU+ElInDYCUZ71TgbGrpUS27XB6EAE28wdvAt4yx1+BYkECAIBg1FSQxVSw2Nhceu8E3M4IKmGpBajgXy5UAB2XVzYeGvpew2sJLPQtyCogEeIpFlsDbUHUXGhBsRcXGkEoYepmVWItcA9d4DI8D+7Uc1AVh0IAv+fkRDD1JybC50A1JgEGFS/fYd5tRfdVsLL4bXPjJD5EfEiAqMdAtRCT0F7E+VifjM+Gu5SiuMWu0xVcknyaLVOoGF1IYdQbj4iYZRcXaSszImnmjKVAgCAIAgCAIAgFcHO4IHdTMLnm3u6Dw7wv8LySSxIIPns9gcYQBAEA9p1zTdKoBJptmsNSVsVcADc5Ga3jaa+Ko9LScVrwMlGe5NM76jVV1DIwZWF1ZTcEHYgjcTzDVsmdUzkApYumWcBWINtbW7q5tdSCQTYjT+Eai0ksiR0yEMC1rhWBZm0Y2BGYnUMR6XgalmQVKfZszMCx7rK1rC1rhlsRqDpY3PXqJJYuSCogCAIAgED6VFtuykEeAsQfIEkf1wTwJ4IEA8JgEOC/dp9kHTbUX08IJep7R96p9ofHIv5CAzHEIrOgYA6MbEAjTKL6+cBFiCBAKtTAoTdbo38Sd0+o2b1BmeOImlZ5rk8/7XcUdOLzWT6jBq1SnY1MrJszKCCB/EV10622vLqFKplTunwTtZ9SeXcVcpR+7NFxWBFxqDqCJrNNOzMp7IAgCAIAgEVWtY2ALNa9hYWGwJJ2F/XQ2BsYJse0KeVQL3OpJ6kklj4akwGSQQfPZ7A4wgCAIAgE/DsdUoMTTsVY3emTZT1ZT9V/GxB58iNHFYKNb6llL17TPRruGT0OpwXF0rj6H3/rq4safi4G+xtY2axsbAkcGpSlTluzVjowlGSui9RpBb6kk6knc/roJjLHmJQlbC1wVYX55WDWvyvaAiCqKjAkZksO6t1uW533FuQ8yelpJyJsMoy3BJzd653NwLE6Dlb4SCGTQQIAgCAIBXwYuM5957MfAfVX0B+NzzglliCBAEAr4AgpcfWJa3S5Jy+BGx8bwyWe0PeqfaH+hIDD/AL1PsP8A6qcDgTwQIAgAQCpwr90vTvW8sxt8rTYxX/1fd42VzHS+xFua5kEAQBAEAgw5uWbke6PJSwv8Sf0YJZPBAgHz2ewOMIAgCAIAgGeHrvTcVKZAYaEG+Vl5o1uXMHkQDrqDr4nDxrxs9eDMlKq6budbwjjCV7gdyoNWptvbbMp+sm2o6gEA6Tz1fDzoytI6VOpGaujZTAXIMaCVIAJB0a24U+8QOZ/O+trESiWm4IBUgjlaAZQQIAgCAQYsXAX+Jgp8Ruw9QCPWCUTwQIAgCAQYT63XO2b0Nlv/AEBflBLGH95775vlYZflr8RygMP+8X7D/wCqnA4E8ECAIBFinyo56KT8ATL0o704rm0RN2i2Y4JMtNAOSKPkJatLeqSfW/UiCtFLqJ5iLCARVq1rAC7HYD5k9AOZ/EgETYjarU3yCw3F7sepFtNOnO/K2sjI9xNS6hVOtQEKRyFtX05D7yBpeAidVAAA0A0AHSQD2CBAPns9gcYQBAEAQBAEAxZdjcgqbqymzKeoI2OpHqRsZScIzjuyV0TGTi7o6jgfHBUy0qulXUA/Vq2F7r0awuV8Da4BI89isJKi76x5+50qVZTXWbyaZmIKtIglkIB3YHRW8T0NvrfG9hBJJRqZlDWIuL2O8AzggQBAIcWpKm2pFmAG5KkNb1tb1glElOoGF1Nx+tPA+EAyggQCjj+MUKJtUezb5VVqj265EBa3jaZKdGdT7FcrKcY6s02M9pBe+HUsWWxaojU1FvdJVrOxFzpYXv7wtNyjs6rJ/XkjFPEwSyzZqqmOrsSWrVNQAQuWmNLkWKANzPOdKOz6EdVftftY1XiajIndybmrXv4V6o6dH8BMywlBftRR16j4mDJfdnY9Wd2PxYky36aj/BeCK9LPmy3gOKVaBBDPUp379NmLnLzKFiSGHJdja1he41MTgITi3TVn5MzUsRJO0tDtqFZXVWQhlYBlI1BB1BE4LVsmdAVnCqxbYAk+QGsmEXKSS1bIk0k2yLhyEUqYO4RQfgNJkxElKrNrS79StNNQSfIsTCXIq1UiwUXY7dAObHw++CT2jRy3N7sfeY7np5DoIFySCCKjQVfdFuXU2GwueQ6QTclggQBAPns9gcYQBAEAQBAEAQDF0BFj4HQkEEG4II1BBFwRqCJEoqSs1kSm07o3XDfaNk7tcM68qii7AfzoN/NAb390WueLiNmyX1Us1y4m9SxKeUjfNiEq0wabq6s6i6kMDZgWGngDcTltNOzNtPiVcf7QUaZKgmq4NitOxseYZiQqnwJv4GZ6OFq1ftWXPgYp1Yw1Zp6/tHiD7i0qY8Q1U263ugB9D6zow2Uv3y8Pn4NaWL/iio/EsQTrXe3QBFHxVQfiZsx2dQWqv3+1jG8TUZgcXV/xqv8A+jD5A2l/0GH/AI+b9yv6ipz9CehxrFL/AM1X/wCrTBPoaeT53mCezKT+1teZkjipLXMv8O9pAuldCtySaid9dT9ZbZl3toGAA1M0q2zqkFeOa8/AzwxUZa5EmL9qVvajTNT+ZyaS+l1LH/KB0JkUdnVZ5yy9fATxMI6ZmrxnF8RU0L9mvSldD61CS3quWb9LZtOGcs/JGvPFSemRRRANgBc3NuZO5PU+M6EYqKska7bbuzKSQIAgCAIBtPZrFOjtSQBg4NRVJyhWBGcg2PvZgbW3DHcmcnaGHp3VSTtfLJX/ACjcw9SVt1K5vCz1X7N1CqtjUs2bMd1S9hpzPp1mlaFGHSRd28lla3N6vsRmvKct1rJa+xsppGcQCBDeoTyUZfMnUj0FviekE8CeCBAEAQBAEA+ez2BxhAEAQBAEAQBAEAQCN6Ck3tqdCRdSR0JGpGux0lJ04T+5J9paM5R0ZmigAAAADQAaADoBLlT2AIAgCAIAgCAIAgCAIAgCAFZlZWQ5XQ5lNrgHUG45ggkEaaE6g6zFWpRqwcJF6c3CV0bWl7Q1FBtRQlmLEmobAm2wyd4C3Uek51TZsptfVkkkbMcSlfLiVKnFMSxua7D+WmqIvpcF/ixmeGzaEVnn86jHLFTemRHUx+IYZWxFUg7gZEP+amisPQyy2fQTvbzIeJqWtcvez3FOyfs6j/RNcq1Rvde4OXMx2a7EX2ItzAGltDCRiukgu33M+HrOX0yOnw2Mp1M3Z1EfKbNkYNlPQ2OhnKaa1NsnkAQBAEAQD57PYHGEAQBAEAQBAEAQBAEAQBAEAQBAEAQBAEAQBAEAQBAEAQBAEAxqe6fI/dAN37HfvK//AE6H+qvOJtX749hv4T7X2nUzlG0IAgCAIB//2Q=="/>
          <p:cNvSpPr>
            <a:spLocks noChangeAspect="1" noChangeArrowheads="1"/>
          </p:cNvSpPr>
          <p:nvPr/>
        </p:nvSpPr>
        <p:spPr bwMode="auto">
          <a:xfrm>
            <a:off x="155575" y="-1417638"/>
            <a:ext cx="4714875" cy="29527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5368" name="Picture 8" descr="http://jacksonbbrown.com/ss/wp-content/uploads/2012/11/african_empires-map1.png"/>
          <p:cNvPicPr>
            <a:picLocks noChangeAspect="1" noChangeArrowheads="1"/>
          </p:cNvPicPr>
          <p:nvPr/>
        </p:nvPicPr>
        <p:blipFill>
          <a:blip r:embed="rId2" cstate="print"/>
          <a:srcRect/>
          <a:stretch>
            <a:fillRect/>
          </a:stretch>
        </p:blipFill>
        <p:spPr bwMode="auto">
          <a:xfrm>
            <a:off x="5334001" y="1219199"/>
            <a:ext cx="3810000" cy="2686243"/>
          </a:xfrm>
          <a:prstGeom prst="rect">
            <a:avLst/>
          </a:prstGeom>
          <a:noFill/>
        </p:spPr>
      </p:pic>
      <p:pic>
        <p:nvPicPr>
          <p:cNvPr id="15370" name="Picture 10" descr="http://t0.gstatic.com/images?q=tbn:ANd9GcQgLdCqXMGk2BGiJtWXiGE5qiXEmXwoScXFQkN7GFR3iCZWHz_K"/>
          <p:cNvPicPr>
            <a:picLocks noChangeAspect="1" noChangeArrowheads="1"/>
          </p:cNvPicPr>
          <p:nvPr/>
        </p:nvPicPr>
        <p:blipFill>
          <a:blip r:embed="rId3" cstate="print"/>
          <a:srcRect/>
          <a:stretch>
            <a:fillRect/>
          </a:stretch>
        </p:blipFill>
        <p:spPr bwMode="auto">
          <a:xfrm>
            <a:off x="0" y="4391025"/>
            <a:ext cx="4714875" cy="2466975"/>
          </a:xfrm>
          <a:prstGeom prst="rect">
            <a:avLst/>
          </a:prstGeom>
          <a:noFill/>
        </p:spPr>
      </p:pic>
      <p:pic>
        <p:nvPicPr>
          <p:cNvPr id="15372" name="Picture 12" descr="http://www.learnnc.org/lp/media/uploads/2008/07/timbuktu.jpg"/>
          <p:cNvPicPr>
            <a:picLocks noChangeAspect="1" noChangeArrowheads="1"/>
          </p:cNvPicPr>
          <p:nvPr/>
        </p:nvPicPr>
        <p:blipFill>
          <a:blip r:embed="rId4" cstate="print"/>
          <a:srcRect/>
          <a:stretch>
            <a:fillRect/>
          </a:stretch>
        </p:blipFill>
        <p:spPr bwMode="auto">
          <a:xfrm>
            <a:off x="5334000" y="3956242"/>
            <a:ext cx="3810000" cy="2901758"/>
          </a:xfrm>
          <a:prstGeom prst="rect">
            <a:avLst/>
          </a:prstGeom>
          <a:noFill/>
        </p:spPr>
      </p:pic>
    </p:spTree>
    <p:extLst>
      <p:ext uri="{BB962C8B-B14F-4D97-AF65-F5344CB8AC3E}">
        <p14:creationId xmlns:p14="http://schemas.microsoft.com/office/powerpoint/2010/main" xmlns="" val="3310134346"/>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15368"/>
                                        </p:tgtEl>
                                        <p:attrNameLst>
                                          <p:attrName>style.visibility</p:attrName>
                                        </p:attrNameLst>
                                      </p:cBhvr>
                                      <p:to>
                                        <p:strVal val="visible"/>
                                      </p:to>
                                    </p:set>
                                    <p:animEffect transition="in" filter="checkerboard(across)">
                                      <p:cBhvr>
                                        <p:cTn id="37" dur="500"/>
                                        <p:tgtEl>
                                          <p:spTgt spid="15368"/>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15372"/>
                                        </p:tgtEl>
                                        <p:attrNameLst>
                                          <p:attrName>style.visibility</p:attrName>
                                        </p:attrNameLst>
                                      </p:cBhvr>
                                      <p:to>
                                        <p:strVal val="visible"/>
                                      </p:to>
                                    </p:set>
                                    <p:animEffect transition="in" filter="diamond(in)">
                                      <p:cBhvr>
                                        <p:cTn id="42" dur="2000"/>
                                        <p:tgtEl>
                                          <p:spTgt spid="15372"/>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nodeType="clickEffect">
                                  <p:stCondLst>
                                    <p:cond delay="0"/>
                                  </p:stCondLst>
                                  <p:childTnLst>
                                    <p:set>
                                      <p:cBhvr>
                                        <p:cTn id="46" dur="1" fill="hold">
                                          <p:stCondLst>
                                            <p:cond delay="0"/>
                                          </p:stCondLst>
                                        </p:cTn>
                                        <p:tgtEl>
                                          <p:spTgt spid="15370"/>
                                        </p:tgtEl>
                                        <p:attrNameLst>
                                          <p:attrName>style.visibility</p:attrName>
                                        </p:attrNameLst>
                                      </p:cBhvr>
                                      <p:to>
                                        <p:strVal val="visible"/>
                                      </p:to>
                                    </p:set>
                                    <p:animEffect transition="in" filter="strips(downLeft)">
                                      <p:cBhvr>
                                        <p:cTn id="47" dur="500"/>
                                        <p:tgtEl>
                                          <p:spTgt spid="15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stellar" panose="020A0402060406010301" pitchFamily="18" charset="0"/>
              </a:rPr>
              <a:t>Social</a:t>
            </a:r>
            <a:endParaRPr lang="en-US" dirty="0">
              <a:latin typeface="Castellar" panose="020A0402060406010301" pitchFamily="18" charset="0"/>
            </a:endParaRPr>
          </a:p>
        </p:txBody>
      </p:sp>
      <p:sp>
        <p:nvSpPr>
          <p:cNvPr id="3" name="Content Placeholder 2"/>
          <p:cNvSpPr>
            <a:spLocks noGrp="1"/>
          </p:cNvSpPr>
          <p:nvPr>
            <p:ph idx="1"/>
          </p:nvPr>
        </p:nvSpPr>
        <p:spPr/>
        <p:txBody>
          <a:bodyPr/>
          <a:lstStyle/>
          <a:p>
            <a:r>
              <a:rPr lang="en-US" dirty="0" smtClean="0"/>
              <a:t>Each civilization in West Africa guinea more power than the last.</a:t>
            </a:r>
          </a:p>
          <a:p>
            <a:r>
              <a:rPr lang="en-US" dirty="0" smtClean="0"/>
              <a:t>The civilizations were Ghana ,Mali, and Shanghai.</a:t>
            </a:r>
          </a:p>
          <a:p>
            <a:r>
              <a:rPr lang="en-US" dirty="0" smtClean="0"/>
              <a:t>Ghana was eventually conquered by Mali.</a:t>
            </a:r>
          </a:p>
          <a:p>
            <a:r>
              <a:rPr lang="en-US" dirty="0" smtClean="0"/>
              <a:t>It was a Mandinka empire. They allowed the spread of fits language, laws, and customs along the Niger River.</a:t>
            </a:r>
          </a:p>
          <a:p>
            <a:r>
              <a:rPr lang="en-US" dirty="0" smtClean="0"/>
              <a:t>It expanded over a large area and had a lot of vassai kingdoms and province. </a:t>
            </a:r>
            <a:endParaRPr lang="en-US" dirty="0"/>
          </a:p>
        </p:txBody>
      </p:sp>
    </p:spTree>
    <p:extLst>
      <p:ext uri="{BB962C8B-B14F-4D97-AF65-F5344CB8AC3E}">
        <p14:creationId xmlns:p14="http://schemas.microsoft.com/office/powerpoint/2010/main" xmlns="" val="2835913681"/>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to="" calcmode="lin" valueType="num">
                                      <p:cBhvr>
                                        <p:cTn id="22" dur="1" fill="hold"/>
                                        <p:tgtEl>
                                          <p:spTgt spid="3">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to="" calcmode="lin" valueType="num">
                                      <p:cBhvr>
                                        <p:cTn id="27" dur="1" fill="hold"/>
                                        <p:tgtEl>
                                          <p:spTgt spid="3">
                                            <p:txEl>
                                              <p:pRg st="3" end="3"/>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to="" calcmode="lin" valueType="num">
                                      <p:cBhvr>
                                        <p:cTn id="32"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1657</TotalTime>
  <Words>738</Words>
  <Application>Microsoft Office PowerPoint</Application>
  <PresentationFormat>On-screen Show (4:3)</PresentationFormat>
  <Paragraphs>70</Paragraphs>
  <Slides>17</Slides>
  <Notes>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Apex</vt:lpstr>
      <vt:lpstr>Songhai and Mali </vt:lpstr>
      <vt:lpstr>Rise and Fall</vt:lpstr>
      <vt:lpstr>Songhai &amp; mALI Empire</vt:lpstr>
      <vt:lpstr>Songhai &amp; MALI Empire</vt:lpstr>
      <vt:lpstr>SONGHAI &amp; MALI EMPIRE</vt:lpstr>
      <vt:lpstr>SONGHAI &amp; MALI EMPIRE</vt:lpstr>
      <vt:lpstr>Social Political Religion Intellectual Technology Economy </vt:lpstr>
      <vt:lpstr>Geography</vt:lpstr>
      <vt:lpstr>Social</vt:lpstr>
      <vt:lpstr>Political</vt:lpstr>
      <vt:lpstr>Religion</vt:lpstr>
      <vt:lpstr>Intellectual</vt:lpstr>
      <vt:lpstr>Technology</vt:lpstr>
      <vt:lpstr>Economy</vt:lpstr>
      <vt:lpstr>Current Events</vt:lpstr>
      <vt:lpstr>Question and Answer</vt:lpstr>
      <vt:lpstr>Slide 17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KC</dc:creator>
  <cp:lastModifiedBy>pete</cp:lastModifiedBy>
  <cp:revision>33</cp:revision>
  <dcterms:created xsi:type="dcterms:W3CDTF">2014-03-09T23:22:36Z</dcterms:created>
  <dcterms:modified xsi:type="dcterms:W3CDTF">2014-03-18T18:39:57Z</dcterms:modified>
</cp:coreProperties>
</file>