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326" r:id="rId9"/>
    <p:sldId id="295" r:id="rId10"/>
    <p:sldId id="318" r:id="rId11"/>
    <p:sldId id="25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78" r:id="rId20"/>
    <p:sldId id="311" r:id="rId21"/>
    <p:sldId id="309" r:id="rId22"/>
    <p:sldId id="280" r:id="rId23"/>
    <p:sldId id="287" r:id="rId24"/>
    <p:sldId id="289" r:id="rId25"/>
    <p:sldId id="299" r:id="rId26"/>
    <p:sldId id="260" r:id="rId27"/>
    <p:sldId id="308" r:id="rId28"/>
    <p:sldId id="279" r:id="rId29"/>
    <p:sldId id="312" r:id="rId30"/>
    <p:sldId id="256" r:id="rId31"/>
    <p:sldId id="313" r:id="rId32"/>
    <p:sldId id="314" r:id="rId33"/>
    <p:sldId id="315" r:id="rId34"/>
    <p:sldId id="294" r:id="rId35"/>
    <p:sldId id="283" r:id="rId36"/>
    <p:sldId id="262" r:id="rId37"/>
    <p:sldId id="305" r:id="rId38"/>
    <p:sldId id="261" r:id="rId39"/>
    <p:sldId id="296" r:id="rId40"/>
    <p:sldId id="306" r:id="rId41"/>
    <p:sldId id="292" r:id="rId42"/>
    <p:sldId id="30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FFFF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F2B25-85F0-41F9-9505-99FB3DF3A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00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4661D-26C8-48A0-9BFA-75F1B48D6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C9742-41D0-4B90-B768-C9EB4A433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0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9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1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2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08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86BED-3162-48BD-9F38-3A4363F40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48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91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8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2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0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6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3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6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5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1082B-0F34-4393-9C72-9B7ED3230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11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1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7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37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3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2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1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8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7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EDF66-62BB-4379-9C09-4685933BF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1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40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33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34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6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25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7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4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08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F0782-98C3-425D-B42F-BCF3CEB07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70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2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64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37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2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9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5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0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41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78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B380-D3A4-4F5C-9F59-9CD7B7798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10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89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3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9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59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45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8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66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9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9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D20D1-A296-47C2-9293-EF5F2CFE7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413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9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7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0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58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5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14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66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5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0A786-0DA6-4BAF-8AF0-8A0F9FCEC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259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97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3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95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84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7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271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41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3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678F3-1D61-4972-831E-1DC420BC9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6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E29B295-7467-4582-A09C-CD6CA461C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94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5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63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62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23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79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E0579F-7C2C-9645-8CF5-022E69F51E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6/29/2016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393AA33-3FEA-D34B-AED8-4317A70BB8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34"/>
            <a:ext cx="9067800" cy="990600"/>
          </a:xfrm>
        </p:spPr>
        <p:txBody>
          <a:bodyPr/>
          <a:lstStyle/>
          <a:p>
            <a:r>
              <a:rPr lang="en-US" u="sng" dirty="0" smtClean="0"/>
              <a:t>World History Warm up</a:t>
            </a:r>
            <a:r>
              <a:rPr lang="en-US" u="sng" dirty="0" smtClean="0">
                <a:sym typeface="Wingdings" panose="05000000000000000000" pitchFamily="2" charset="2"/>
              </a:rPr>
              <a:t> 4/7/2016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167"/>
            <a:ext cx="9067800" cy="4038600"/>
          </a:xfrm>
        </p:spPr>
        <p:txBody>
          <a:bodyPr/>
          <a:lstStyle/>
          <a:p>
            <a:r>
              <a:rPr lang="en-US" sz="2600" dirty="0" smtClean="0"/>
              <a:t>Have a seat and remain quiet. </a:t>
            </a:r>
          </a:p>
          <a:p>
            <a:r>
              <a:rPr lang="en-US" sz="2600" dirty="0" smtClean="0"/>
              <a:t>Place all cell phones and head phones in the colored bins on your table. Consider the following scenario and write your response: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Imagine you went home today and turned on the TV, and President Obama interrupted your regularly scheduled program to inform the nation/world that a NASA space station and crew have discovered life on another planet. This life includes walking, communicating life-beings, extraterrestrial plant life and vegetation, and other extraterrestrial animal life. </a:t>
            </a:r>
          </a:p>
          <a:p>
            <a:pPr lvl="1"/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How would you feel? What questions would you ask? How would your world change? 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908478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75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Tension between religion and science:</a:t>
            </a:r>
            <a:endParaRPr lang="en-US" sz="375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905000"/>
            <a:ext cx="8534400" cy="37338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300" b="1" dirty="0" smtClean="0">
                <a:solidFill>
                  <a:prstClr val="black"/>
                </a:solidFill>
              </a:rPr>
              <a:t>Some scientific conclusions questioned and challenged the beliefs of the church and what is written in the Bible</a:t>
            </a:r>
          </a:p>
          <a:p>
            <a:pPr fontAlgn="auto">
              <a:spcAft>
                <a:spcPts val="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300" b="1" dirty="0" smtClean="0">
                <a:solidFill>
                  <a:prstClr val="black"/>
                </a:solidFill>
                <a:latin typeface="Calibri" charset="0"/>
              </a:rPr>
              <a:t>Many scientists, however, were religious and saw science as a way of better understanding God’s world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5844570"/>
            <a:ext cx="8534400" cy="78483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So who were these new-</a:t>
            </a:r>
            <a:r>
              <a:rPr lang="en-US" sz="3300" b="1" dirty="0" err="1" smtClean="0">
                <a:solidFill>
                  <a:prstClr val="white"/>
                </a:solidFill>
                <a:latin typeface="Calibri" charset="0"/>
                <a:ea typeface="+mn-ea"/>
              </a:rPr>
              <a:t>think’n</a:t>
            </a: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 </a:t>
            </a:r>
            <a:r>
              <a:rPr lang="en-US" sz="3300" b="1" dirty="0" err="1" smtClean="0">
                <a:solidFill>
                  <a:prstClr val="white"/>
                </a:solidFill>
                <a:latin typeface="Calibri" charset="0"/>
                <a:ea typeface="+mn-ea"/>
              </a:rPr>
              <a:t>sci</a:t>
            </a: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-guys?</a:t>
            </a:r>
            <a:endParaRPr lang="en-US" sz="3300" b="1" dirty="0">
              <a:solidFill>
                <a:prstClr val="white"/>
              </a:solidFill>
              <a:latin typeface="Calibri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26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So who are these new thinkers???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23622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In 1543 Copernicus published </a:t>
            </a:r>
            <a:r>
              <a:rPr lang="en-US" b="1" i="1" u="sng">
                <a:latin typeface="Century Gothic" charset="0"/>
                <a:ea typeface="ＭＳ Ｐゴシック" charset="0"/>
              </a:rPr>
              <a:t>On the Revolutions of the Heavenly Spheres</a:t>
            </a:r>
            <a:r>
              <a:rPr lang="en-US">
                <a:latin typeface="Century Gothic" charset="0"/>
                <a:ea typeface="ＭＳ Ｐゴシック" charset="0"/>
              </a:rPr>
              <a:t>. 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438400" y="609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Nicolaus Copernicus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2400" y="13716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Copernicus was a Polish </a:t>
            </a:r>
            <a:r>
              <a:rPr lang="en-US" b="1" u="sng">
                <a:latin typeface="Century Gothic" charset="0"/>
                <a:ea typeface="ＭＳ Ｐゴシック" charset="0"/>
              </a:rPr>
              <a:t>astronomer</a:t>
            </a:r>
            <a:r>
              <a:rPr lang="en-US">
                <a:latin typeface="Century Gothic" charset="0"/>
                <a:ea typeface="ＭＳ Ｐゴシック" charset="0"/>
              </a:rPr>
              <a:t> who studied in Italy.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2238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52400" y="35814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In his book, Copernicus made two conclusions: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4495800"/>
            <a:ext cx="464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The universe is heliocentric, or sun-centered.</a:t>
            </a: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The Earth is merely one of several planets revolving around the sun.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4" grpId="0" autoUpdateAnimBg="0"/>
      <p:bldP spid="24587" grpId="0" autoUpdateAnimBg="0"/>
      <p:bldP spid="245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38400" y="609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Nicolaus Copernicus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2238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" y="1295400"/>
            <a:ext cx="39020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Copernicus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 model of the solar system: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AutoNum type="arabicPeriod"/>
            </a:pPr>
            <a:r>
              <a:rPr lang="en-US" altLang="en-US"/>
              <a:t>Sun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Moon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Mercury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Venus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Earth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Mars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Jupiter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Saturn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8600" y="55626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Notice, the sun is first, not the Earth, as Ptolemy believed.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utoUpdateAnimBg="0"/>
      <p:bldP spid="583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438400" y="609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Nicolaus Copernicus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2238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Copernicus came to these conclusions using </a:t>
            </a:r>
            <a:r>
              <a:rPr lang="en-US" b="1" u="sng">
                <a:latin typeface="Century Gothic" charset="0"/>
                <a:ea typeface="ＭＳ Ｐゴシック" charset="0"/>
              </a:rPr>
              <a:t>mathematical formulas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1000" y="3505200"/>
            <a:ext cx="441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The Copernican conception of the universe marked the start of </a:t>
            </a:r>
            <a:r>
              <a:rPr lang="en-US" b="1" u="sng">
                <a:latin typeface="Century Gothic" charset="0"/>
                <a:ea typeface="ＭＳ Ｐゴシック" charset="0"/>
              </a:rPr>
              <a:t>modern</a:t>
            </a:r>
            <a:r>
              <a:rPr lang="en-US">
                <a:latin typeface="Century Gothic" charset="0"/>
                <a:ea typeface="ＭＳ Ｐゴシック" charset="0"/>
              </a:rPr>
              <a:t> science and astronomy.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  <p:bldP spid="563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91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17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Copernican Heliocentric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482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62400" y="2133600"/>
            <a:ext cx="502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 Most scholars rejected his theory because it went against Ptolemy, the Church, and because it called for the Earth to </a:t>
            </a:r>
            <a:r>
              <a:rPr lang="en-US" b="1" u="sng">
                <a:latin typeface="Century Gothic" charset="0"/>
                <a:ea typeface="ＭＳ Ｐゴシック" charset="0"/>
              </a:rPr>
              <a:t>rotate on its axis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 Many scientists of the time also felt that if Ptolemy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reasoning about the planets was wrong, then the whole system of human knowledge could be wrong.</a:t>
            </a:r>
            <a:endParaRPr lang="en-US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0" y="1066800"/>
            <a:ext cx="480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Reaction to Copernicus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After Brahe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death, his assistant, the German astronomer and mathematician </a:t>
            </a:r>
            <a:r>
              <a:rPr lang="en-US" altLang="ja-JP" b="1" u="sng"/>
              <a:t>Johannes Kepler</a:t>
            </a:r>
            <a:r>
              <a:rPr lang="en-US" altLang="ja-JP"/>
              <a:t>, used Brahe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data to calculate the </a:t>
            </a:r>
            <a:r>
              <a:rPr lang="en-US" altLang="ja-JP" b="1" u="sng"/>
              <a:t>orbits</a:t>
            </a:r>
            <a:r>
              <a:rPr lang="en-US" altLang="ja-JP"/>
              <a:t> of the planets revolving around the sun.</a:t>
            </a:r>
            <a:endParaRPr lang="en-US" alt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Kepler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calculations supported Copernicus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 heliocentric theory.</a:t>
            </a:r>
            <a:endParaRPr lang="en-US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5410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His calculations also showed that the planets moved in </a:t>
            </a:r>
            <a:r>
              <a:rPr lang="en-US" b="1" u="sng">
                <a:latin typeface="Century Gothic" charset="0"/>
                <a:ea typeface="ＭＳ Ｐゴシック" charset="0"/>
              </a:rPr>
              <a:t>oval shaped orbits</a:t>
            </a:r>
            <a:r>
              <a:rPr lang="en-US">
                <a:latin typeface="Century Gothic" charset="0"/>
                <a:ea typeface="ＭＳ Ｐゴシック" charset="0"/>
              </a:rPr>
              <a:t>, and not perfect circles, as Ptolemy and Copernicus believed.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297238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71800" y="533400"/>
            <a:ext cx="346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Johannes Kepler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5486400"/>
            <a:ext cx="541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Kepler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finding help explain the paths followed by man-made satellites today.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autoUpdateAnimBg="0"/>
      <p:bldP spid="358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63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606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00600" y="533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Galileo Galilei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1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91000" y="1143000"/>
            <a:ext cx="464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Galileo Galilei was an Italian astronomer who </a:t>
            </a:r>
            <a:r>
              <a:rPr lang="en-US" b="1" u="sng">
                <a:latin typeface="Century Gothic" charset="0"/>
                <a:ea typeface="ＭＳ Ｐゴシック" charset="0"/>
              </a:rPr>
              <a:t>built upon</a:t>
            </a:r>
            <a:r>
              <a:rPr lang="en-US">
                <a:latin typeface="Century Gothic" charset="0"/>
                <a:ea typeface="ＭＳ Ｐゴシック" charset="0"/>
              </a:rPr>
              <a:t> the scientific foundations laid by Copernicus and Kepler.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2400" y="3962400"/>
            <a:ext cx="609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He also observed four moons rotating around Jupiter – exactly the way Copernicus said the Earth </a:t>
            </a:r>
            <a:r>
              <a:rPr lang="en-US" altLang="en-US" b="1" u="sng"/>
              <a:t>rotated</a:t>
            </a:r>
            <a:r>
              <a:rPr lang="en-US" altLang="en-US"/>
              <a:t> around the sun.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Galileo assembled the first </a:t>
            </a:r>
            <a:r>
              <a:rPr lang="en-US" b="1" u="sng">
                <a:latin typeface="Century Gothic" charset="0"/>
                <a:ea typeface="ＭＳ Ｐゴシック" charset="0"/>
              </a:rPr>
              <a:t>telescope </a:t>
            </a:r>
            <a:r>
              <a:rPr lang="en-US">
                <a:latin typeface="Century Gothic" charset="0"/>
                <a:ea typeface="ＭＳ Ｐゴシック" charset="0"/>
              </a:rPr>
              <a:t>which allowed him to see mountains on the moon and fiery spots on the sun.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2400" y="5486400"/>
            <a:ext cx="6035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Galileo also discovered that objects fall at the same </a:t>
            </a:r>
            <a:r>
              <a:rPr lang="en-US" b="1" u="sng">
                <a:latin typeface="Century Gothic" charset="0"/>
                <a:ea typeface="ＭＳ Ｐゴシック" charset="0"/>
              </a:rPr>
              <a:t>speed</a:t>
            </a:r>
            <a:r>
              <a:rPr lang="en-US">
                <a:latin typeface="Century Gothic" charset="0"/>
                <a:ea typeface="ＭＳ Ｐゴシック" charset="0"/>
              </a:rPr>
              <a:t> regardless of </a:t>
            </a:r>
            <a:r>
              <a:rPr lang="en-US" b="1" u="sng">
                <a:latin typeface="Century Gothic" charset="0"/>
                <a:ea typeface="ＭＳ Ｐゴシック" charset="0"/>
              </a:rPr>
              <a:t>weight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4" grpId="0" autoUpdateAnimBg="0"/>
      <p:bldP spid="6155" grpId="0" autoUpdateAnimBg="0"/>
      <p:bldP spid="61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0" y="990600"/>
            <a:ext cx="144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62400" y="1905000"/>
            <a:ext cx="2828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Scientific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953000" y="2895600"/>
            <a:ext cx="32559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1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800600" y="533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Galileo Galilei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606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76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Galileo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discoveries caused an uproar. Other scholars came against him because like Copernicus, Galileo was </a:t>
            </a:r>
            <a:r>
              <a:rPr lang="en-US" altLang="ja-JP" b="1" u="sng"/>
              <a:t>contradicting</a:t>
            </a:r>
            <a:r>
              <a:rPr lang="en-US" altLang="ja-JP"/>
              <a:t> Ptolemy. </a:t>
            </a:r>
            <a:endParaRPr lang="en-US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632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The Church came against Galileo because it claimed that the Earth was </a:t>
            </a:r>
            <a:r>
              <a:rPr lang="en-US" b="1" u="sng">
                <a:latin typeface="Century Gothic" charset="0"/>
                <a:ea typeface="ＭＳ Ｐゴシック" charset="0"/>
              </a:rPr>
              <a:t>fixed and unmoving</a:t>
            </a:r>
            <a:r>
              <a:rPr lang="en-US">
                <a:latin typeface="Century Gothic" charset="0"/>
                <a:ea typeface="ＭＳ Ｐゴシック" charset="0"/>
              </a:rPr>
              <a:t>.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586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When threatened with death before the Inquisition in 1633, Galileo </a:t>
            </a:r>
            <a:r>
              <a:rPr lang="en-US" b="1" u="sng">
                <a:latin typeface="Century Gothic" charset="0"/>
                <a:ea typeface="ＭＳ Ｐゴシック" charset="0"/>
              </a:rPr>
              <a:t>recanted</a:t>
            </a:r>
            <a:r>
              <a:rPr lang="en-US">
                <a:latin typeface="Century Gothic" charset="0"/>
                <a:ea typeface="ＭＳ Ｐゴシック" charset="0"/>
              </a:rPr>
              <a:t> his beliefs, even though he knew the Earth moved.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52400" y="579120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Galileo was put under </a:t>
            </a:r>
            <a:r>
              <a:rPr lang="en-US" b="1" u="sng">
                <a:latin typeface="Century Gothic" charset="0"/>
                <a:ea typeface="ＭＳ Ｐゴシック" charset="0"/>
              </a:rPr>
              <a:t>house arrest</a:t>
            </a:r>
            <a:r>
              <a:rPr lang="en-US">
                <a:latin typeface="Century Gothic" charset="0"/>
                <a:ea typeface="ＭＳ Ｐゴシック" charset="0"/>
              </a:rPr>
              <a:t>, and was not allowed to </a:t>
            </a:r>
            <a:r>
              <a:rPr lang="en-US" b="1" u="sng">
                <a:latin typeface="Century Gothic" charset="0"/>
                <a:ea typeface="ＭＳ Ｐゴシック" charset="0"/>
              </a:rPr>
              <a:t>publish</a:t>
            </a:r>
            <a:r>
              <a:rPr lang="en-US">
                <a:latin typeface="Century Gothic" charset="0"/>
                <a:ea typeface="ＭＳ Ｐゴシック" charset="0"/>
              </a:rPr>
              <a:t> his ideas.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55303" grpId="0" autoUpdateAnimBg="0"/>
      <p:bldP spid="5530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557838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8853488" cy="6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86338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152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By the early 1600s, a new approach to science had emerged, known as the </a:t>
            </a:r>
            <a:r>
              <a:rPr lang="en-US" b="1" u="sng">
                <a:latin typeface="Century Gothic" charset="0"/>
                <a:ea typeface="ＭＳ Ｐゴシック" charset="0"/>
              </a:rPr>
              <a:t>Scientific Method</a:t>
            </a:r>
            <a:r>
              <a:rPr lang="en-US">
                <a:latin typeface="Century Gothic" charset="0"/>
                <a:ea typeface="ＭＳ Ｐゴシック" charset="0"/>
              </a:rPr>
              <a:t>. </a:t>
            </a:r>
            <a:endParaRPr lang="en-US" b="1">
              <a:latin typeface="Century Gothic" charset="0"/>
              <a:ea typeface="ＭＳ Ｐゴシック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Unlike earlier approaches, the scientific method did not rely on the </a:t>
            </a:r>
            <a:r>
              <a:rPr lang="en-US" b="1" u="sng">
                <a:latin typeface="Century Gothic" charset="0"/>
                <a:ea typeface="ＭＳ Ｐゴシック" charset="0"/>
              </a:rPr>
              <a:t>classical thinkers or the Church</a:t>
            </a:r>
            <a:r>
              <a:rPr lang="en-US">
                <a:latin typeface="Century Gothic" charset="0"/>
                <a:ea typeface="ＭＳ Ｐゴシック" charset="0"/>
              </a:rPr>
              <a:t>, but depended upon a step-by-step process of </a:t>
            </a:r>
            <a:r>
              <a:rPr lang="en-US" b="1" u="sng">
                <a:latin typeface="Century Gothic" charset="0"/>
                <a:ea typeface="ＭＳ Ｐゴシック" charset="0"/>
              </a:rPr>
              <a:t>observation and experimentation</a:t>
            </a:r>
            <a:r>
              <a:rPr lang="en-US" b="1">
                <a:latin typeface="Century Gothic" charset="0"/>
                <a:ea typeface="ＭＳ Ｐゴシック" charset="0"/>
              </a:rPr>
              <a:t>.</a:t>
            </a: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57200" y="2514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/>
              <a:t>Scientific Method</a:t>
            </a:r>
            <a:r>
              <a:rPr lang="en-US" altLang="en-US" b="1"/>
              <a:t> –</a:t>
            </a:r>
            <a:r>
              <a:rPr lang="en-US" altLang="en-US"/>
              <a:t> painstaking method used to confirm findings and to prove or disprove a hypothesis.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2000" y="34290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Scientists observed nature, made </a:t>
            </a:r>
            <a:r>
              <a:rPr lang="en-US" b="1" u="sng">
                <a:latin typeface="Century Gothic" charset="0"/>
                <a:ea typeface="ＭＳ Ｐゴシック" charset="0"/>
              </a:rPr>
              <a:t>hypotheses</a:t>
            </a:r>
            <a:r>
              <a:rPr lang="en-US">
                <a:latin typeface="Century Gothic" charset="0"/>
                <a:ea typeface="ＭＳ Ｐゴシック" charset="0"/>
              </a:rPr>
              <a:t>, or educated guesses, and then tested these hypotheses through </a:t>
            </a:r>
            <a:r>
              <a:rPr lang="en-US" b="1" u="sng">
                <a:latin typeface="Century Gothic" charset="0"/>
                <a:ea typeface="ＭＳ Ｐゴシック" charset="0"/>
              </a:rPr>
              <a:t>experiments</a:t>
            </a:r>
            <a:r>
              <a:rPr lang="en-US">
                <a:latin typeface="Century Gothic" charset="0"/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202" grpId="0" autoUpdateAnimBg="0"/>
      <p:bldP spid="820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67222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Before we write: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5416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What is a </a:t>
            </a:r>
            <a:r>
              <a:rPr lang="en-US" sz="4000" b="1" i="1" dirty="0" smtClean="0">
                <a:solidFill>
                  <a:srgbClr val="004080"/>
                </a:solidFill>
                <a:latin typeface="Helvetica" charset="0"/>
                <a:ea typeface="+mn-ea"/>
              </a:rPr>
              <a:t>revolution?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05000"/>
            <a:ext cx="8686800" cy="121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 smtClean="0">
                <a:solidFill>
                  <a:prstClr val="black"/>
                </a:solidFill>
                <a:latin typeface="Arial"/>
                <a:ea typeface="+mn-ea"/>
              </a:rPr>
              <a:t>Revolution = MAJOR CHANGE</a:t>
            </a:r>
            <a:endParaRPr lang="en-US" sz="4600" b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352800"/>
            <a:ext cx="8686800" cy="18288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5100" b="1" cap="all" dirty="0" smtClean="0">
                <a:solidFill>
                  <a:prstClr val="white"/>
                </a:solidFill>
                <a:latin typeface="Arial"/>
                <a:ea typeface="+mn-ea"/>
              </a:rPr>
              <a:t>So, what’s the </a:t>
            </a:r>
            <a:r>
              <a:rPr lang="en-US" sz="5100" b="1" i="1" cap="all" dirty="0" smtClean="0">
                <a:solidFill>
                  <a:prstClr val="white"/>
                </a:solidFill>
                <a:latin typeface="Arial"/>
                <a:ea typeface="+mn-ea"/>
              </a:rPr>
              <a:t>Scientific </a:t>
            </a:r>
            <a:r>
              <a:rPr lang="en-US" sz="5100" b="1" cap="all" dirty="0" smtClean="0">
                <a:solidFill>
                  <a:prstClr val="white"/>
                </a:solidFill>
                <a:latin typeface="Arial"/>
                <a:ea typeface="+mn-ea"/>
              </a:rPr>
              <a:t>Revolution?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5181600"/>
            <a:ext cx="8686800" cy="14478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 cap="all" dirty="0" smtClean="0">
                <a:solidFill>
                  <a:prstClr val="white"/>
                </a:solidFill>
                <a:latin typeface="Arial"/>
                <a:ea typeface="+mn-ea"/>
              </a:rPr>
              <a:t>Well, you’re about to find out </a:t>
            </a:r>
            <a:r>
              <a:rPr lang="en-US" sz="2300" b="1" cap="all" dirty="0" err="1" smtClean="0">
                <a:solidFill>
                  <a:prstClr val="white"/>
                </a:solidFill>
                <a:latin typeface="Arial"/>
                <a:ea typeface="+mn-ea"/>
              </a:rPr>
              <a:t>Noseypants</a:t>
            </a:r>
            <a:r>
              <a:rPr lang="en-US" sz="2300" b="1" cap="all" dirty="0" smtClean="0">
                <a:solidFill>
                  <a:prstClr val="white"/>
                </a:solidFill>
                <a:latin typeface="Arial"/>
                <a:ea typeface="+mn-ea"/>
              </a:rPr>
              <a:t>. Just cool your jets for a minute and label your notes </a:t>
            </a:r>
            <a:r>
              <a:rPr lang="en-US" sz="2300" b="1" i="1" cap="all" dirty="0" smtClean="0">
                <a:solidFill>
                  <a:prstClr val="white"/>
                </a:solidFill>
                <a:latin typeface="Arial"/>
                <a:ea typeface="+mn-ea"/>
              </a:rPr>
              <a:t>“The Scientific Revolution” </a:t>
            </a:r>
            <a:r>
              <a:rPr lang="en-US" sz="2300" b="1" cap="all" dirty="0" smtClean="0">
                <a:solidFill>
                  <a:prstClr val="white"/>
                </a:solidFill>
                <a:latin typeface="Arial"/>
                <a:ea typeface="+mn-ea"/>
              </a:rPr>
              <a:t>so we can get going.</a:t>
            </a:r>
          </a:p>
        </p:txBody>
      </p:sp>
    </p:spTree>
    <p:extLst>
      <p:ext uri="{BB962C8B-B14F-4D97-AF65-F5344CB8AC3E}">
        <p14:creationId xmlns:p14="http://schemas.microsoft.com/office/powerpoint/2010/main" val="24518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0" y="1447800"/>
            <a:ext cx="45767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US" altLang="en-US" b="1"/>
              <a:t> State the problem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Collect information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Form a hypothesis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Test the hypothesis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Record &amp; analyze data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State a conclusion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b="1"/>
              <a:t> Repeat steps 1 – 6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5638800"/>
            <a:ext cx="809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The scientific method set Europe on the road to rapid </a:t>
            </a:r>
            <a:r>
              <a:rPr lang="en-US" b="1" u="sng">
                <a:latin typeface="Century Gothic" charset="0"/>
                <a:ea typeface="ＭＳ Ｐゴシック" charset="0"/>
              </a:rPr>
              <a:t>technological progress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8245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Scientists soon discovered that the movements of bodies in nature closely followed what could be predicted by </a:t>
            </a:r>
            <a:r>
              <a:rPr lang="en-US" b="1" u="sng">
                <a:latin typeface="Century Gothic" charset="0"/>
                <a:ea typeface="ＭＳ Ｐゴシック" charset="0"/>
              </a:rPr>
              <a:t>mathematics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9" grpId="0" autoUpdateAnimBg="0"/>
      <p:bldP spid="522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0781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1697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Newton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1600200"/>
            <a:ext cx="525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Sir Isaac Newton was an English scholar who </a:t>
            </a:r>
            <a:r>
              <a:rPr lang="en-US" b="1" u="sng">
                <a:latin typeface="Century Gothic" charset="0"/>
                <a:ea typeface="ＭＳ Ｐゴシック" charset="0"/>
              </a:rPr>
              <a:t>built upon</a:t>
            </a:r>
            <a:r>
              <a:rPr lang="en-US">
                <a:latin typeface="Century Gothic" charset="0"/>
                <a:ea typeface="ＭＳ Ｐゴシック" charset="0"/>
              </a:rPr>
              <a:t> the work of Copernicus and Galileo.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429000" y="4191000"/>
            <a:ext cx="5273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He used math to prove the existence of </a:t>
            </a:r>
            <a:r>
              <a:rPr lang="en-US" b="1" u="sng">
                <a:latin typeface="Century Gothic" charset="0"/>
                <a:ea typeface="ＭＳ Ｐゴシック" charset="0"/>
              </a:rPr>
              <a:t>gravity</a:t>
            </a:r>
            <a:r>
              <a:rPr lang="en-US">
                <a:latin typeface="Century Gothic" charset="0"/>
                <a:ea typeface="ＭＳ Ｐゴシック" charset="0"/>
              </a:rPr>
              <a:t> - a force that kept planets in their orbits around the sun, and also caused objects to fall towards the earth.  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429000" y="3048000"/>
            <a:ext cx="557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Newton was the most </a:t>
            </a:r>
            <a:r>
              <a:rPr lang="en-US" b="1" u="sng">
                <a:latin typeface="Century Gothic" charset="0"/>
                <a:ea typeface="ＭＳ Ｐゴシック" charset="0"/>
              </a:rPr>
              <a:t>influential</a:t>
            </a:r>
            <a:r>
              <a:rPr lang="en-US">
                <a:latin typeface="Century Gothic" charset="0"/>
                <a:ea typeface="ＭＳ Ｐゴシック" charset="0"/>
              </a:rPr>
              <a:t> scientist of the Scientific Revolution.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  <p:bldP spid="7179" grpId="0" autoUpdateAnimBg="0"/>
      <p:bldP spid="718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581400" y="5410200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He invented </a:t>
            </a:r>
            <a:r>
              <a:rPr lang="en-US" b="1" u="sng">
                <a:latin typeface="Century Gothic" charset="0"/>
                <a:ea typeface="ＭＳ Ｐゴシック" charset="0"/>
              </a:rPr>
              <a:t>calculus</a:t>
            </a:r>
            <a:r>
              <a:rPr lang="en-US" b="1">
                <a:latin typeface="Century Gothic" charset="0"/>
                <a:ea typeface="ＭＳ Ｐゴシック" charset="0"/>
              </a:rPr>
              <a:t>:</a:t>
            </a:r>
            <a:r>
              <a:rPr lang="en-US">
                <a:latin typeface="Century Gothic" charset="0"/>
                <a:ea typeface="ＭＳ Ｐゴシック" charset="0"/>
              </a:rPr>
              <a:t> a method of mathematical analysis.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81400" y="2590800"/>
            <a:ext cx="533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He discovered laws of </a:t>
            </a:r>
            <a:r>
              <a:rPr lang="en-US" b="1" u="sng">
                <a:latin typeface="Century Gothic" charset="0"/>
                <a:ea typeface="ＭＳ Ｐゴシック" charset="0"/>
              </a:rPr>
              <a:t>light and color</a:t>
            </a:r>
            <a:r>
              <a:rPr lang="en-US">
                <a:latin typeface="Century Gothic" charset="0"/>
                <a:ea typeface="ＭＳ Ｐゴシック" charset="0"/>
              </a:rPr>
              <a:t>, and formulated the laws of </a:t>
            </a:r>
            <a:r>
              <a:rPr lang="en-US" b="1" u="sng">
                <a:latin typeface="Century Gothic" charset="0"/>
                <a:ea typeface="ＭＳ Ｐゴシック" charset="0"/>
              </a:rPr>
              <a:t>motion</a:t>
            </a:r>
            <a:r>
              <a:rPr lang="en-US">
                <a:latin typeface="Century Gothic" charset="0"/>
                <a:ea typeface="ＭＳ Ｐゴシック" charset="0"/>
              </a:rPr>
              <a:t>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81400" y="1371600"/>
            <a:ext cx="533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Newton published his scientific ideas in his book </a:t>
            </a:r>
            <a:r>
              <a:rPr lang="en-US" i="1">
                <a:latin typeface="Century Gothic" charset="0"/>
                <a:ea typeface="ＭＳ Ｐゴシック" charset="0"/>
              </a:rPr>
              <a:t>Mathematical Principles of Natural Philosophy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0781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38200" y="1524000"/>
            <a:ext cx="1697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Newton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565525" y="3810000"/>
            <a:ext cx="5578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 A body at rest stays at rest</a:t>
            </a: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 Acceleration is caused by force</a:t>
            </a: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 For every action there is an equal opposite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4876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Century Gothic" charset="0"/>
                <a:ea typeface="ＭＳ Ｐゴシック" charset="0"/>
              </a:rPr>
              <a:t>According to a popular story, Newton saw an apple fall from a tree, and wondered if the force that pulled the apple to the Earth also controlled the movement of the planets. Newton argued that nature followed laws.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pic>
        <p:nvPicPr>
          <p:cNvPr id="41988" name="Picture 6" descr="http://www.physics.utah.edu/~jgerton/Images/newton_apple_tree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524000"/>
            <a:ext cx="3213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486400" y="1676400"/>
            <a:ext cx="2943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Francis Bacon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689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Francis Bacon was an </a:t>
            </a:r>
            <a:r>
              <a:rPr lang="en-US" b="1" u="sng">
                <a:latin typeface="Century Gothic" charset="0"/>
                <a:ea typeface="ＭＳ Ｐゴシック" charset="0"/>
              </a:rPr>
              <a:t>English</a:t>
            </a:r>
            <a:r>
              <a:rPr lang="en-US">
                <a:latin typeface="Century Gothic" charset="0"/>
                <a:ea typeface="ＭＳ Ｐゴシック" charset="0"/>
              </a:rPr>
              <a:t> philosopher who wrote </a:t>
            </a:r>
            <a:r>
              <a:rPr lang="en-US" i="1">
                <a:latin typeface="Century Gothic" charset="0"/>
                <a:ea typeface="ＭＳ Ｐゴシック" charset="0"/>
              </a:rPr>
              <a:t>Advancement of Learning</a:t>
            </a:r>
            <a:r>
              <a:rPr lang="en-US">
                <a:latin typeface="Century Gothic" charset="0"/>
                <a:ea typeface="ＭＳ Ｐゴシック" charset="0"/>
              </a:rPr>
              <a:t>. 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2400" y="2895600"/>
            <a:ext cx="510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Bacon popularized the scientific method and used it with </a:t>
            </a:r>
            <a:r>
              <a:rPr lang="en-US" b="1" u="sng">
                <a:latin typeface="Century Gothic" charset="0"/>
                <a:ea typeface="ＭＳ Ｐゴシック" charset="0"/>
              </a:rPr>
              <a:t>philosophy and knowledge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4876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Bacon argued that truth could not be known at the beginning of a question, but only at the end after a long process of </a:t>
            </a:r>
            <a:r>
              <a:rPr lang="en-US" b="1" u="sng">
                <a:latin typeface="Century Gothic" charset="0"/>
                <a:ea typeface="ＭＳ Ｐゴシック" charset="0"/>
              </a:rPr>
              <a:t>investigation</a:t>
            </a:r>
            <a:r>
              <a:rPr lang="en-US">
                <a:latin typeface="Century Gothic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20" grpId="0" autoUpdateAnimBg="0"/>
      <p:bldP spid="3892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Method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3244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René Descartes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270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657600" y="16002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Descartes was a </a:t>
            </a:r>
            <a:r>
              <a:rPr lang="en-US" b="1" u="sng">
                <a:latin typeface="Century Gothic" charset="0"/>
                <a:ea typeface="ＭＳ Ｐゴシック" charset="0"/>
              </a:rPr>
              <a:t>French</a:t>
            </a:r>
            <a:r>
              <a:rPr lang="en-US">
                <a:latin typeface="Century Gothic" charset="0"/>
                <a:ea typeface="ＭＳ Ｐゴシック" charset="0"/>
              </a:rPr>
              <a:t> scientist, mathematician, and philosopher. 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57600" y="2667000"/>
            <a:ext cx="525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Descartes emphasized </a:t>
            </a:r>
            <a:r>
              <a:rPr lang="en-US" b="1" u="sng">
                <a:latin typeface="Century Gothic" charset="0"/>
                <a:ea typeface="ＭＳ Ｐゴシック" charset="0"/>
              </a:rPr>
              <a:t>human reasoning</a:t>
            </a:r>
            <a:r>
              <a:rPr lang="en-US">
                <a:latin typeface="Century Gothic" charset="0"/>
                <a:ea typeface="ＭＳ Ｐゴシック" charset="0"/>
              </a:rPr>
              <a:t> as the best road to understanding.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57600" y="3962400"/>
            <a:ext cx="533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Century Gothic" charset="0"/>
                <a:ea typeface="ＭＳ Ｐゴシック" charset="0"/>
              </a:rPr>
              <a:t> Like Bacon, Descartes also believed that </a:t>
            </a:r>
            <a:r>
              <a:rPr lang="en-US" b="1" u="sng">
                <a:latin typeface="Century Gothic" charset="0"/>
                <a:ea typeface="ＭＳ Ｐゴシック" charset="0"/>
              </a:rPr>
              <a:t>truth</a:t>
            </a:r>
            <a:r>
              <a:rPr lang="en-US">
                <a:latin typeface="Century Gothic" charset="0"/>
                <a:ea typeface="ＭＳ Ｐゴシック" charset="0"/>
              </a:rPr>
              <a:t> was only found after a long process of studying and investigation.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343400" y="5715000"/>
            <a:ext cx="358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I think, therefore I am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  <p:bldP spid="54279" grpId="0" autoUpdateAnimBg="0"/>
      <p:bldP spid="542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419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Century Gothic" charset="0"/>
                <a:ea typeface="ＭＳ Ｐゴシック" charset="0"/>
              </a:rPr>
              <a:t> In the 1500s and 1600s the </a:t>
            </a:r>
            <a:r>
              <a:rPr lang="en-US" b="1" u="sng" dirty="0">
                <a:latin typeface="Century Gothic" charset="0"/>
                <a:ea typeface="ＭＳ Ｐゴシック" charset="0"/>
              </a:rPr>
              <a:t>Scientific Revolution</a:t>
            </a:r>
            <a:r>
              <a:rPr lang="en-US" dirty="0">
                <a:latin typeface="Century Gothic" charset="0"/>
                <a:ea typeface="ＭＳ Ｐゴシック" charset="0"/>
              </a:rPr>
              <a:t> </a:t>
            </a:r>
            <a:r>
              <a:rPr lang="en-US" i="1" dirty="0">
                <a:latin typeface="Century Gothic" charset="0"/>
                <a:ea typeface="ＭＳ Ｐゴシック" charset="0"/>
              </a:rPr>
              <a:t>changed</a:t>
            </a:r>
            <a:r>
              <a:rPr lang="en-US" dirty="0">
                <a:latin typeface="Century Gothic" charset="0"/>
                <a:ea typeface="ＭＳ Ｐゴシック" charset="0"/>
              </a:rPr>
              <a:t> the way Europeans looked at the world.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914400"/>
            <a:ext cx="4683125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810000"/>
            <a:ext cx="403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Century Gothic" charset="0"/>
                <a:ea typeface="ＭＳ Ｐゴシック" charset="0"/>
              </a:rPr>
              <a:t> People began to make conclusions based on </a:t>
            </a:r>
            <a:r>
              <a:rPr lang="en-US" b="1" u="sng" dirty="0">
                <a:latin typeface="Century Gothic" charset="0"/>
                <a:ea typeface="ＭＳ Ｐゴシック" charset="0"/>
              </a:rPr>
              <a:t>experimentation</a:t>
            </a:r>
            <a:r>
              <a:rPr lang="en-US" dirty="0">
                <a:latin typeface="Century Gothic" charset="0"/>
                <a:ea typeface="ＭＳ Ｐゴシック" charset="0"/>
              </a:rPr>
              <a:t> and </a:t>
            </a:r>
            <a:r>
              <a:rPr lang="en-US" b="1" u="sng" dirty="0" smtClean="0">
                <a:latin typeface="Century Gothic" charset="0"/>
                <a:ea typeface="ＭＳ Ｐゴシック" charset="0"/>
              </a:rPr>
              <a:t>observation</a:t>
            </a:r>
            <a:r>
              <a:rPr lang="en-US" dirty="0" smtClean="0">
                <a:latin typeface="Century Gothic" charset="0"/>
                <a:ea typeface="ＭＳ Ｐゴシック" charset="0"/>
              </a:rPr>
              <a:t>, using </a:t>
            </a:r>
            <a:r>
              <a:rPr lang="en-US" b="1" u="sng" dirty="0" smtClean="0">
                <a:latin typeface="Century Gothic" charset="0"/>
                <a:ea typeface="ＭＳ Ｐゴシック" charset="0"/>
              </a:rPr>
              <a:t>logic</a:t>
            </a:r>
            <a:r>
              <a:rPr lang="en-US" dirty="0" smtClean="0">
                <a:latin typeface="Century Gothic" charset="0"/>
                <a:ea typeface="ＭＳ Ｐゴシック" charset="0"/>
              </a:rPr>
              <a:t> and </a:t>
            </a:r>
            <a:r>
              <a:rPr lang="en-US" b="1" u="sng" dirty="0" smtClean="0">
                <a:latin typeface="Century Gothic" charset="0"/>
                <a:ea typeface="ＭＳ Ｐゴシック" charset="0"/>
              </a:rPr>
              <a:t>reason</a:t>
            </a:r>
            <a:r>
              <a:rPr lang="en-US" dirty="0" smtClean="0">
                <a:latin typeface="Century Gothic" charset="0"/>
                <a:ea typeface="ＭＳ Ｐゴシック" charset="0"/>
              </a:rPr>
              <a:t>,  </a:t>
            </a:r>
            <a:r>
              <a:rPr lang="en-US" dirty="0">
                <a:latin typeface="Century Gothic" charset="0"/>
                <a:ea typeface="ＭＳ Ｐゴシック" charset="0"/>
              </a:rPr>
              <a:t>instead of merely accepting traditional ideas. 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7800" y="381000"/>
            <a:ext cx="608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u="sng">
                <a:solidFill>
                  <a:srgbClr val="FF3300"/>
                </a:solidFill>
                <a:latin typeface="Century Gothic" charset="0"/>
                <a:ea typeface="ＭＳ Ｐゴシック" charset="0"/>
              </a:rPr>
              <a:t>The Scientific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8563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What was the </a:t>
            </a:r>
            <a:r>
              <a:rPr lang="en-US" sz="4000" b="1" i="1" dirty="0" smtClean="0">
                <a:solidFill>
                  <a:srgbClr val="004080"/>
                </a:solidFill>
                <a:latin typeface="Helvetica" charset="0"/>
                <a:ea typeface="+mn-ea"/>
              </a:rPr>
              <a:t>old </a:t>
            </a: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way of thinking?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905000"/>
            <a:ext cx="8534400" cy="10668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spcAft>
                <a:spcPts val="0"/>
              </a:spcAft>
              <a:buClr>
                <a:srgbClr val="004080"/>
              </a:buClr>
              <a:buFont typeface="Arial" pitchFamily="34" charset="0"/>
              <a:buNone/>
            </a:pPr>
            <a:r>
              <a:rPr lang="en-US" sz="3100" b="1" dirty="0" smtClean="0">
                <a:solidFill>
                  <a:prstClr val="black"/>
                </a:solidFill>
                <a:cs typeface="Arial"/>
              </a:rPr>
              <a:t>Before the Scientific Revolution, scientific thinking is based mostly on…</a:t>
            </a:r>
            <a:endParaRPr lang="en-US" sz="31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1937" y="3119067"/>
            <a:ext cx="67394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- The Bible</a:t>
            </a:r>
            <a:endParaRPr lang="en-US" sz="10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5975" y="4921984"/>
            <a:ext cx="61226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- Aristotle</a:t>
            </a:r>
            <a:endParaRPr lang="en-US" sz="10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pic>
        <p:nvPicPr>
          <p:cNvPr id="19" name="Picture 18" descr="bi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195267"/>
            <a:ext cx="1776188" cy="1681533"/>
          </a:xfrm>
          <a:prstGeom prst="rect">
            <a:avLst/>
          </a:prstGeom>
        </p:spPr>
      </p:pic>
      <p:pic>
        <p:nvPicPr>
          <p:cNvPr id="20" name="Picture 19" descr="aristotle_st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74" y="4982289"/>
            <a:ext cx="1275226" cy="15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8563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What was the </a:t>
            </a:r>
            <a:r>
              <a:rPr lang="en-US" sz="4000" b="1" i="1" dirty="0" smtClean="0">
                <a:solidFill>
                  <a:srgbClr val="004080"/>
                </a:solidFill>
                <a:latin typeface="Helvetica" charset="0"/>
                <a:ea typeface="+mn-ea"/>
              </a:rPr>
              <a:t>old </a:t>
            </a: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way of thinking?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28600" y="1905000"/>
            <a:ext cx="3581400" cy="4113644"/>
            <a:chOff x="0" y="2031235"/>
            <a:chExt cx="3033540" cy="34845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89" y="2423650"/>
              <a:ext cx="2576808" cy="3092168"/>
            </a:xfrm>
            <a:prstGeom prst="ellipse">
              <a:avLst/>
            </a:prstGeom>
            <a:ln>
              <a:noFill/>
            </a:ln>
            <a:effectLst>
              <a:outerShdw blurRad="50800" dist="190500" dir="21420000">
                <a:srgbClr val="000000">
                  <a:alpha val="43000"/>
                </a:srgbClr>
              </a:outerShdw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0" y="2031235"/>
              <a:ext cx="3033540" cy="66481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000000"/>
              </a:solidFill>
            </a:ln>
          </p:spPr>
          <p:txBody>
            <a:bodyPr anchor="ctr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dirty="0">
                  <a:solidFill>
                    <a:prstClr val="black">
                      <a:alpha val="68000"/>
                    </a:prstClr>
                  </a:solidFill>
                  <a:latin typeface="Arial"/>
                  <a:ea typeface="+mn-ea"/>
                </a:rPr>
                <a:t>ARISTOTLE</a:t>
              </a:r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3048000" y="2689830"/>
            <a:ext cx="5560325" cy="2872770"/>
          </a:xfrm>
          <a:prstGeom prst="wedgeEllipseCallout">
            <a:avLst>
              <a:gd name="adj1" fmla="val -62610"/>
              <a:gd name="adj2" fmla="val 97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i="1" dirty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The earth is the center of the </a:t>
            </a:r>
            <a:r>
              <a:rPr lang="en-US" sz="4600" b="1" i="1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universe!</a:t>
            </a:r>
            <a:endParaRPr lang="en-US" sz="4600" b="1" i="1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945188"/>
            <a:ext cx="9144000" cy="78483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tIns="137160" bIns="137160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And </a:t>
            </a:r>
            <a:r>
              <a:rPr lang="en-US" sz="3300" b="1" dirty="0">
                <a:solidFill>
                  <a:prstClr val="white"/>
                </a:solidFill>
                <a:latin typeface="Calibri" charset="0"/>
                <a:ea typeface="+mn-ea"/>
              </a:rPr>
              <a:t>nobody questioned him for 2,000 years.</a:t>
            </a:r>
          </a:p>
        </p:txBody>
      </p:sp>
    </p:spTree>
    <p:extLst>
      <p:ext uri="{BB962C8B-B14F-4D97-AF65-F5344CB8AC3E}">
        <p14:creationId xmlns:p14="http://schemas.microsoft.com/office/powerpoint/2010/main" val="19485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6567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Why did thinking change?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1905000"/>
            <a:ext cx="8534400" cy="1292661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2,000 years is a </a:t>
            </a:r>
            <a:r>
              <a:rPr lang="en-US" sz="3300" b="1" i="1" dirty="0" err="1" smtClean="0">
                <a:solidFill>
                  <a:prstClr val="white"/>
                </a:solidFill>
                <a:latin typeface="Calibri" charset="0"/>
                <a:ea typeface="+mn-ea"/>
              </a:rPr>
              <a:t>loooong</a:t>
            </a: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 time. Why do people start to think differently?</a:t>
            </a:r>
            <a:endParaRPr lang="en-US" sz="3300" b="1" dirty="0">
              <a:solidFill>
                <a:prstClr val="white"/>
              </a:solidFill>
              <a:latin typeface="Calibri" charset="0"/>
              <a:ea typeface="+mn-e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352800"/>
            <a:ext cx="8534400" cy="10668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4F81BD"/>
              </a:buClr>
              <a:buFont typeface="Arial" charset="0"/>
              <a:buNone/>
            </a:pPr>
            <a:r>
              <a:rPr lang="en-US" sz="3200" b="1" dirty="0" smtClean="0">
                <a:solidFill>
                  <a:srgbClr val="1F497D"/>
                </a:solidFill>
              </a:rPr>
              <a:t>Increased contact with Jews and Muslims exposed Europeans to new ideas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4572000"/>
            <a:ext cx="8534400" cy="78483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tIns="137160" bIns="137160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solidFill>
                  <a:prstClr val="white"/>
                </a:solidFill>
                <a:latin typeface="Calibri" charset="0"/>
                <a:ea typeface="+mn-ea"/>
              </a:rPr>
              <a:t>And what’s that called???</a:t>
            </a:r>
            <a:endParaRPr lang="en-US" sz="3300" b="1" dirty="0">
              <a:solidFill>
                <a:prstClr val="white"/>
              </a:solidFill>
              <a:latin typeface="Calibri" charset="0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571292"/>
            <a:ext cx="8610599" cy="984885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5800" b="1" dirty="0" smtClean="0">
                <a:solidFill>
                  <a:srgbClr val="FF0000"/>
                </a:solidFill>
              </a:rPr>
              <a:t>CULTURAL DIFFUSION!</a:t>
            </a:r>
            <a:endParaRPr lang="en-US" sz="5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5029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Changes in Europe: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828800"/>
            <a:ext cx="5105400" cy="48768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60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200" b="1" dirty="0" smtClean="0">
                <a:solidFill>
                  <a:prstClr val="black"/>
                </a:solidFill>
              </a:rPr>
              <a:t>Europeans realized that they were wrong about some things</a:t>
            </a:r>
          </a:p>
          <a:p>
            <a:pPr marL="514350" indent="-514350" fontAlgn="auto">
              <a:spcAft>
                <a:spcPts val="60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200" b="1" i="1" dirty="0" smtClean="0">
                <a:solidFill>
                  <a:prstClr val="black"/>
                </a:solidFill>
              </a:rPr>
              <a:t>Example: </a:t>
            </a:r>
            <a:r>
              <a:rPr lang="en-US" sz="3200" b="1" dirty="0" smtClean="0">
                <a:solidFill>
                  <a:prstClr val="black"/>
                </a:solidFill>
              </a:rPr>
              <a:t>They had believed that there were only three continents, but explorers had </a:t>
            </a:r>
            <a:r>
              <a:rPr lang="en-US" sz="3200" b="1" smtClean="0">
                <a:solidFill>
                  <a:prstClr val="black"/>
                </a:solidFill>
              </a:rPr>
              <a:t>now “discovered” </a:t>
            </a:r>
            <a:r>
              <a:rPr lang="en-US" sz="3200" b="1" dirty="0" smtClean="0">
                <a:solidFill>
                  <a:prstClr val="black"/>
                </a:solidFill>
              </a:rPr>
              <a:t>more</a:t>
            </a:r>
          </a:p>
        </p:txBody>
      </p:sp>
      <p:pic>
        <p:nvPicPr>
          <p:cNvPr id="8" name="Picture 7" descr="603FC-mapma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88" y="5080000"/>
            <a:ext cx="1714500" cy="1625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4853212" y="2819400"/>
            <a:ext cx="4138388" cy="1905000"/>
          </a:xfrm>
          <a:prstGeom prst="wedgeEllipseCallout">
            <a:avLst>
              <a:gd name="adj1" fmla="val -10174"/>
              <a:gd name="adj2" fmla="val 653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i="1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They found MORE?!?! But I was just about finished!</a:t>
            </a:r>
            <a:endParaRPr lang="en-US" sz="2700" b="1" i="1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9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600" y="-81637"/>
            <a:ext cx="8837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Helvetica" charset="0"/>
                <a:ea typeface="+mn-ea"/>
              </a:rPr>
              <a:t>Scientific Revolution:</a:t>
            </a:r>
            <a:endParaRPr lang="en-US" sz="6600" b="1" dirty="0">
              <a:solidFill>
                <a:prstClr val="black"/>
              </a:solidFill>
              <a:latin typeface="Helvetica" charset="0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712113"/>
            <a:ext cx="89714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</a:rPr>
              <a:t>________________________________________________________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843" y="1120914"/>
            <a:ext cx="8791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What was the </a:t>
            </a:r>
            <a:r>
              <a:rPr lang="en-US" sz="4000" b="1" i="1" dirty="0" smtClean="0">
                <a:solidFill>
                  <a:srgbClr val="004080"/>
                </a:solidFill>
                <a:latin typeface="Helvetica" charset="0"/>
                <a:ea typeface="+mn-ea"/>
              </a:rPr>
              <a:t>new </a:t>
            </a:r>
            <a:r>
              <a:rPr lang="en-US" sz="4000" b="1" dirty="0" smtClean="0">
                <a:solidFill>
                  <a:srgbClr val="004080"/>
                </a:solidFill>
                <a:latin typeface="Helvetica" charset="0"/>
                <a:ea typeface="+mn-ea"/>
              </a:rPr>
              <a:t>way of thinking?</a:t>
            </a:r>
            <a:endParaRPr lang="en-US" sz="4000" b="1" dirty="0">
              <a:solidFill>
                <a:srgbClr val="004080"/>
              </a:solidFill>
              <a:latin typeface="Helvetica" charset="0"/>
              <a:ea typeface="+mn-e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905000"/>
            <a:ext cx="8534400" cy="23622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100" b="1" dirty="0" smtClean="0">
                <a:solidFill>
                  <a:prstClr val="black"/>
                </a:solidFill>
                <a:cs typeface="Arial"/>
              </a:rPr>
              <a:t>People began to use reason and logic (not just faith) to explain the world</a:t>
            </a:r>
          </a:p>
          <a:p>
            <a:pPr marL="342900" indent="-342900" fontAlgn="auto">
              <a:spcAft>
                <a:spcPts val="0"/>
              </a:spcAft>
              <a:buClr>
                <a:srgbClr val="004080"/>
              </a:buClr>
              <a:buFont typeface="Courier New"/>
              <a:buChar char="o"/>
            </a:pPr>
            <a:r>
              <a:rPr lang="en-US" sz="3100" b="1" dirty="0" smtClean="0">
                <a:solidFill>
                  <a:prstClr val="black"/>
                </a:solidFill>
                <a:cs typeface="Arial"/>
              </a:rPr>
              <a:t>Science changed from what people </a:t>
            </a:r>
            <a:r>
              <a:rPr lang="en-US" sz="3100" b="1" i="1" dirty="0" smtClean="0">
                <a:solidFill>
                  <a:prstClr val="black"/>
                </a:solidFill>
                <a:cs typeface="Arial"/>
              </a:rPr>
              <a:t>thought</a:t>
            </a:r>
            <a:r>
              <a:rPr lang="en-US" sz="3100" b="1" dirty="0" smtClean="0">
                <a:solidFill>
                  <a:prstClr val="black"/>
                </a:solidFill>
                <a:cs typeface="Arial"/>
              </a:rPr>
              <a:t> to what people </a:t>
            </a:r>
            <a:r>
              <a:rPr lang="en-US" sz="3100" b="1" i="1" dirty="0" smtClean="0">
                <a:solidFill>
                  <a:prstClr val="black"/>
                </a:solidFill>
                <a:cs typeface="Arial"/>
              </a:rPr>
              <a:t>observed</a:t>
            </a:r>
            <a:endParaRPr lang="en-US" sz="3100" b="1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648200"/>
            <a:ext cx="1851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238" y="4648200"/>
            <a:ext cx="1731962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2362200" y="4648200"/>
            <a:ext cx="4419600" cy="1736221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1352</Words>
  <Application>Microsoft Office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MS PGothic</vt:lpstr>
      <vt:lpstr>MS PGothic</vt:lpstr>
      <vt:lpstr>Arial</vt:lpstr>
      <vt:lpstr>Bernard MT Condensed</vt:lpstr>
      <vt:lpstr>Calibri</vt:lpstr>
      <vt:lpstr>Century Gothic</vt:lpstr>
      <vt:lpstr>Courier New</vt:lpstr>
      <vt:lpstr>Helvetica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World History Warm up 4/7/2016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who are these new thinkers???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creator>Nathan</dc:creator>
  <cp:lastModifiedBy>Alston, Ashley C.</cp:lastModifiedBy>
  <cp:revision>105</cp:revision>
  <dcterms:created xsi:type="dcterms:W3CDTF">2004-02-03T01:25:25Z</dcterms:created>
  <dcterms:modified xsi:type="dcterms:W3CDTF">2016-06-29T11:24:07Z</dcterms:modified>
</cp:coreProperties>
</file>