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67" r:id="rId3"/>
    <p:sldId id="258" r:id="rId4"/>
    <p:sldId id="268" r:id="rId5"/>
    <p:sldId id="266" r:id="rId6"/>
    <p:sldId id="259" r:id="rId7"/>
    <p:sldId id="260" r:id="rId8"/>
    <p:sldId id="261" r:id="rId9"/>
    <p:sldId id="262" r:id="rId10"/>
    <p:sldId id="263" r:id="rId11"/>
    <p:sldId id="269" r:id="rId12"/>
    <p:sldId id="264" r:id="rId13"/>
    <p:sldId id="270" r:id="rId14"/>
    <p:sldId id="274" r:id="rId15"/>
    <p:sldId id="265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A22AB-20DD-493F-B549-00B3FD4F5A9A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8CFF1-84E5-4BE7-A826-72D757BD8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81FE-9C07-40C4-B126-50C5DB559852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8D1B-D03B-49AB-873C-AD5B5C8AE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81FE-9C07-40C4-B126-50C5DB559852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8D1B-D03B-49AB-873C-AD5B5C8AE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81FE-9C07-40C4-B126-50C5DB559852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8D1B-D03B-49AB-873C-AD5B5C8AE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81FE-9C07-40C4-B126-50C5DB559852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8D1B-D03B-49AB-873C-AD5B5C8AE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81FE-9C07-40C4-B126-50C5DB559852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8D1B-D03B-49AB-873C-AD5B5C8AE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81FE-9C07-40C4-B126-50C5DB559852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8D1B-D03B-49AB-873C-AD5B5C8AE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81FE-9C07-40C4-B126-50C5DB559852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8D1B-D03B-49AB-873C-AD5B5C8AE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81FE-9C07-40C4-B126-50C5DB559852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8D1B-D03B-49AB-873C-AD5B5C8AE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81FE-9C07-40C4-B126-50C5DB559852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8D1B-D03B-49AB-873C-AD5B5C8AE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81FE-9C07-40C4-B126-50C5DB559852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8D1B-D03B-49AB-873C-AD5B5C8AE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81FE-9C07-40C4-B126-50C5DB559852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98D1B-D03B-49AB-873C-AD5B5C8AE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81FE-9C07-40C4-B126-50C5DB559852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98D1B-D03B-49AB-873C-AD5B5C8AE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0425"/>
            <a:ext cx="7696200" cy="1527175"/>
          </a:xfrm>
        </p:spPr>
        <p:txBody>
          <a:bodyPr/>
          <a:lstStyle/>
          <a:p>
            <a:r>
              <a:rPr lang="en-US" dirty="0" err="1"/>
              <a:t>Safavid</a:t>
            </a:r>
            <a:r>
              <a:rPr lang="en-US" dirty="0"/>
              <a:t> Empire </a:t>
            </a:r>
            <a:r>
              <a:rPr lang="en-US" b="1" dirty="0"/>
              <a:t>(1501-1722)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Josue</a:t>
            </a:r>
            <a:r>
              <a:rPr lang="en-US" dirty="0" smtClean="0"/>
              <a:t>, Bruno, Cameron, and Irvin </a:t>
            </a:r>
          </a:p>
          <a:p>
            <a:r>
              <a:rPr lang="en-US" dirty="0" smtClean="0"/>
              <a:t>Due Thursday Mar. 17</a:t>
            </a:r>
            <a:r>
              <a:rPr lang="en-US" baseline="30000" dirty="0" smtClean="0"/>
              <a:t>th</a:t>
            </a:r>
            <a:r>
              <a:rPr lang="en-US" dirty="0" smtClean="0"/>
              <a:t> ,2014</a:t>
            </a:r>
            <a:endParaRPr lang="en-US" dirty="0"/>
          </a:p>
        </p:txBody>
      </p:sp>
      <p:sp>
        <p:nvSpPr>
          <p:cNvPr id="9218" name="AutoShape 2" descr="data:image/jpeg;base64,/9j/4AAQSkZJRgABAQAAAQABAAD/2wCEAAkGBxQTEhUUExQVFRUXFxcYFxYYGBwYGRUYHBcYHBwXFRoYHCggGBolHBcYITEhJSkrLi4uGB8zODMsNygtLisBCgoKDg0OGxAQGywkICQsLCwsLDQsLCwsLCwsLCwsLCwsLCwsLCwsLCwsLCwsLCwsLCwsLCwsLCwsLCwsLCwsLP/AABEIAK4BIgMBEQACEQEDEQH/xAAbAAABBQEBAAAAAAAAAAAAAAAFAAECAwQGB//EAEIQAAIBAwMBBgQDBQYEBgMAAAECEQADIQQSMUEFEyJRYXEGMoGRobHwBxRCUtFicpLB4fEVI1NUMzSCk7LSFiRD/8QAGwEAAgMBAQEAAAAAAAAAAAAAAAECAwQFBgf/xAA4EQACAQIEAggGAgEEAgMAAAAAAQIDEQQSITFBUQUiYXGBkaHwEzKxwdHhFPFSFSMzQgaSU2Jy/9oADAMBAAIRAxEAPwD16xaDMZ6LxEgzMz5jAxWHAR6rfh79SyvvYygpuU2/lKZOzbkEAdBznFR6QyNJp632v9gw979luRpsvnaTggxPQjp7R+VX4GvKonGW6t5FOKorzItos101V0OU6DzWLUu20wSSQMgAtHpjrjiqKtVK2ZpX5myjQS4XsZta4uEEIflhpgGCRHIyRzEiM1grYuNk4S1TuvDfz9TYqLbd1pa3vuIi14t2NwJh4zmJx8smOYPPSq30pLJZLXxt+fUksKs17/k1fvjQMLI/iP8ATp96JdIwtdR15e9ySoSvqyi4xPLN7gkR7RxWb+fVz5vTgWfx4NW9Rrg3Hc2T5kDHt5VXVxNSpu9OXAnClGPfzHNZywagCu+8ITMdAfU4H51OmryRGbshjp1PMt6MSw+xMVL4sltp3aBkXEtmqiRC9c2iYkdfQedSjHNoJuw81EmImgEhpoCxk0N5crI3yS39o9TMR9OnHStFaEvm4cOzsK4NbcTYazlgxpjQ00AOKAImkAxpjGNIZRctSZBhoiehHkR1H4+tTjOyyvVCceK3HtXNwng9R5HqKUo5XYcXdD1EmZ7rSfF4QDI/tRHXp7Y496vjHq9XVv08PuUt9braGlWBziqWmnZlpKaQjNqgJUmCJ2kHgTwfeQB9aupt2dt9/f18CEkrq5YRVJcKKAGgUAHlsFVYqZYxl+I+g969FClGmssUcRyzag1LhmIEZJYHEemBPPlFcrFQ6zk5Jvs96epqpS0SSaI3b4gbYcyAIIxJgnnMDMDJioUKMpTyybiuOj+wVKiUbrXyNmr1Zt2j3Sd7cC+FZCyfUnA9q7KqUoyUak7LzfoZGpZW4Ru/IF6a06E3H2S0FgoIjiSTOfPjzrk16sazyxvxt+LcPM1Qg4K7sEPOsReNQMZqBoagBGgZGgBGgZVqPkPoJx5jIP3FWUvmXvcjPZlimoPsJD0AUao+Ak4iD9iDn0xVlJda3vYjPa5Zuniq2rE0MaQynczTtgDI3cmQYMD71bljG2bXs/ZXdy2L0EAAcAQBUG23dkkrCmkSFQIUUDFQBEmgYjQBEmgZGkSKbyx4lGescsI49T5VbCV+q/6INW6yJo0iRVbTTsyd00SpAZoKBfFgbRxGJAmr7xnJ6b3e5XZxS1NYqkmU6pCRImRkRHMEdRHWrKbSdns9/aISTa03KnukwBIM5JUiBByJwcwOvNCgldy8NUPM3ZL6ElVxiQ3qcH6wIP4UdR67e+8fWXaPtbzH2/1qN48vfkS6wcsgXFgkgTJgxPofSvUVFY8xh5ZtGSizBjYx58RkT0yZ/RqqEMukV5GyUk1dkBrSQpVQJyTiII/hjmsdXGRitN+RbGk33cykLAiuTOTlJyfE1xVlYifKoIkV2BBYAkgRHocyAeoGKsqapO2r93IR5DfvC+c+3ij3jihUpch548yYMj0qtqxNC3RzjigYwMwRmhgKgBpoGQuLIIPBEU4vK00DSasQ3FfmkjowEn/1AfmPwqzLGXy+X4fvxIZmtyxXBEgyKhKLTsyaaew9RGUbGXCww8iYK5mJjI/KOtWtxnq9H9SCTjtsQOpORtIYAQDBBJMDI9R6U/g8b3QZ+zUtsJtAH6M5J+9VylmdyajZWLAaQDUhjmgBiaYDGkNHPWbWuCQzqXgZG2CdzyD4RypQT02n623p30Qal2nGrDJuKFd3j4kr4xAgYOUbr8kdcJ5ASYYqskRoGKaAKe55gleeD/kcfhU872av757kXBcBiGHXcPIwD9CMfSPrR1Jdn0/IdZdpF7hZQVEg8gjkZGMj7z7VOMVCTUt175MjJuUer7+hotyAATPGfP1qt2u7E0hMaRJIjURipgMaBG/R3BwfY+VexqRvqeLo1LPUsv6ZkUNbO8L/AAtzHmGA6DzBmuTVwdN3aun2beR2qdeVk90OGByM1xmraM3IRNICF24q5YgCeSYpxi5O0VcHJLcyXLDCPECNw8METLGchsmD5Rjir1OLvprbfThtw/ZW4yVtS+7cCKWPCgkwJwB0A59qz7svsAU7W3AE6dlJKhlLEQTsncAIaGZ1xM92SPS+8l/299+5HIgf2hrjc2qwvWk2b37ttwIIYbZe3IdTDCIggVONr7Jvy+grWV9TToOwbd2yr779veslA23uywO5VG3wwWYfSq5ztJpW3LEroM9l9niwGUPcfc26XbcR4QsLAECFGPeqpSzDsVdtds2tKivdJCs4SQJgkEyfSAatoYedZtQ4K5OMXJ2RtsXVdQyMGUiQQZBHmDVTi4uz3ItNaMFdp/FOlsMVu3QGABgKznP90H9GttPo7EzipRg7dun1K4VITdotNnJXP2iM17/k6beMiJO946woMQB610v9JvDLKevdoi6NJR603YJ6v4v1FtVe7pFsowJHe3wjsB/Lb27zPTwx7VWuhk18/p+yr49K+WN5PsX5a8wv8Odvfvlo3EQoA5SGMkkAGRHTxfhXOxOGWHnkk78dP2WThKLCgsCMwTMk+vp5YxWd1Hw04e/qQUFxK2fu8k+Dz/l9/wCz69Kmo/F+X5uXPu7Qcsm+xK/q0T5mz5DJP0GalQwtWs8tON/p57EK2Ip0Y3m7EbOuRzCkzExBH4xE1Kvgq9FZqkbLbgRo4ujWeWEru1zTNZTRYiTFCVxkLN9XEoysJIkEESMEY9RUp05Qdppp9uhGE4zV4u6HNwTEifKc/alle9tB3V7EqiSI0DIswAJJgDr0FNJt2QN2V2ULrLbYFxCfIMKtnQqwV5Ra8GQhWpz+WSfiiSXlJIDAnqAZ/Kq3CSV2mWKSb0ZJ0kEeYI+9KLytPkKSurEUV/5l99p/HNTvT5Pz/RHr9nvxE1xseHqJIyI+uR58VJRhrqLNLTQsY1Uy1EaQx6BESaANw0rDyr2PxEzxXwpII6MEc1nqW4G/DZluDrJbxTEF2K+cEk5+/wBorg4yUZVXbufetPfadXDxagr+76ki3oKymiwmyCCARnHnTQrI5v8A4AV4vXVGcG4YErt8UArJjd7k81rUbxzJXXO3tlfxLO3HvNGj7MvLdtxffYXHeBmD7hs2gDcvg8UPjk+lSw8KVSeV9vC3bzCtKcY3Xv0C+qV7TANBRiVU5LTyJgQBEj3HrVmJwiUHOHDhyX9ldGs8yhLz7f6Bt/tyxBBdYjODEFtkzERukTWGMZJppGuyatcAajXXr98d1eFtbcIrIQe+Z+d1tyApU2nAnd1MCM35YW7+D4eKRFOXv9l+h0mtO4DUhFVgFBthiQNk7w2RMNmT8/oJjUUI7r1HB5lo/Q534s7WFq1d0t24NRcZgwwALGS3OSzZ48vLg9Po/DTc1VSsvr+i+Cy9Zss/Zf2TevPvubv3MbpUMVV7o2xKg+JRJnpIAM5FdavCitbdbwehz8Zi5J5ezXx4HoHxT2Lb1NtitvT98F8Ny7ZF0gAHAHn5cx5VVSlKLs27d5zoYiMXdac7Ozficd+znsbX2Bdurp7Cm6BtN+bbr4sgKqlgp52naMCKtrVISspPbkbq7pp2pt/VeF35hr4m7Euau5b/AHoqiICAlvIdjyRcYA5EDbHQ5rnYjFSoRtSjo+L/ABwJ4KUU80n1ve3MI9m6RLFsW7SBUEwPfkkk5NcKpUlUlmm7s3y6zuzU1w+Q/Cq0JRQM7X1TeFBgkyTAjaDkZ5Jx+uez0RglXnKUtl53fv3w5fSmK+BBRju/IFB9vSSceZYxgevHFepap0YckvBHmLVK8+bC2i0zKwYlSNv8sEEx615fpDpJYin8NRtZ33v9j0+B6N/jzzuV7q21glXGOoBu2bxZu7PygAkeZmc/avS9CYSm4OtJXd7Ls93PP9MYmcZKlF2VrvtMtjUtbkrbLyyKdpI28STHkhLfh1FLpzLmj1le2z+vjsS6FTcZaO19/t4bm672hEoLLyQxysqdr7csJyeR1jNcC8r3udzJHY2peIhWGeAcQ3vHBj8ai4p9aPlyBaaMt3+1VlljF2jYNzaJ8O7xDiR5z6eXrPIFbsFiY4dylbrW6r5P371MuKwzrZY36t+sua/suOnSI2JHltEVQ8TVvmzu/ey5UKdrZVbuGsWET5EVZ52qBP2qNXEVarvUk5W5u46dGnTVoRS7lYv3VUTsIGgB5oAgxoZJDA0gFNMLFRFABjb7/c/1rWsZWX/b6HL/AI9PkJWI4Zvv/Wn/AD63FryRJYaC2+rHVYisjbbbZalZWQkQMwUzGSQMcefWPb0rbgaUZybkr28iivNpKzLP3FRgM8TkEz9icj710P4lLMpZfx4oy/yH8uYvNwIyoqgbs+WODEcmrLpNLnf01JdwH7X1K6ZZuA7SQiQCwZj8qmAdvlJxXMr4aUZucdt+41U6l1ll/Zh0nxjp2tDvlccYZZ2yJySRkZ9fTBjdRq5o2k9ePb+SqpTyvs9+Ry/xL+zw6pf3nR3Gfd4hbuOQcNI2NPM5G7PGZrbTdFLK4pfT37sSoV3TuqnWXquPj9e88/v667ZBRiyFDuYkEXFZSWkk+LcCxzznyqf8Sinmy/g6kfhOOdbe/foYm7W3HxXmJwZZz+ZPNXLItFbyRK9Nu/6Gt3FPDA+ZmfWTHODNTzX0uNOKV46nuS6SxY0S6S3d2b7autzxHcXJYspEEztYx5VkcnKbueaxUpTleW5iu6+1bhjrktoS8tELva3ALMWAwVY+8DBybG7mOEJXtYLdka1Lv7x3GpS8SQVAYeDwKoIPiJBiZM5BxUHG26LZqaWpfZv6gFbdy0Likom4NI27AXd5k/MSAPTJzUWkRjJtkrzooZhdRkQlXO4f8ojo5np6wRjmuRisGknOHl+Dr4bEybUJa32f5HkH8RXM5HQQK7cts+0JkIwdwpXcP5QQf4SN/GTAjrXT6Krxo11KTsnp5mDpKjKtQcYq7WoAN++QsooZtvBnbJckyDgBQsHzP0r171WWS33PJRtF5ovbb33hWx2pfyCloEBYJaN7F/EAJxC59yM15PGdGOjLq3ktXotl2nq8L0jGtG8urqlvu+z3xOh21yjoXMWv0SuQx3YwdpM7YaMdYJn+tb8HjqtCLjBrV31S3049xjxODpVmpTXZ4DPpB3LLaMFgYbccE9QcxVGIrzrVM9XfbbkXUKUKUFCnsQSxeDqTcXZvYsNuSmwBVB5HiySSSfOMVTeOpfqbLiAiD+vUetRjJxd0DV1YrBYcrPqCM+sGIqxxi3oxKUktURLt0T7kfjE/50lGPP6jzS5Eb1/YF3BmJ/lX9R6D86toYd15NQsu9pFdauqMbyTfcm/oW2jIkgiehiR7xis81aTSd+0uUm0nsTpAKgBpoGMaBkCKQxxRcCBqRAs7WOo3AWYAgSSFIB3iZBMt4ZwI45ziccttTKYkua4keG2M+ISIgu/ymZ3BNnIgkEYmQdQl3nQW7Rc7eAILHrE8D3g56fatWDw6m3OWy9X+jNWm11Uat6IdiqZIJ45j+0eT9fLiRXWjFJWWnvsM0pcCq781Xx2OZU+cq1LneucjYV4xJII8zIB+/wBax1Kko1YxWzvf378djo01eN3urG28wMgiR1FXqN0Vzq9axj1GigFlkr1U5IweCefY1gxGEUtYaP0/s106zS62qJaS4+CPEswRMlfXP0PtV9BzcE5O9/fj28SM7KTSR4N+0Wy1vtDULdIIdiwIBIIaDGRyEZAYx4q6kZJxXd/ZvwlWLp5Hwvfx18tfqS+DfhnT6trbu822Yo4UMr23MlAxKEFWRWaR7EjNKU6cVfj9SuviHF5YR8ezuNnxd8P6DSamwLQvMhXvHQyD3e7aSjMojdEZ9xzTotTi29yNGtVlPKrX4N/r8eYN7S+LHtsF0q3ktwg23HF8A7SCLXeKSijOP7R86bSV7q7GsK8zdVX22uvpb6AHtDtY33D3UJPAhFAHAwqgBR7CjMuRppQp01aMWatLcNohrZKEEEFcQQQQceoH2qa0L5U4SWWS0OjtftB16JsF4HEBnRWYes9frNLJGXAxT6PoXvqvH+2c52z8VXtQf+fcJbO7YoUEhCCYGeGOOKrlTha0kFGhRpvi3rr9fr3nb/DGs0t3Sq93vSQvjcfLAu3VBxxncSYgDnwzXn8VBwq2htwLpOF3l2D/AGX23orDOlt3LRlYnCMyQDxyD14K8Yq6l0Vi8RZqPbq7fv0M08XRp8TFYPfXrlxQUQurGGgyqHBAHiBkE/TmK9ZSwjw9GMJyvJLw9r7Hl8bUjKq5RVr/AHCOg0aqVQ3GkgqGYbt8tJBIiCOn+lZMXXnQp51DMuOqVvzvyJYSlHETyuWV8NH7Wx01lSFAJ3EDJ4mvG1ZRlOTirLlyPW04uMUm7vmTmq+CJ2M96F8Q4nxDpHnHTzn3qyLzrK9+H4INZdeHEtJqnmWjE0MYpoCw00LgMU0cgGBpAIUwFNACNADGgZWaRIlNHARUzZqZALlhkcEcgiI+9TqUp03aSMcJqWxX36/zD7j7D1ojSnJpJMHOKV7m/SaciWaQeAJ4HrGCZrsYej8KNuL3MlSTk7kr+oVBLsqjzYgY+talFvZGZyfEwX9fYAV2vWgrGFYusMfIGYNWqMtrMzOi5SKdT8RaG2FuPfs5AAIIdo6YWTHX0qPwqjdrG6nT4JNvuLe0NLb1SBrdzdtaRsYcwJBPQ7TMY5FQblHRordJPVGK12cQ4AIViVMFQFlVYAgKBHJ4kSAcxWeNVueVxtpzv9vwXOFo3TM1/t65YV1XTuWG7bKue8hkgyFO0FXJAPG0itFOjpZe+0zTxFmc38daRtXpnP7s7d139wFyVYGbTBwdsFNveLt58C+4updWVmt7E6VbVTT2vwv6An9lfZF24xuWgbVuzd23LVwSLj91llwGQ5AgjAY5OVNlSVNRs1vsaa9811ryfZ75eR1f7RfhrvNObloKndoo2hFJYBpCBywKqJOAOojyqGGkl1efvYhCfw6saktl99PHuPGT5fcdQfXyrS01ud9STV1qZP3dpnf1Jjp0wRORj86ik1K5VKm5J9Z68iH7qeN5PA6z19eePtUVB23DI1xG7lgRNyIj6wfU9Z+8VOMWtWyuSd0r6+0arenQnxFV9SCf8qvgoye9vAhUTir5c3j9tjreyNWosm3b27QTLAZac8klgszjHU9a1UcDh5VfjWu9uxeHPtevLQ4mIr1ksjv935JLySRcttQcATnIHnyfrArpqK3MSk2joOw9RbChOHJYn+0Z5nriMelYsRCV83AwVoNSbYVYDBMYZTPEZGQelYMQm6M0v8X9CeFdq0H/APZfUN3NVbHLoPdgP868RGhVnfLFvwZ7V1Irdox6jtywozdU+0t+VbKXROMqWtTfjp9bFUsVRjvJfX6Gb/8AJdP/ADN/hNX/AOgY7/FeaIfz6HP0ZQfiKwp8LEqTkBT4fUenpU30HjZptx171r67kVjqEXo9O56BCx2pZckLcUkdJz06HPUCuZWwOIpfPBrwNcMRSltJEn1BOUA2iMx80tBC58vvIqCpJO0t/ppxG5t6x2+vcXi4CSB05xj78T6VTlaSZNST0J0kSIxSGOKOAmPTAVADGgERiojFT4AVNzUythzWwXBgHbyDw2OD7SD71169eFOaur/VdxyoU3NNp/hjartUopYWmeP4UILH2DFRH1qVPF0Zuzdu/wDVyfwZ9nn+jkdbb7S1oIuOmjslpCJLXSvQOVaPsR7VZPpChS/41mfP3+DVChTjZy6z9PfeV6f4B0//APV714/2ngfSMj71kn0tXfy2XvtLlPL8iSK+0vgKwzIbSbQAZXvGG47kIGZOV3ifUVCPSVe2svREfiTve5z3xX8KCxpXcbFiNpnxFipG3I8Q37T0MbvIVpwmMrVaqje5JSm3ozsv2ajV29Gnf2lW2tt9ltV23DDkq7AgDc6mM/yKT85jfVV57nLrSSk2tS/tLtx2s+MtprqiT4N8+EoQvHLk7cye7DYojAxTr32Bt9b1yQNV4pMMARElwAVBgjGP7s1shCyMEpq92jptBqSImoVaaFRqOLNerssVPchQzEFjwTDT05nxA5HPIrG77M60JXV14gxeyLzq4e66zMbs/N3hO0Lc6bxE/wAq880lzX9Em+f9i13w5o7hsm5aVjZA2kSgxHzBTkSJgzV8ZVNdSlYpQ6sHZPQr+JvhzSaoo920zMJ8VuVJGPC5XJ9Kgqs6a5mihXcfkdr+X0eoN+M+y7djsm5sspaKKFWMsqNcXcpfliwmeZ9asp1G6m5ZSvKpFz5ngTm0Yy3Jjn+LP69vSrk4cTptQfH29SNrR2ycHjHtgf5fnT+EnrHYUVBuz3Qf+HNMVuF1ICRDyfQbTnyj866WChLNnT02ZzukckVktrw7v7OnFdW5xyRFArXE2eZPvn86NthRhFbIQpExmoGMaaEym/eVBuYwBGfcgf51GUlFXYJXL+y+0ra3lbcCU8UcHqIz1mRHIrk9L1oLCTi3q9F78DqdFYWdfERUeGrfvvDtz4qd1lVTawBzJwRI5j8q8KqSi27ntYdGUmrttryM9r4ivqcFSB0KgD8AKtdGD1k9yU8BRacYR27f7Ok7I7aW9gjbcA+WeR5qeo/Ks9Sk46rVe9zl18NOi7PYJA1QuBnHFAh6AFTARFAIquOAJJAHrSim9ENtLVkGvAefnhSfyFTUG1+0RlNL+mUNq0/mH3qfwp8ivPHmHqjOUpO73KYxUVZDVAkCdTb1XfEo1vupXapJBACOCW8BmWZTEj/wxnJqacbBZg+/o+0CDsvW1O1Ik7vELsuT/wArM28cc9BGZJ0+XvzDUJdmpqQ7d8yFCIUDLAhmMk7RMqwHp3Y53GISy20Cw/b/AGPb1Vru7hIEhlZTBVhMEfc1dhsTKhPNEktDFp9Zr9KpBC663kht3d3h5AzKsPxzXXp4/D1fm6r9DNPCJ/I7dj19dynsv4zs6m4NNesvZvM0BHG5SQJGSAQcYkeUV0FFWzRd0c7E9H1IRct1zXv8hLVfDlpzlBEMPKAyhDjj5RHtU1VVjlZJJ6HN/F/aen0TC3uvd4VY7Lbi2q7iPEzRIMLAjgU4rNrwOjhMDUrXatbm/MfsL4w0upDLc1dzTNNwFXuhZ3oI2OCANo4wM5yZJqnSaempfUw06On0udLr+5uhP/2VkW2UMtxZYEAsZnOEk+xyM1CNkYamcx6WzZuhlS9v71xd+ZWMmGACkcQnykTAq7NFIz5J37inXdmabTEM+8Nta4sMgnaUXaFYQY3yBHn6VTNpmqln+hw37SPim3tXSWg+0O9x9207mHhUKVMRhjnk1KlaKbOvgkruT4aL7+m3iZuwew9E1hX1Fq47kbiFgbF8JHhBDfLcBmOjAcZ5uIxlRTap2SWmx0JVI8vQIfE/7OtwW5odtvwgmyxIDGOjZzBiCYnNRw3SeXSruuK++wONzhbLNbuPavoQV8Ny2T1wQR5+YPX8a9HhcTBpt7Plt32MmIoOtFJbr3a+9vwdJ2Lq94K7g22AMQY6E5ziK69CoprR3scbEUJ0msytcIk1pM4Pu6F3+a5/MDtWAVJMKc+R/Cs8qUpbvn5E1JLgQXs24Ji+0nkxydseft9hUfgy/wAiWZci6/qGthQQz4yQCSYjoOpknPkaslJwS4itcyv2zgHub3mRszET95x96h/I0vlfkGTtG/fw/gezczz4fDiTyefl/EUviKXVcX5aDy21ubdLorRRWFuNw3ZBDAkznyP+teS6XrOVfItErad6vd9up7roDCU1hlU3k769ztb0JKqWztRYL5MegVRPniOPKuVHrb7HZajT+Rav66Je+Q1/WBG2kHgEtIgS22Wmh3lqPMqbt5vv01IHtYCWKuCvHnOY2weZEe9NXT0IVJwlFqUToOxfjJmncN6qxXdEEx1xj9dKrnh4v5dPfv8AZzXg4TTy33tz297+iOx0mqFxVdeGyP8AWscouLszmzjlbT4F4aokbEppiKrqBuQD71JSlHZg4p7lL2oyoBPqTj25j/empt6N+SX6FkS1S9+pVaaDgEdSmOOrIeueR69ODY45lq/H7P7P6rUrTyvTy/Hv8FL92STAyZ+X/Si9VaXfmQag3eyOkaqWJEaQxUAKgBCgBRQBXQSB3anYtnUbTcXxKZR1JV0MzKuuRnNX0MVUovqPw4D4WZXpdDqbNwMmqe5bnxW74FyR/YcQyn3muhHpW6tUgu9aGWpg6Ul1VZ++H4Nmq0Fq5e797aG5tCgkSVUEkAT1yc1mxGNnU6sW1EsoU3Si1fcH6r4U0dxt9zTWmYmSSokmZzVEcTVjopMt0K7/AGBpLSl+5VQoGVkEBflCwcR0jipQxNa6tJlbo02tYo4H471DWdp0942wh2eGRe07FSSm8EgqRcY9T4zniu3gsUqitNdbnbfw/RT/AA6F3v5+IF7G+KtYiXO51NwKILyQxywyu8ExLCSMeLPNdaeSXC9rfQcKFJyV1vdaXS025cNi/sjs6/2jqPG5YnNy62YUQDHmYIAHrWPE140IZn4I6EFTprLHhw7/AOj2i1aAAAGAAB7CvJPW5W2I0mNHGfGnwKNXcF+1c7q8AFaRKXAON0ZDDzHlFdLCY90Oq9URcdbnAXex9bo9QA1gsCdqFTKuDAjdGDPQ54xXo8D0hCUs0LPs2fkZ8ZTz03d6LVe9ztO0+xLunVDe2BmUEoG3MpPM4yAcT1+8dnD4+lWllW556UJR3QNmtpEH6jT3i5KXAFO4QZxKqAYiMEMfWaplCpmunp+l+2WJqxdpLVwEl3BBAgDoesen+v0nBTXzMG1wNDVYQI0hl6fLn1+36mvH9Pxgq8Wt2tfse5/8anN4aSeyen3MSCbxO5SAsADkcc+nPFcZfIzub1UXajVKkbjAPXoMgST0GRULXuXTqRh8xWmutlokTBgnyzMHy8P5U2mQVWDfb7/AY7At77yYBXJzmRB4FKqlGLu9TNi6svhOUdFzO1AK8KNvODnPMCI/GsmkrXevd9/0ecd1siy3cB4I/XQjoajKDjugUk9h3uKOSB6ExQot7IHJLcZ7qjkj70ZXyHmXMre8oEkiPOoqMm7JajckldkZ3KGXzDDp9IPGCatisknGXcyDeZKUe8wXGtEkkLJJ5An61elWSsmzM/ht3sdOTWRkiJpDHmgLCoARNACmgLEKCQxqICNMYqYhgaBmbtHVIizcMKxC8FpLYAIAPNOKbegacTgP2kaiwdIO6CAFwWi0RKRG4HblZKZGPEvmK6nRmlXr8vf3GnDicB2drtjFlyCGR1MgOhEMhPkR1HBAPSvRXWa/AbgqlPKtGtuxrb3yPbfhf4at6XTpdtXGurcUHcyhfAzFkJA/ihlU/wB0cRXH6STqx/8Azf8AZihXfxHm4281ovDfxYYrgcDYM1DGhUcwGKzj0qSk4u64A0mrMz6y4L57llCttEuYAuz4RJ25ElZXcDJwIzXoMPiM1qkN16M49aja8JeH5OM13YF22CQGuKuGITaVM43LJKyIaOQGExNeqwvSFOto9HyOdOnKG+wMOnvMrGzaa6yKWKiBgc5bA4P2itNWvGmtd+C5kU02Chc1AJ8KkSYJjAkxwc4ii9W+xPqjfvGoj/wl68EfTlqWar/j78xWjzCScieKMV8RUZOl81tPf0L8H8J14/G+W+vv6jaxGYAAkZzGMe/Tj7TXz/M6k3Obu92z6Z8ONOChTVlslsiNqyttfCOB+vyqEpX0LIU1BXMb9o2zAZfEOhWYnb19Qwoysi6sHo1qVHWadgZQcQQUHUZX7TRZoh8SjJNNd+noarWrdYNoMvdtAEbZwCNpI4APTnIqUkpaie2S2i05e+xrfbc6ns74u3qGKhh6GCD1DDOayyoamN9Hwks0JB/Say3dXcNvqDEj3qrrw0uzm1sLKErSRrtqo+UKPYD/ACpOcnu2UfDS4C7seQ+1DnLmwyx5Ga8qeIbQWIIIUDdnzjj3MVOLqOzvouexCSp6q2vZuXWVIABiYEx5+lQm05Nx2LIp5VcxXbK7jheT0FWxqTS3fmZZQi29DoqoGRoGPSAY0gHAoENQMipoJMlQRGoGNQMjTAq1OmW4IcSJn6jihNrYZhudi6cqUNpdpmRGDOzHt/y0HsoHSpxqSTTT1GkjxXt3s9dPqbtpchXMH0IDCfoYr1+GqfEpKXNXJW1UvfE9P/ZH8SI1h9JeYDuwWTdwbRyy5/lM/Rh5VVXh/wBl4mDGU1GWbg/qbO3fiq1prIuAPdVmZbcAgPtnlmEDA9zzEVx/9NlUm8ukd/1Yuw1T4kbPde/faDuwtbqtXbGpt3Ftq5eLTjd3Z3AFSQPEAVJ6YYjEyMlenGlNwktdC7JNII2NJrV2jvkI8M7vEYBXdnaDJAI+s1U5Q10BRlpqHgaqJWM3aWm3pgAsPlJ5U/zIYO1x0MH8a14Wv8JvtXrw9TPXo/ES7H6cSzQ6MBbVzvwt4BAxOQF3BnSGMl2MyzSxJJx07Ta5r3x7jmWd/wBehuu6wPcQnFsE44mQw3N6eLjpk1lji062SO3Pt7PtzNDw3+3nkvDku33oC9V8BWDlLlxR5YYcdJE/jXfh0vVWkkn6HOlh0leLBV34EO7F8bfVM/nFao9LK2sNe8zuLWl0WWvgMddRjrCQZ+rcVGXS74Q9f0OMG+KAPxJ2UdNdCEyGllbEkDmR0yY+teYrUssnJfK/q+B9A6L6QWKpxhJ9eO/dzWr3Wj7QaTWPkdwiaQwZb0FxSSLvIE4kmNuSTyYBE+vpU21yKFSmv+3oEkXABzjNRTad0WtXVmVr2YG3BUwwAMA8D2/PFTzx3fv8epmnTy6XVnz96+niTtdngMCASw9z0jA6Us0eKB03HrX89jaQ9sruDIT8pyJ9vLp96WVSV46kVWhJ5G0/VB34f1ZuFluFmIBIO48TEHP6zVVbqJZfojl4zCwj11ztYOAAYAgeQxWRtt3ZiSS2JTQMwXW8R9zVy2MsnqzoSaqERpDJGgRGKQxwKAFQBCgYjSGKmAxFADdaYcBEUhgT4r7cGksG5EuTtRfNj1PoBk/61sweGdeoo8FuSWrPFNTfa47O5JZiWY+pr1aUYRyxW2hNK9nwDvwbe1Vm+L2msNdwUcbSVZGI3KSIAOBGcHzqmrVpRVqkrEa9JVIWbsek/E6G/wBnalXtXiqp3yOxtgW2VQ2xQsHwsCpwf48jFU0WlNWej9Ucem3GpHsdvPRnMfAnxAyaVEFi44F57e5QceO0SxxxF5zP9iOtcnpGmnXbvwX3/B2Kk9djqR8RLtBNjUCduNgJG4oM7SeN+Y6AmsHw99UQzBuKq5khwKkIQFLkA0U1wACaHsV7GsN+xdIW6YuadpKGTJZII2EHxTB5PnXbwmNlUSpTje3HkZMZGmqXJ8A12jqCDiuxRgmjzFSWpkGtI6+dW/CTK1Nkdd2xZaLF5NwYLk4gMSNymMBQpYsYAx51kq02tjoYWu4yUlunoec9sa+3acp3dxSsk7mDSPDtjaoGQxMZnaa49anGLUYrzPoPR+OnWp/EqNO/CKenO99b/jQrt6sM+wCfWcfKpkeY8Ue4PlUKtL4btc2YXGxxCvFNb79jt7saSKqNhq7O0ZuvtX6nyHnUZSUVdlNetGlDM/A7nS6ZbahVEAfqT61kcru7PNVKkqks0i0UiDOf7e0966y7LNxkWQGCk7iYmI/hEc8V1cNhKjpuSdnvq7ePqWUMdhqE1nd7q2ib8HwNvYXZF+zaZri7FLztMFgCEURBMZnEcA/W3FYeM6WZvrRT7nZt3fbb7GGrjIvEf7fyO3g3ZWXZfuWvIINXENY1AA68fEfc/nVy2Mst2dQ8VSyCuVCgmPQIQpAIUDEaAIUDFNIY9PgIRoAg3NA1sNNAzzX9rRbfYmdm148t0rP1gCvQ9CWs+d0Nq8ZGL4L+FUvob90M4DGLYO0MFH8RiSScbRHrU8Zi5U5ZI6dvv6k6lXLpFXPVLCKqqEACgDaFwAOkR0rz8m8zzbld7lzktYKKWJBO5FALXEZphSxAEgxMwM13MLLNSi1yt5aHJrrLNp+7mezo0togtqFtsJVRt8J6qdnhJ9vI81hx1Gz+IuL1NeGxEpvLJ35E4rncDaB9aur7ybZTuxcQxgFrYVt6klTkttIIiM1YnCzuR6xmtpr9wl7ZG2CBABba4DAbZgsUYiekVNunroRtLmHNGW2L3kb9o3xkbozHpNVO19CZYT+vP2qVOLnJRjuKUlFXkX6dAilmkOZ56LuMADpiPtXosLQUYpJa6X7zz2MxDlJ69wE7Q1qBtpYAlWaCY8KxJ9ANwzXWgrHLd3qY31lsFQXWWIUZnJUsJjiQpjzqy62I5WX6XXoIO9cgHJAw3HPQ1GaTRKLaDum7lype3bJBJBKgwTmR6zmufVo21Ohh8XOKyptJ76795x3xwxOraYjaoX2j+pP2rk4tNSXd+T3f/j8ovDSsv+zv26Lbwt4gA1lO6dD8JcXP/T/nVFfgcnpTePidHVJyCdiw7zt2qoxvMnxTwqjnHWRnzzXRwuC+JFTm9OXNd/DyOdicb8NuMfM3HXC0oQcKABJkmB/tXdhQzHCniWnoSta9bgKNlWEEeh/3pToZdRwxLejBFyy1pzbYswjctwgeIEnwmDlgIkwOa4WOw0Kdpw0T4cn+DvYHEyqXhPdcea97jmucdAF328Te5/Or1sY5fMzqWrONGZHZsrAHmRJPsARH1+1WuKhpLf6ejI5nL5SSkggEyDwY4PkY8+ntRZNXivfvcLtOzLoqokKgYgKAIUDGNIY80BYYmmAxoGNNAFWq0lu4u24iuvkwDD3yKshUlB3i7AmY9PqALjWbSKFRRgQApOYx0gjEDn1xN3ks82/qyDdtEb7awAPIAVXKV5NkkrKwK+Iu0jp1tXBG3v7S3Cf+mzbW5966HRaUqtuxldempwaOos9nW1tC2ihUHy7eh856n35rpTipK0kcmLas0wUDXnqkMknHkztU5Z4KXNXHqHMmSApviIezZZ52wADBJPWJwBzz6Vuw+CdRKbdl6mOvjFTbilqXW7apliGYHB4AxwBJ/RrrYfCRppJLxtqcjEYxzevlwMGu1W4106VOyObOd2BtToLdxizLJKlDM/KZBWB0Mn9CrsqIqTWwKe5Y7xiyHcLpPzMQDbQtuI+UAAnAnJ4mYNLk+tYt0WgsXLYdVJV1tx4icIIXriB1FSUVbQjKUk9Q/obsN+vvUKsboIvU2draZHYblUyo5E5H+hFea6Si1lku1fj7np+h8RKOZRdtn+fscZc7Cu7yFWRJgyIj1zIrCqkbans44+jku3qFOxeyGtMXdgMRAOPqTUJSz9WKMONx0JwstubOg0ljvACZFsiZ43+UZkCOseUV0MNgLO9Vdy/P48zy+Lx6tam+9/j8k9XrAo2qAAMADj6V3aVE4NSq2cunb1p1V5KyC2QZAGdxiYESfUTWuOWxU4y2COivTtYHmCOeDwaJpNCTswt2vrFFpC5gbuTMDBHI9xzXDxtGU4OMFdnYwFaMZpydve3vkZu4uQHKxbMAGRJnIbnC8DOZNcmeDcaTm91w7Pzc7EcWpVFFbP6/0CdQRub3P51Stgl8zOnO48eEeZifoOn1+1QajHfX6e+7zIXk+wouX0twpbJkgZJMEbjAHmw+9K0qjukWJKKK21tthlj/AIWwehGKlGnUi75X5Clla39R7faKR4myOcGD6jFEqEr9VO3cKMuZMdo2/wCb8D/So/Bqf4vyJXQ3/ELf84pfCqf4sLoge0bX/UWn8KfJkrop0XaS3CV/iHMZAHTPSfWOKuxOE+ElOLTi7ck//XfQoo13N5ZRaevO3nsbxWM0DTTAVO4xqQCJp3AE9nALduDvO8YuZ8O3u9w3BcYMhTn0q560+X34ff1IbS1CxFVMmZtford5Gt3VDo3IPoZB9DPWp0qsqclKDsySM2mujQ2QqLduWQYddxY27Z5dJ8RC87R5mM11cPjZV6lqrWuz2198zJVw0bXgrHmHbGofSaq7YS7euW7pttZa0SWPeWoPdiSCGNwn0YKRnNba+DVW0tnx0+o8O4qj1pWs7fheR6J2P2FdLq4utkm7tJEbLhZlVgHbA4BEfKRMSK5ywcpXUrL1ITxcY/Lr6e/I6q12cB853HOP4ft1+ta6WGpQ2V3zZhq4ipPjpyRY9uBAAAH0H0rXFmGabBGuQitlJpmOaaYOLc1pSKmRK9adwKyKkgHAoAe2IPtSeqGmEtfphf07IWdIG4MjbXBX+U9JyD7muXiaSknHn7R0MLWcJKXL6cQLc+HgQQL19JJPgYLHHkvpycmc15dVexHqsnaw0rQVP9tP/mKvwL/314/RlGN/4Xbs+pr7V1BFenoQueVrT1ANx63JGW4F1KLvFpbKqJChtsAqQWcJtjEAjBjz9VptYsXNs6Xs/SbiOvFVVamVDhG7Ddm8AkrkZHvBg/kaxSi5SszVGWRXQtTdNyy8AkhdwGBJGQueJiKorUbpx56GmhiGmpctTjdQ3jb3P51wlTktGjsSnFttM7EtWUnYHX7pW4zrgrpdSQfIg2SPyrfgP+xCutF3niqftI7S/wC8b/Ba/wDpXSS7TofxKX+J7X8Odt3W0OmuurXne0rOQMsSQDAUbZAO6MYGKE9DkV4qNSSQRPb0bZ0+oyJMJO3AMHM/hRmKSa9syobuNRkkbSgDYUtOW4MR5z96dwsUn4iEGNPqDHICCRx03eRn1HE0XHYyX7m7UO0ETasmDEie8MGCRPsa5HSH/Iu43Yf5PF/YtmsJdYYmgLDUxiJpBYU0AC9Jo9l64xbduYPxG0QyheTPzEzir83+3fw+jIW61vEKzVTJ2KbVsLMTkk5M81OpUc2rpaJLRW2+5GFNQTSvvcnUEyZo0N5VtsjzkHxAZMiDx8p+1djD4qm4WfVtw1OdVoTzc7gq52NpcbbJwIhm8KgKygKMgAKxAGIGB1qUsfSW1377SCwc2+Rv/eWW2qLgKoVYBZjGAMzPTpmowxrqTUYx3a437+XAlPCKEXKTvb2uYT1zIRDAMJGCJ/OulCLZzKtSMdEBdffHC8AYAwB09ordSg1uc6crsGk/qK1FYzN50JCGY00MYmeKNgYgfegSCfZuoz/Ws1aGhfTlZk7lraxXpyPY/wBMj6V5PHUVTqXWz+vE9Vga7qU7Pde0PpE3XEETmT6QrEE+XiA+tT6Oj/uOTWy9f6uLpB/7eVe0R7YXP64r0+Heh5aqtTmNfYvG5ba2wAUXNwJYBmK+EFRggHziK1tNu6K4tapme/8AvKidwee6GAJXjvGkgTPij6cdI2l79SScLnQfDZuq+66VjxgBSYglNpgqMgK3MkbuTJrLXjJlsJxWwVdwltUDTtXJ/mPUx0k5qEINybsOrPRI1dkPINV4hal2GZwd+8u5ouEiTGek1y6ko531eL97HShCWVa8DtLt6GVYJ3TnoIE59648aeaEpX2tpzudFytJLmUXLpW6WEHbpdSQDkEhrJyOorZ0fvIrr/Ku85Ve3bn/AE9N/wCyv9a9k+h6PN+n4OV/Ln7v+TtdF20tvT2GuALvQHwiADIEBRwM+1cOpFQm4rg2vU03ur9i+hJ/ie0LZeGkSCOm4BvDu45VhPpULgaL/b1lGZSW8JIOMY9+eaLoCej7XtXHCrO5gSMc7YBk+fHPnRcAbrv/ADVz+5a/O5XI6Q/5F3G/Df8AH4v7CrAXiNADUxipAQvGFJHIBj3ipwSckmRk2k2NaUAY958/WetEpNvUcUktC0UgGpDGimhjGhAKmBZpbe588KQx958I+4n7eddTo6jduo+5fc5uPrqMciKu0b5J/X416OjCyPOVJXYPIrQVEGqSEMaAIbalcQooGIii4Fth4aahJXViSC72zcClYkYg4kY+x/1riY7C/FWm6OvgMWqT12ftC1+hCWQJJZmTeQSIKyw2+QBEfWs8pfxaL+H7vZNm2KWIqrP7tsJz3luT8ww3TI4P1EH3rfg66nFSXH2zmY2g6c2gDdH5114s5jRArUgHW5BpNXHck1wsZpKKQBfsm6dpA6gxJxMVjxEdbmmjLgcvqtK4dhsGGPVfOuF/Cq8zsvG0TrXut/Cv+I7ftAJ+4FcdKP8A2flr90dG8nsjPbusLpLohA0uoMSSGhrMqZXiPzroYLIszjfy/bKqik7J80c8O3rX/Y6b/CP/AK1o/wBRq835s6/+gx/z9P2djo+27SWLBZe7DqpVVHhXxKsD23T7AnpV8Z3Sk+Jwq9L4dSUL3s7Gpu3bAbaX+sGJgHbMcwQYp5kUjHtewygMfmUSpUmAyBtrwCPlYE54NO6AtsdrWXYKrSSYA2t5E+WODz5UXQArW/8Amrn9y1+dyuP0j/yLuN+G/wCPxf2GJrAjQImmCGoAVACFAFNn+IdA2PsD+ZNWVODe9vuRhx7ydy6F5MSQB7kwKUYSnfKtlfwW4Sko6y528yU1C5MiTTQxE0AOW9J6AdSfIVbSpyqSUY7ldSahFyZqc93bgnOSfc/0wPpXqcNRUUorgeXxVZzk2+IFuXJJrppWRgYxFMRAimBk16klGBAVSzNLEY2MoBxESwOfKjUasCP3G8LaKbiuS4Mm66EoLJAAZRLEMQekgSc1Gz5ljcW7l2psXir93dSSybWLHIRBjAO0tcEGP4STk4ptO2gJxvqi+zYfv2uF5QyQm4mMIoMcAHaZHAMEcmpJakbq1gkDmmQL9NqitVzpqRKMgkNQLibSYyCD5fT71z8RhVUi4vibMPipU5KS4Cu3VRCqknMknkn+nSnhsMqaUUtAxOJlVd5AZzJ/yrprQwlf1pgQNSA3aKzMmNxAJA+lZ608qLKcbs3afVJIkMp85BUE45mY9xXIhj6dSWW9nyad/wAep1J9H1Kccy1XNPgB9dbPeP8A326eprUpKxhcXc6F+K8YetRleRcDbBcXurltl3bT4zbPl5Ia1YWvGlfNxI1IOVrOxj/4TY/7Q/8Avn+tXfHw/wDi/fiaP5eL/wDk9F+Atp9ZsRUGm8KgAAuDAHqauWOpJWSZhqUZzk5SerIW76AkjSL4iCfEpyBjB4+lH8+lyZD+M+ZK92mAM6YdF5SfKB9PwFSWOpvgxPDtcRWu0QoAXSxtiPEmIEDPsfxpLpClyZL+LLmZ2us917hXYCqKASCfDuk4/vVz8XWjVmnE00qeSNn72JzWYtsImmAgaAsImkBC5cCgk4AyT6VOEJTkoxV29iM5RhFyk9EYbesCsN4ZTcPhkHOcA4hTHStlTDSaag08i1s1pz71fiUU68dHJNZtt/Du0NWqs7lIGDgqfJgZB9pFZ6FX4U7vbVPuas/TbtLa1P4kLLfdd61XqXA1Vx0LBppDGnIABJPAHJq2jRnVdoohUqwpq8ma7NrZ4n+boP5fr/N/sPM+hweDVJdr3f27jgYzGOo+zgD9Zqdx5rsU4WRyZSuYz0q5EB6Qxv1mmIza/T7lAB2kFWEiQSpByJ4kedG407Mx2OztjAg4CKkFZPh3EEGQFy2RHQcU0rA5XRTp+xdq2VDmLRBGDkiBJlifl3LzHi9AKWWyS5EnO7b5mjQ9ni0ztJJfJHABLMxIHSSwn1E9TTURSldWNkz+uKkQHH6/0oASvB5ik1cY7XCR+v0aFFJhcrSpMBGgGJqEIJdi3gGANZsRG6LqT6wS1+h3ruCAOSdyg7g648QmM5zjz5wa4GLw2dZofMuO3vsZ38LiMqtL5Xut/L7o4DWatu8fxN8zdT5nzqhV8SlZ/T9E5UqDd19TvO9Fcc3EO8FImS3imIfcKQDHPUjI49+KaBoyaw7nS3kfxyI/h4EEHrB+lXUurGU/DzKp6yUfE0ms5eMaQxUIBmpghCgZICgQj5U07C4A3X3GLFQdoG3IiZ55M446edeh6K6OpVaXxamurVuFvr6nE6Rx9WlU+HDTZ34l/Z91mSWjkxHkMSfWuTjqNOjWcIXsuZ1MJUnUpRnO12aayGkhcaBNSpwc5KK4kZzyxcmEbNoW1nliJJ/yHoK9Rh6EacVCP99p5vE15Tk5MGau+TiunTgkc6TbZjDT+vWrrWIDRQAvKgNhgaYDMaEIgRUhDxmlwGtSH+34UwHJoAY80DGNMViRHSkMjApiFQMYnH68qBMaxd28YiiUboaZ1OgIuBCwysMCMEH+hGCK5NeGVnSw02c92horRu3CUEl2J/xH1qmxOW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QTEhUUExQVFRUXFxcYFxYYGBwYGRUYHBcYHBwXFRoYHCggGBolHBcYITEhJSkrLi4uGB8zODMsNygtLisBCgoKDg0OGxAQGywkICQsLCwsLDQsLCwsLCwsLCwsLCwsLCwsLCwsLCwsLCwsLCwsLCwsLCwsLCwsLCwsLCwsLP/AABEIAK4BIgMBEQACEQEDEQH/xAAbAAABBQEBAAAAAAAAAAAAAAAFAAECAwQGB//EAEIQAAIBAwMBBgQDBQYEBgMAAAECEQADIQQSMUEFEyJRYXEGMoGRobHwBxRCUtFicpLB4fEVI1NUMzSCk7LSFiRD/8QAGwEAAgMBAQEAAAAAAAAAAAAAAAECAwQFBgf/xAA4EQACAQIEAggGAgEEAgMAAAAAAQIDEQQSITFBUQUiYXGBkaHwEzKxwdHhFPFSFSMzQgaSU2Jy/9oADAMBAAIRAxEAPwD16xaDMZ6LxEgzMz5jAxWHAR6rfh79SyvvYygpuU2/lKZOzbkEAdBznFR6QyNJp632v9gw979luRpsvnaTggxPQjp7R+VX4GvKonGW6t5FOKorzItos101V0OU6DzWLUu20wSSQMgAtHpjrjiqKtVK2ZpX5myjQS4XsZta4uEEIflhpgGCRHIyRzEiM1grYuNk4S1TuvDfz9TYqLbd1pa3vuIi14t2NwJh4zmJx8smOYPPSq30pLJZLXxt+fUksKs17/k1fvjQMLI/iP8ATp96JdIwtdR15e9ySoSvqyi4xPLN7gkR7RxWb+fVz5vTgWfx4NW9Rrg3Hc2T5kDHt5VXVxNSpu9OXAnClGPfzHNZywagCu+8ITMdAfU4H51OmryRGbshjp1PMt6MSw+xMVL4sltp3aBkXEtmqiRC9c2iYkdfQedSjHNoJuw81EmImgEhpoCxk0N5crI3yS39o9TMR9OnHStFaEvm4cOzsK4NbcTYazlgxpjQ00AOKAImkAxpjGNIZRctSZBhoiehHkR1H4+tTjOyyvVCceK3HtXNwng9R5HqKUo5XYcXdD1EmZ7rSfF4QDI/tRHXp7Y496vjHq9XVv08PuUt9braGlWBziqWmnZlpKaQjNqgJUmCJ2kHgTwfeQB9aupt2dt9/f18CEkrq5YRVJcKKAGgUAHlsFVYqZYxl+I+g969FClGmssUcRyzag1LhmIEZJYHEemBPPlFcrFQ6zk5Jvs96epqpS0SSaI3b4gbYcyAIIxJgnnMDMDJioUKMpTyybiuOj+wVKiUbrXyNmr1Zt2j3Sd7cC+FZCyfUnA9q7KqUoyUak7LzfoZGpZW4Ru/IF6a06E3H2S0FgoIjiSTOfPjzrk16sazyxvxt+LcPM1Qg4K7sEPOsReNQMZqBoagBGgZGgBGgZVqPkPoJx5jIP3FWUvmXvcjPZlimoPsJD0AUao+Ak4iD9iDn0xVlJda3vYjPa5Zuniq2rE0MaQynczTtgDI3cmQYMD71bljG2bXs/ZXdy2L0EAAcAQBUG23dkkrCmkSFQIUUDFQBEmgYjQBEmgZGkSKbyx4lGescsI49T5VbCV+q/6INW6yJo0iRVbTTsyd00SpAZoKBfFgbRxGJAmr7xnJ6b3e5XZxS1NYqkmU6pCRImRkRHMEdRHWrKbSdns9/aISTa03KnukwBIM5JUiBByJwcwOvNCgldy8NUPM3ZL6ElVxiQ3qcH6wIP4UdR67e+8fWXaPtbzH2/1qN48vfkS6wcsgXFgkgTJgxPofSvUVFY8xh5ZtGSizBjYx58RkT0yZ/RqqEMukV5GyUk1dkBrSQpVQJyTiII/hjmsdXGRitN+RbGk33cykLAiuTOTlJyfE1xVlYifKoIkV2BBYAkgRHocyAeoGKsqapO2r93IR5DfvC+c+3ij3jihUpch548yYMj0qtqxNC3RzjigYwMwRmhgKgBpoGQuLIIPBEU4vK00DSasQ3FfmkjowEn/1AfmPwqzLGXy+X4fvxIZmtyxXBEgyKhKLTsyaaew9RGUbGXCww8iYK5mJjI/KOtWtxnq9H9SCTjtsQOpORtIYAQDBBJMDI9R6U/g8b3QZ+zUtsJtAH6M5J+9VylmdyajZWLAaQDUhjmgBiaYDGkNHPWbWuCQzqXgZG2CdzyD4RypQT02n623p30Qal2nGrDJuKFd3j4kr4xAgYOUbr8kdcJ5ASYYqskRoGKaAKe55gleeD/kcfhU872av757kXBcBiGHXcPIwD9CMfSPrR1Jdn0/IdZdpF7hZQVEg8gjkZGMj7z7VOMVCTUt175MjJuUer7+hotyAATPGfP1qt2u7E0hMaRJIjURipgMaBG/R3BwfY+VexqRvqeLo1LPUsv6ZkUNbO8L/AAtzHmGA6DzBmuTVwdN3aun2beR2qdeVk90OGByM1xmraM3IRNICF24q5YgCeSYpxi5O0VcHJLcyXLDCPECNw8METLGchsmD5Rjir1OLvprbfThtw/ZW4yVtS+7cCKWPCgkwJwB0A59qz7svsAU7W3AE6dlJKhlLEQTsncAIaGZ1xM92SPS+8l/299+5HIgf2hrjc2qwvWk2b37ttwIIYbZe3IdTDCIggVONr7Jvy+grWV9TToOwbd2yr779veslA23uywO5VG3wwWYfSq5ztJpW3LEroM9l9niwGUPcfc26XbcR4QsLAECFGPeqpSzDsVdtds2tKivdJCs4SQJgkEyfSAatoYedZtQ4K5OMXJ2RtsXVdQyMGUiQQZBHmDVTi4uz3ItNaMFdp/FOlsMVu3QGABgKznP90H9GttPo7EzipRg7dun1K4VITdotNnJXP2iM17/k6beMiJO946woMQB610v9JvDLKevdoi6NJR603YJ6v4v1FtVe7pFsowJHe3wjsB/Lb27zPTwx7VWuhk18/p+yr49K+WN5PsX5a8wv8Odvfvlo3EQoA5SGMkkAGRHTxfhXOxOGWHnkk78dP2WThKLCgsCMwTMk+vp5YxWd1Hw04e/qQUFxK2fu8k+Dz/l9/wCz69Kmo/F+X5uXPu7Qcsm+xK/q0T5mz5DJP0GalQwtWs8tON/p57EK2Ip0Y3m7EbOuRzCkzExBH4xE1Kvgq9FZqkbLbgRo4ujWeWEru1zTNZTRYiTFCVxkLN9XEoysJIkEESMEY9RUp05Qdppp9uhGE4zV4u6HNwTEifKc/alle9tB3V7EqiSI0DIswAJJgDr0FNJt2QN2V2ULrLbYFxCfIMKtnQqwV5Ra8GQhWpz+WSfiiSXlJIDAnqAZ/Kq3CSV2mWKSb0ZJ0kEeYI+9KLytPkKSurEUV/5l99p/HNTvT5Pz/RHr9nvxE1xseHqJIyI+uR58VJRhrqLNLTQsY1Uy1EaQx6BESaANw0rDyr2PxEzxXwpII6MEc1nqW4G/DZluDrJbxTEF2K+cEk5+/wBorg4yUZVXbufetPfadXDxagr+76ki3oKymiwmyCCARnHnTQrI5v8A4AV4vXVGcG4YErt8UArJjd7k81rUbxzJXXO3tlfxLO3HvNGj7MvLdtxffYXHeBmD7hs2gDcvg8UPjk+lSw8KVSeV9vC3bzCtKcY3Xv0C+qV7TANBRiVU5LTyJgQBEj3HrVmJwiUHOHDhyX9ldGs8yhLz7f6Bt/tyxBBdYjODEFtkzERukTWGMZJppGuyatcAajXXr98d1eFtbcIrIQe+Z+d1tyApU2nAnd1MCM35YW7+D4eKRFOXv9l+h0mtO4DUhFVgFBthiQNk7w2RMNmT8/oJjUUI7r1HB5lo/Q534s7WFq1d0t24NRcZgwwALGS3OSzZ48vLg9Po/DTc1VSsvr+i+Cy9Zss/Zf2TevPvubv3MbpUMVV7o2xKg+JRJnpIAM5FdavCitbdbwehz8Zi5J5ezXx4HoHxT2Lb1NtitvT98F8Ny7ZF0gAHAHn5cx5VVSlKLs27d5zoYiMXdac7Ozficd+znsbX2Bdurp7Cm6BtN+bbr4sgKqlgp52naMCKtrVISspPbkbq7pp2pt/VeF35hr4m7Euau5b/AHoqiICAlvIdjyRcYA5EDbHQ5rnYjFSoRtSjo+L/ABwJ4KUU80n1ve3MI9m6RLFsW7SBUEwPfkkk5NcKpUlUlmm7s3y6zuzU1w+Q/Cq0JRQM7X1TeFBgkyTAjaDkZ5Jx+uez0RglXnKUtl53fv3w5fSmK+BBRju/IFB9vSSceZYxgevHFepap0YckvBHmLVK8+bC2i0zKwYlSNv8sEEx615fpDpJYin8NRtZ33v9j0+B6N/jzzuV7q21glXGOoBu2bxZu7PygAkeZmc/avS9CYSm4OtJXd7Ls93PP9MYmcZKlF2VrvtMtjUtbkrbLyyKdpI28STHkhLfh1FLpzLmj1le2z+vjsS6FTcZaO19/t4bm672hEoLLyQxysqdr7csJyeR1jNcC8r3udzJHY2peIhWGeAcQ3vHBj8ai4p9aPlyBaaMt3+1VlljF2jYNzaJ8O7xDiR5z6eXrPIFbsFiY4dylbrW6r5P371MuKwzrZY36t+sua/suOnSI2JHltEVQ8TVvmzu/ey5UKdrZVbuGsWET5EVZ52qBP2qNXEVarvUk5W5u46dGnTVoRS7lYv3VUTsIGgB5oAgxoZJDA0gFNMLFRFABjb7/c/1rWsZWX/b6HL/AI9PkJWI4Zvv/Wn/AD63FryRJYaC2+rHVYisjbbbZalZWQkQMwUzGSQMcefWPb0rbgaUZybkr28iivNpKzLP3FRgM8TkEz9icj710P4lLMpZfx4oy/yH8uYvNwIyoqgbs+WODEcmrLpNLnf01JdwH7X1K6ZZuA7SQiQCwZj8qmAdvlJxXMr4aUZucdt+41U6l1ll/Zh0nxjp2tDvlccYZZ2yJySRkZ9fTBjdRq5o2k9ePb+SqpTyvs9+Ry/xL+zw6pf3nR3Gfd4hbuOQcNI2NPM5G7PGZrbTdFLK4pfT37sSoV3TuqnWXquPj9e88/v667ZBRiyFDuYkEXFZSWkk+LcCxzznyqf8Sinmy/g6kfhOOdbe/foYm7W3HxXmJwZZz+ZPNXLItFbyRK9Nu/6Gt3FPDA+ZmfWTHODNTzX0uNOKV46nuS6SxY0S6S3d2b7autzxHcXJYspEEztYx5VkcnKbueaxUpTleW5iu6+1bhjrktoS8tELva3ALMWAwVY+8DBybG7mOEJXtYLdka1Lv7x3GpS8SQVAYeDwKoIPiJBiZM5BxUHG26LZqaWpfZv6gFbdy0Likom4NI27AXd5k/MSAPTJzUWkRjJtkrzooZhdRkQlXO4f8ojo5np6wRjmuRisGknOHl+Dr4bEybUJa32f5HkH8RXM5HQQK7cts+0JkIwdwpXcP5QQf4SN/GTAjrXT6Krxo11KTsnp5mDpKjKtQcYq7WoAN++QsooZtvBnbJckyDgBQsHzP0r171WWS33PJRtF5ovbb33hWx2pfyCloEBYJaN7F/EAJxC59yM15PGdGOjLq3ktXotl2nq8L0jGtG8urqlvu+z3xOh21yjoXMWv0SuQx3YwdpM7YaMdYJn+tb8HjqtCLjBrV31S3049xjxODpVmpTXZ4DPpB3LLaMFgYbccE9QcxVGIrzrVM9XfbbkXUKUKUFCnsQSxeDqTcXZvYsNuSmwBVB5HiySSSfOMVTeOpfqbLiAiD+vUetRjJxd0DV1YrBYcrPqCM+sGIqxxi3oxKUktURLt0T7kfjE/50lGPP6jzS5Eb1/YF3BmJ/lX9R6D86toYd15NQsu9pFdauqMbyTfcm/oW2jIkgiehiR7xis81aTSd+0uUm0nsTpAKgBpoGMaBkCKQxxRcCBqRAs7WOo3AWYAgSSFIB3iZBMt4ZwI45ziccttTKYkua4keG2M+ISIgu/ymZ3BNnIgkEYmQdQl3nQW7Rc7eAILHrE8D3g56fatWDw6m3OWy9X+jNWm11Uat6IdiqZIJ45j+0eT9fLiRXWjFJWWnvsM0pcCq781Xx2OZU+cq1LneucjYV4xJII8zIB+/wBax1Kko1YxWzvf378djo01eN3urG28wMgiR1FXqN0Vzq9axj1GigFlkr1U5IweCefY1gxGEUtYaP0/s106zS62qJaS4+CPEswRMlfXP0PtV9BzcE5O9/fj28SM7KTSR4N+0Wy1vtDULdIIdiwIBIIaDGRyEZAYx4q6kZJxXd/ZvwlWLp5Hwvfx18tfqS+DfhnT6trbu822Yo4UMr23MlAxKEFWRWaR7EjNKU6cVfj9SuviHF5YR8ezuNnxd8P6DSamwLQvMhXvHQyD3e7aSjMojdEZ9xzTotTi29yNGtVlPKrX4N/r8eYN7S+LHtsF0q3ktwg23HF8A7SCLXeKSijOP7R86bSV7q7GsK8zdVX22uvpb6AHtDtY33D3UJPAhFAHAwqgBR7CjMuRppQp01aMWatLcNohrZKEEEFcQQQQceoH2qa0L5U4SWWS0OjtftB16JsF4HEBnRWYes9frNLJGXAxT6PoXvqvH+2c52z8VXtQf+fcJbO7YoUEhCCYGeGOOKrlTha0kFGhRpvi3rr9fr3nb/DGs0t3Sq93vSQvjcfLAu3VBxxncSYgDnwzXn8VBwq2htwLpOF3l2D/AGX23orDOlt3LRlYnCMyQDxyD14K8Yq6l0Vi8RZqPbq7fv0M08XRp8TFYPfXrlxQUQurGGgyqHBAHiBkE/TmK9ZSwjw9GMJyvJLw9r7Hl8bUjKq5RVr/AHCOg0aqVQ3GkgqGYbt8tJBIiCOn+lZMXXnQp51DMuOqVvzvyJYSlHETyuWV8NH7Wx01lSFAJ3EDJ4mvG1ZRlOTirLlyPW04uMUm7vmTmq+CJ2M96F8Q4nxDpHnHTzn3qyLzrK9+H4INZdeHEtJqnmWjE0MYpoCw00LgMU0cgGBpAIUwFNACNADGgZWaRIlNHARUzZqZALlhkcEcgiI+9TqUp03aSMcJqWxX36/zD7j7D1ojSnJpJMHOKV7m/SaciWaQeAJ4HrGCZrsYej8KNuL3MlSTk7kr+oVBLsqjzYgY+talFvZGZyfEwX9fYAV2vWgrGFYusMfIGYNWqMtrMzOi5SKdT8RaG2FuPfs5AAIIdo6YWTHX0qPwqjdrG6nT4JNvuLe0NLb1SBrdzdtaRsYcwJBPQ7TMY5FQblHRordJPVGK12cQ4AIViVMFQFlVYAgKBHJ4kSAcxWeNVueVxtpzv9vwXOFo3TM1/t65YV1XTuWG7bKue8hkgyFO0FXJAPG0itFOjpZe+0zTxFmc38daRtXpnP7s7d139wFyVYGbTBwdsFNveLt58C+4updWVmt7E6VbVTT2vwv6An9lfZF24xuWgbVuzd23LVwSLj91llwGQ5AgjAY5OVNlSVNRs1vsaa9811ryfZ75eR1f7RfhrvNObloKndoo2hFJYBpCBywKqJOAOojyqGGkl1efvYhCfw6saktl99PHuPGT5fcdQfXyrS01ud9STV1qZP3dpnf1Jjp0wRORj86ik1K5VKm5J9Z68iH7qeN5PA6z19eePtUVB23DI1xG7lgRNyIj6wfU9Z+8VOMWtWyuSd0r6+0arenQnxFV9SCf8qvgoye9vAhUTir5c3j9tjreyNWosm3b27QTLAZac8klgszjHU9a1UcDh5VfjWu9uxeHPtevLQ4mIr1ksjv935JLySRcttQcATnIHnyfrArpqK3MSk2joOw9RbChOHJYn+0Z5nriMelYsRCV83AwVoNSbYVYDBMYZTPEZGQelYMQm6M0v8X9CeFdq0H/APZfUN3NVbHLoPdgP868RGhVnfLFvwZ7V1Irdox6jtywozdU+0t+VbKXROMqWtTfjp9bFUsVRjvJfX6Gb/8AJdP/ADN/hNX/AOgY7/FeaIfz6HP0ZQfiKwp8LEqTkBT4fUenpU30HjZptx171r67kVjqEXo9O56BCx2pZckLcUkdJz06HPUCuZWwOIpfPBrwNcMRSltJEn1BOUA2iMx80tBC58vvIqCpJO0t/ppxG5t6x2+vcXi4CSB05xj78T6VTlaSZNST0J0kSIxSGOKOAmPTAVADGgERiojFT4AVNzUythzWwXBgHbyDw2OD7SD71169eFOaur/VdxyoU3NNp/hjartUopYWmeP4UILH2DFRH1qVPF0Zuzdu/wDVyfwZ9nn+jkdbb7S1oIuOmjslpCJLXSvQOVaPsR7VZPpChS/41mfP3+DVChTjZy6z9PfeV6f4B0//APV714/2ngfSMj71kn0tXfy2XvtLlPL8iSK+0vgKwzIbSbQAZXvGG47kIGZOV3ifUVCPSVe2svREfiTve5z3xX8KCxpXcbFiNpnxFipG3I8Q37T0MbvIVpwmMrVaqje5JSm3ozsv2ajV29Gnf2lW2tt9ltV23DDkq7AgDc6mM/yKT85jfVV57nLrSSk2tS/tLtx2s+MtprqiT4N8+EoQvHLk7cye7DYojAxTr32Bt9b1yQNV4pMMARElwAVBgjGP7s1shCyMEpq92jptBqSImoVaaFRqOLNerssVPchQzEFjwTDT05nxA5HPIrG77M60JXV14gxeyLzq4e66zMbs/N3hO0Lc6bxE/wAq880lzX9Em+f9i13w5o7hsm5aVjZA2kSgxHzBTkSJgzV8ZVNdSlYpQ6sHZPQr+JvhzSaoo920zMJ8VuVJGPC5XJ9Kgqs6a5mihXcfkdr+X0eoN+M+y7djsm5sspaKKFWMsqNcXcpfliwmeZ9asp1G6m5ZSvKpFz5ngTm0Yy3Jjn+LP69vSrk4cTptQfH29SNrR2ycHjHtgf5fnT+EnrHYUVBuz3Qf+HNMVuF1ICRDyfQbTnyj866WChLNnT02ZzukckVktrw7v7OnFdW5xyRFArXE2eZPvn86NthRhFbIQpExmoGMaaEym/eVBuYwBGfcgf51GUlFXYJXL+y+0ra3lbcCU8UcHqIz1mRHIrk9L1oLCTi3q9F78DqdFYWdfERUeGrfvvDtz4qd1lVTawBzJwRI5j8q8KqSi27ntYdGUmrttryM9r4ivqcFSB0KgD8AKtdGD1k9yU8BRacYR27f7Ok7I7aW9gjbcA+WeR5qeo/Ks9Sk46rVe9zl18NOi7PYJA1QuBnHFAh6AFTARFAIquOAJJAHrSim9ENtLVkGvAefnhSfyFTUG1+0RlNL+mUNq0/mH3qfwp8ivPHmHqjOUpO73KYxUVZDVAkCdTb1XfEo1vupXapJBACOCW8BmWZTEj/wxnJqacbBZg+/o+0CDsvW1O1Ik7vELsuT/wArM28cc9BGZJ0+XvzDUJdmpqQ7d8yFCIUDLAhmMk7RMqwHp3Y53GISy20Cw/b/AGPb1Vru7hIEhlZTBVhMEfc1dhsTKhPNEktDFp9Zr9KpBC663kht3d3h5AzKsPxzXXp4/D1fm6r9DNPCJ/I7dj19dynsv4zs6m4NNesvZvM0BHG5SQJGSAQcYkeUV0FFWzRd0c7E9H1IRct1zXv8hLVfDlpzlBEMPKAyhDjj5RHtU1VVjlZJJ6HN/F/aen0TC3uvd4VY7Lbi2q7iPEzRIMLAjgU4rNrwOjhMDUrXatbm/MfsL4w0upDLc1dzTNNwFXuhZ3oI2OCANo4wM5yZJqnSaempfUw06On0udLr+5uhP/2VkW2UMtxZYEAsZnOEk+xyM1CNkYamcx6WzZuhlS9v71xd+ZWMmGACkcQnykTAq7NFIz5J37inXdmabTEM+8Nta4sMgnaUXaFYQY3yBHn6VTNpmqln+hw37SPim3tXSWg+0O9x9207mHhUKVMRhjnk1KlaKbOvgkruT4aL7+m3iZuwew9E1hX1Fq47kbiFgbF8JHhBDfLcBmOjAcZ5uIxlRTap2SWmx0JVI8vQIfE/7OtwW5odtvwgmyxIDGOjZzBiCYnNRw3SeXSruuK++wONzhbLNbuPavoQV8Ny2T1wQR5+YPX8a9HhcTBpt7Plt32MmIoOtFJbr3a+9vwdJ2Lq94K7g22AMQY6E5ziK69CoprR3scbEUJ0msytcIk1pM4Pu6F3+a5/MDtWAVJMKc+R/Cs8qUpbvn5E1JLgQXs24Ji+0nkxydseft9hUfgy/wAiWZci6/qGthQQz4yQCSYjoOpknPkaslJwS4itcyv2zgHub3mRszET95x96h/I0vlfkGTtG/fw/gezczz4fDiTyefl/EUviKXVcX5aDy21ubdLorRRWFuNw3ZBDAkznyP+teS6XrOVfItErad6vd9up7roDCU1hlU3k769ztb0JKqWztRYL5MegVRPniOPKuVHrb7HZajT+Rav66Je+Q1/WBG2kHgEtIgS22Wmh3lqPMqbt5vv01IHtYCWKuCvHnOY2weZEe9NXT0IVJwlFqUToOxfjJmncN6qxXdEEx1xj9dKrnh4v5dPfv8AZzXg4TTy33tz297+iOx0mqFxVdeGyP8AWscouLszmzjlbT4F4aokbEppiKrqBuQD71JSlHZg4p7lL2oyoBPqTj25j/empt6N+SX6FkS1S9+pVaaDgEdSmOOrIeueR69ODY45lq/H7P7P6rUrTyvTy/Hv8FL92STAyZ+X/Si9VaXfmQag3eyOkaqWJEaQxUAKgBCgBRQBXQSB3anYtnUbTcXxKZR1JV0MzKuuRnNX0MVUovqPw4D4WZXpdDqbNwMmqe5bnxW74FyR/YcQyn3muhHpW6tUgu9aGWpg6Ul1VZ++H4Nmq0Fq5e797aG5tCgkSVUEkAT1yc1mxGNnU6sW1EsoU3Si1fcH6r4U0dxt9zTWmYmSSokmZzVEcTVjopMt0K7/AGBpLSl+5VQoGVkEBflCwcR0jipQxNa6tJlbo02tYo4H471DWdp0942wh2eGRe07FSSm8EgqRcY9T4zniu3gsUqitNdbnbfw/RT/AA6F3v5+IF7G+KtYiXO51NwKILyQxywyu8ExLCSMeLPNdaeSXC9rfQcKFJyV1vdaXS025cNi/sjs6/2jqPG5YnNy62YUQDHmYIAHrWPE140IZn4I6EFTprLHhw7/AOj2i1aAAAGAAB7CvJPW5W2I0mNHGfGnwKNXcF+1c7q8AFaRKXAON0ZDDzHlFdLCY90Oq9URcdbnAXex9bo9QA1gsCdqFTKuDAjdGDPQ54xXo8D0hCUs0LPs2fkZ8ZTz03d6LVe9ztO0+xLunVDe2BmUEoG3MpPM4yAcT1+8dnD4+lWllW556UJR3QNmtpEH6jT3i5KXAFO4QZxKqAYiMEMfWaplCpmunp+l+2WJqxdpLVwEl3BBAgDoesen+v0nBTXzMG1wNDVYQI0hl6fLn1+36mvH9Pxgq8Wt2tfse5/8anN4aSeyen3MSCbxO5SAsADkcc+nPFcZfIzub1UXajVKkbjAPXoMgST0GRULXuXTqRh8xWmutlokTBgnyzMHy8P5U2mQVWDfb7/AY7At77yYBXJzmRB4FKqlGLu9TNi6svhOUdFzO1AK8KNvODnPMCI/GsmkrXevd9/0ecd1siy3cB4I/XQjoajKDjugUk9h3uKOSB6ExQot7IHJLcZ7qjkj70ZXyHmXMre8oEkiPOoqMm7JajckldkZ3KGXzDDp9IPGCatisknGXcyDeZKUe8wXGtEkkLJJ5An61elWSsmzM/ht3sdOTWRkiJpDHmgLCoARNACmgLEKCQxqICNMYqYhgaBmbtHVIizcMKxC8FpLYAIAPNOKbegacTgP2kaiwdIO6CAFwWi0RKRG4HblZKZGPEvmK6nRmlXr8vf3GnDicB2drtjFlyCGR1MgOhEMhPkR1HBAPSvRXWa/AbgqlPKtGtuxrb3yPbfhf4at6XTpdtXGurcUHcyhfAzFkJA/ihlU/wB0cRXH6STqx/8Azf8AZihXfxHm4281ovDfxYYrgcDYM1DGhUcwGKzj0qSk4u64A0mrMz6y4L57llCttEuYAuz4RJ25ElZXcDJwIzXoMPiM1qkN16M49aja8JeH5OM13YF22CQGuKuGITaVM43LJKyIaOQGExNeqwvSFOto9HyOdOnKG+wMOnvMrGzaa6yKWKiBgc5bA4P2itNWvGmtd+C5kU02Chc1AJ8KkSYJjAkxwc4ii9W+xPqjfvGoj/wl68EfTlqWar/j78xWjzCScieKMV8RUZOl81tPf0L8H8J14/G+W+vv6jaxGYAAkZzGMe/Tj7TXz/M6k3Obu92z6Z8ONOChTVlslsiNqyttfCOB+vyqEpX0LIU1BXMb9o2zAZfEOhWYnb19Qwoysi6sHo1qVHWadgZQcQQUHUZX7TRZoh8SjJNNd+noarWrdYNoMvdtAEbZwCNpI4APTnIqUkpaie2S2i05e+xrfbc6ns74u3qGKhh6GCD1DDOayyoamN9Hwks0JB/Say3dXcNvqDEj3qrrw0uzm1sLKErSRrtqo+UKPYD/ACpOcnu2UfDS4C7seQ+1DnLmwyx5Ga8qeIbQWIIIUDdnzjj3MVOLqOzvouexCSp6q2vZuXWVIABiYEx5+lQm05Nx2LIp5VcxXbK7jheT0FWxqTS3fmZZQi29DoqoGRoGPSAY0gHAoENQMipoJMlQRGoGNQMjTAq1OmW4IcSJn6jihNrYZhudi6cqUNpdpmRGDOzHt/y0HsoHSpxqSTTT1GkjxXt3s9dPqbtpchXMH0IDCfoYr1+GqfEpKXNXJW1UvfE9P/ZH8SI1h9JeYDuwWTdwbRyy5/lM/Rh5VVXh/wBl4mDGU1GWbg/qbO3fiq1prIuAPdVmZbcAgPtnlmEDA9zzEVx/9NlUm8ukd/1Yuw1T4kbPde/faDuwtbqtXbGpt3Ftq5eLTjd3Z3AFSQPEAVJ6YYjEyMlenGlNwktdC7JNII2NJrV2jvkI8M7vEYBXdnaDJAI+s1U5Q10BRlpqHgaqJWM3aWm3pgAsPlJ5U/zIYO1x0MH8a14Wv8JvtXrw9TPXo/ES7H6cSzQ6MBbVzvwt4BAxOQF3BnSGMl2MyzSxJJx07Ta5r3x7jmWd/wBehuu6wPcQnFsE44mQw3N6eLjpk1lji062SO3Pt7PtzNDw3+3nkvDku33oC9V8BWDlLlxR5YYcdJE/jXfh0vVWkkn6HOlh0leLBV34EO7F8bfVM/nFao9LK2sNe8zuLWl0WWvgMddRjrCQZ+rcVGXS74Q9f0OMG+KAPxJ2UdNdCEyGllbEkDmR0yY+teYrUssnJfK/q+B9A6L6QWKpxhJ9eO/dzWr3Wj7QaTWPkdwiaQwZb0FxSSLvIE4kmNuSTyYBE+vpU21yKFSmv+3oEkXABzjNRTad0WtXVmVr2YG3BUwwAMA8D2/PFTzx3fv8epmnTy6XVnz96+niTtdngMCASw9z0jA6Us0eKB03HrX89jaQ9sruDIT8pyJ9vLp96WVSV46kVWhJ5G0/VB34f1ZuFluFmIBIO48TEHP6zVVbqJZfojl4zCwj11ztYOAAYAgeQxWRtt3ZiSS2JTQMwXW8R9zVy2MsnqzoSaqERpDJGgRGKQxwKAFQBCgYjSGKmAxFADdaYcBEUhgT4r7cGksG5EuTtRfNj1PoBk/61sweGdeoo8FuSWrPFNTfa47O5JZiWY+pr1aUYRyxW2hNK9nwDvwbe1Vm+L2msNdwUcbSVZGI3KSIAOBGcHzqmrVpRVqkrEa9JVIWbsek/E6G/wBnalXtXiqp3yOxtgW2VQ2xQsHwsCpwf48jFU0WlNWej9Ucem3GpHsdvPRnMfAnxAyaVEFi44F57e5QceO0SxxxF5zP9iOtcnpGmnXbvwX3/B2Kk9djqR8RLtBNjUCduNgJG4oM7SeN+Y6AmsHw99UQzBuKq5khwKkIQFLkA0U1wACaHsV7GsN+xdIW6YuadpKGTJZII2EHxTB5PnXbwmNlUSpTje3HkZMZGmqXJ8A12jqCDiuxRgmjzFSWpkGtI6+dW/CTK1Nkdd2xZaLF5NwYLk4gMSNymMBQpYsYAx51kq02tjoYWu4yUlunoec9sa+3acp3dxSsk7mDSPDtjaoGQxMZnaa49anGLUYrzPoPR+OnWp/EqNO/CKenO99b/jQrt6sM+wCfWcfKpkeY8Ue4PlUKtL4btc2YXGxxCvFNb79jt7saSKqNhq7O0ZuvtX6nyHnUZSUVdlNetGlDM/A7nS6ZbahVEAfqT61kcru7PNVKkqks0i0UiDOf7e0966y7LNxkWQGCk7iYmI/hEc8V1cNhKjpuSdnvq7ePqWUMdhqE1nd7q2ib8HwNvYXZF+zaZri7FLztMFgCEURBMZnEcA/W3FYeM6WZvrRT7nZt3fbb7GGrjIvEf7fyO3g3ZWXZfuWvIINXENY1AA68fEfc/nVy2Mst2dQ8VSyCuVCgmPQIQpAIUDEaAIUDFNIY9PgIRoAg3NA1sNNAzzX9rRbfYmdm148t0rP1gCvQ9CWs+d0Nq8ZGL4L+FUvob90M4DGLYO0MFH8RiSScbRHrU8Zi5U5ZI6dvv6k6lXLpFXPVLCKqqEACgDaFwAOkR0rz8m8zzbld7lzktYKKWJBO5FALXEZphSxAEgxMwM13MLLNSi1yt5aHJrrLNp+7mezo0togtqFtsJVRt8J6qdnhJ9vI81hx1Gz+IuL1NeGxEpvLJ35E4rncDaB9aur7ybZTuxcQxgFrYVt6klTkttIIiM1YnCzuR6xmtpr9wl7ZG2CBABba4DAbZgsUYiekVNunroRtLmHNGW2L3kb9o3xkbozHpNVO19CZYT+vP2qVOLnJRjuKUlFXkX6dAilmkOZ56LuMADpiPtXosLQUYpJa6X7zz2MxDlJ69wE7Q1qBtpYAlWaCY8KxJ9ANwzXWgrHLd3qY31lsFQXWWIUZnJUsJjiQpjzqy62I5WX6XXoIO9cgHJAw3HPQ1GaTRKLaDum7lype3bJBJBKgwTmR6zmufVo21Ohh8XOKyptJ76795x3xwxOraYjaoX2j+pP2rk4tNSXd+T3f/j8ovDSsv+zv26Lbwt4gA1lO6dD8JcXP/T/nVFfgcnpTePidHVJyCdiw7zt2qoxvMnxTwqjnHWRnzzXRwuC+JFTm9OXNd/DyOdicb8NuMfM3HXC0oQcKABJkmB/tXdhQzHCniWnoSta9bgKNlWEEeh/3pToZdRwxLejBFyy1pzbYswjctwgeIEnwmDlgIkwOa4WOw0Kdpw0T4cn+DvYHEyqXhPdcea97jmucdAF328Te5/Or1sY5fMzqWrONGZHZsrAHmRJPsARH1+1WuKhpLf6ejI5nL5SSkggEyDwY4PkY8+ntRZNXivfvcLtOzLoqokKgYgKAIUDGNIY80BYYmmAxoGNNAFWq0lu4u24iuvkwDD3yKshUlB3i7AmY9PqALjWbSKFRRgQApOYx0gjEDn1xN3ks82/qyDdtEb7awAPIAVXKV5NkkrKwK+Iu0jp1tXBG3v7S3Cf+mzbW5966HRaUqtuxldempwaOos9nW1tC2ihUHy7eh856n35rpTipK0kcmLas0wUDXnqkMknHkztU5Z4KXNXHqHMmSApviIezZZ52wADBJPWJwBzz6Vuw+CdRKbdl6mOvjFTbilqXW7apliGYHB4AxwBJ/RrrYfCRppJLxtqcjEYxzevlwMGu1W4106VOyObOd2BtToLdxizLJKlDM/KZBWB0Mn9CrsqIqTWwKe5Y7xiyHcLpPzMQDbQtuI+UAAnAnJ4mYNLk+tYt0WgsXLYdVJV1tx4icIIXriB1FSUVbQjKUk9Q/obsN+vvUKsboIvU2draZHYblUyo5E5H+hFea6Si1lku1fj7np+h8RKOZRdtn+fscZc7Cu7yFWRJgyIj1zIrCqkbans44+jku3qFOxeyGtMXdgMRAOPqTUJSz9WKMONx0JwstubOg0ljvACZFsiZ43+UZkCOseUV0MNgLO9Vdy/P48zy+Lx6tam+9/j8k9XrAo2qAAMADj6V3aVE4NSq2cunb1p1V5KyC2QZAGdxiYESfUTWuOWxU4y2COivTtYHmCOeDwaJpNCTswt2vrFFpC5gbuTMDBHI9xzXDxtGU4OMFdnYwFaMZpydve3vkZu4uQHKxbMAGRJnIbnC8DOZNcmeDcaTm91w7Pzc7EcWpVFFbP6/0CdQRub3P51Stgl8zOnO48eEeZifoOn1+1QajHfX6e+7zIXk+wouX0twpbJkgZJMEbjAHmw+9K0qjukWJKKK21tthlj/AIWwehGKlGnUi75X5Clla39R7faKR4myOcGD6jFEqEr9VO3cKMuZMdo2/wCb8D/So/Bqf4vyJXQ3/ELf84pfCqf4sLoge0bX/UWn8KfJkrop0XaS3CV/iHMZAHTPSfWOKuxOE+ElOLTi7ck//XfQoo13N5ZRaevO3nsbxWM0DTTAVO4xqQCJp3AE9nALduDvO8YuZ8O3u9w3BcYMhTn0q560+X34ff1IbS1CxFVMmZtford5Gt3VDo3IPoZB9DPWp0qsqclKDsySM2mujQ2QqLduWQYddxY27Z5dJ8RC87R5mM11cPjZV6lqrWuz2198zJVw0bXgrHmHbGofSaq7YS7euW7pttZa0SWPeWoPdiSCGNwn0YKRnNba+DVW0tnx0+o8O4qj1pWs7fheR6J2P2FdLq4utkm7tJEbLhZlVgHbA4BEfKRMSK5ywcpXUrL1ITxcY/Lr6e/I6q12cB853HOP4ft1+ta6WGpQ2V3zZhq4ipPjpyRY9uBAAAH0H0rXFmGabBGuQitlJpmOaaYOLc1pSKmRK9adwKyKkgHAoAe2IPtSeqGmEtfphf07IWdIG4MjbXBX+U9JyD7muXiaSknHn7R0MLWcJKXL6cQLc+HgQQL19JJPgYLHHkvpycmc15dVexHqsnaw0rQVP9tP/mKvwL/314/RlGN/4Xbs+pr7V1BFenoQueVrT1ANx63JGW4F1KLvFpbKqJChtsAqQWcJtjEAjBjz9VptYsXNs6Xs/SbiOvFVVamVDhG7Ddm8AkrkZHvBg/kaxSi5SszVGWRXQtTdNyy8AkhdwGBJGQueJiKorUbpx56GmhiGmpctTjdQ3jb3P51wlTktGjsSnFttM7EtWUnYHX7pW4zrgrpdSQfIg2SPyrfgP+xCutF3niqftI7S/wC8b/Ba/wDpXSS7TofxKX+J7X8Odt3W0OmuurXne0rOQMsSQDAUbZAO6MYGKE9DkV4qNSSQRPb0bZ0+oyJMJO3AMHM/hRmKSa9syobuNRkkbSgDYUtOW4MR5z96dwsUn4iEGNPqDHICCRx03eRn1HE0XHYyX7m7UO0ETasmDEie8MGCRPsa5HSH/Iu43Yf5PF/YtmsJdYYmgLDUxiJpBYU0AC9Jo9l64xbduYPxG0QyheTPzEzir83+3fw+jIW61vEKzVTJ2KbVsLMTkk5M81OpUc2rpaJLRW2+5GFNQTSvvcnUEyZo0N5VtsjzkHxAZMiDx8p+1djD4qm4WfVtw1OdVoTzc7gq52NpcbbJwIhm8KgKygKMgAKxAGIGB1qUsfSW1377SCwc2+Rv/eWW2qLgKoVYBZjGAMzPTpmowxrqTUYx3a437+XAlPCKEXKTvb2uYT1zIRDAMJGCJ/OulCLZzKtSMdEBdffHC8AYAwB09ordSg1uc6crsGk/qK1FYzN50JCGY00MYmeKNgYgfegSCfZuoz/Ws1aGhfTlZk7lraxXpyPY/wBMj6V5PHUVTqXWz+vE9Vga7qU7Pde0PpE3XEETmT6QrEE+XiA+tT6Oj/uOTWy9f6uLpB/7eVe0R7YXP64r0+Heh5aqtTmNfYvG5ba2wAUXNwJYBmK+EFRggHziK1tNu6K4tapme/8AvKidwee6GAJXjvGkgTPij6cdI2l79SScLnQfDZuq+66VjxgBSYglNpgqMgK3MkbuTJrLXjJlsJxWwVdwltUDTtXJ/mPUx0k5qEINybsOrPRI1dkPINV4hal2GZwd+8u5ouEiTGek1y6ko531eL97HShCWVa8DtLt6GVYJ3TnoIE59648aeaEpX2tpzudFytJLmUXLpW6WEHbpdSQDkEhrJyOorZ0fvIrr/Ku85Ve3bn/AE9N/wCyv9a9k+h6PN+n4OV/Ln7v+TtdF20tvT2GuALvQHwiADIEBRwM+1cOpFQm4rg2vU03ur9i+hJ/ie0LZeGkSCOm4BvDu45VhPpULgaL/b1lGZSW8JIOMY9+eaLoCej7XtXHCrO5gSMc7YBk+fHPnRcAbrv/ADVz+5a/O5XI6Q/5F3G/Df8AH4v7CrAXiNADUxipAQvGFJHIBj3ipwSckmRk2k2NaUAY958/WetEpNvUcUktC0UgGpDGimhjGhAKmBZpbe588KQx958I+4n7eddTo6jduo+5fc5uPrqMciKu0b5J/X416OjCyPOVJXYPIrQVEGqSEMaAIbalcQooGIii4Fth4aahJXViSC72zcClYkYg4kY+x/1riY7C/FWm6OvgMWqT12ftC1+hCWQJJZmTeQSIKyw2+QBEfWs8pfxaL+H7vZNm2KWIqrP7tsJz3luT8ww3TI4P1EH3rfg66nFSXH2zmY2g6c2gDdH5114s5jRArUgHW5BpNXHck1wsZpKKQBfsm6dpA6gxJxMVjxEdbmmjLgcvqtK4dhsGGPVfOuF/Cq8zsvG0TrXut/Cv+I7ftAJ+4FcdKP8A2flr90dG8nsjPbusLpLohA0uoMSSGhrMqZXiPzroYLIszjfy/bKqik7J80c8O3rX/Y6b/CP/AK1o/wBRq835s6/+gx/z9P2djo+27SWLBZe7DqpVVHhXxKsD23T7AnpV8Z3Sk+Jwq9L4dSUL3s7Gpu3bAbaX+sGJgHbMcwQYp5kUjHtewygMfmUSpUmAyBtrwCPlYE54NO6AtsdrWXYKrSSYA2t5E+WODz5UXQArW/8Amrn9y1+dyuP0j/yLuN+G/wCPxf2GJrAjQImmCGoAVACFAFNn+IdA2PsD+ZNWVODe9vuRhx7ydy6F5MSQB7kwKUYSnfKtlfwW4Sko6y528yU1C5MiTTQxE0AOW9J6AdSfIVbSpyqSUY7ldSahFyZqc93bgnOSfc/0wPpXqcNRUUorgeXxVZzk2+IFuXJJrppWRgYxFMRAimBk16klGBAVSzNLEY2MoBxESwOfKjUasCP3G8LaKbiuS4Mm66EoLJAAZRLEMQekgSc1Gz5ljcW7l2psXir93dSSybWLHIRBjAO0tcEGP4STk4ptO2gJxvqi+zYfv2uF5QyQm4mMIoMcAHaZHAMEcmpJakbq1gkDmmQL9NqitVzpqRKMgkNQLibSYyCD5fT71z8RhVUi4vibMPipU5KS4Cu3VRCqknMknkn+nSnhsMqaUUtAxOJlVd5AZzJ/yrprQwlf1pgQNSA3aKzMmNxAJA+lZ608qLKcbs3afVJIkMp85BUE45mY9xXIhj6dSWW9nyad/wAep1J9H1Kccy1XNPgB9dbPeP8A326eprUpKxhcXc6F+K8YetRleRcDbBcXurltl3bT4zbPl5Ia1YWvGlfNxI1IOVrOxj/4TY/7Q/8Avn+tXfHw/wDi/fiaP5eL/wDk9F+Atp9ZsRUGm8KgAAuDAHqauWOpJWSZhqUZzk5SerIW76AkjSL4iCfEpyBjB4+lH8+lyZD+M+ZK92mAM6YdF5SfKB9PwFSWOpvgxPDtcRWu0QoAXSxtiPEmIEDPsfxpLpClyZL+LLmZ2us917hXYCqKASCfDuk4/vVz8XWjVmnE00qeSNn72JzWYtsImmAgaAsImkBC5cCgk4AyT6VOEJTkoxV29iM5RhFyk9EYbesCsN4ZTcPhkHOcA4hTHStlTDSaag08i1s1pz71fiUU68dHJNZtt/Du0NWqs7lIGDgqfJgZB9pFZ6FX4U7vbVPuas/TbtLa1P4kLLfdd61XqXA1Vx0LBppDGnIABJPAHJq2jRnVdoohUqwpq8ma7NrZ4n+boP5fr/N/sPM+hweDVJdr3f27jgYzGOo+zgD9Zqdx5rsU4WRyZSuYz0q5EB6Qxv1mmIza/T7lAB2kFWEiQSpByJ4kedG407Mx2OztjAg4CKkFZPh3EEGQFy2RHQcU0rA5XRTp+xdq2VDmLRBGDkiBJlifl3LzHi9AKWWyS5EnO7b5mjQ9ni0ztJJfJHABLMxIHSSwn1E9TTURSldWNkz+uKkQHH6/0oASvB5ik1cY7XCR+v0aFFJhcrSpMBGgGJqEIJdi3gGANZsRG6LqT6wS1+h3ruCAOSdyg7g648QmM5zjz5wa4GLw2dZofMuO3vsZ38LiMqtL5Xut/L7o4DWatu8fxN8zdT5nzqhV8SlZ/T9E5UqDd19TvO9Fcc3EO8FImS3imIfcKQDHPUjI49+KaBoyaw7nS3kfxyI/h4EEHrB+lXUurGU/DzKp6yUfE0ms5eMaQxUIBmpghCgZICgQj5U07C4A3X3GLFQdoG3IiZ55M446edeh6K6OpVaXxamurVuFvr6nE6Rx9WlU+HDTZ34l/Z91mSWjkxHkMSfWuTjqNOjWcIXsuZ1MJUnUpRnO12aayGkhcaBNSpwc5KK4kZzyxcmEbNoW1nliJJ/yHoK9Rh6EacVCP99p5vE15Tk5MGau+TiunTgkc6TbZjDT+vWrrWIDRQAvKgNhgaYDMaEIgRUhDxmlwGtSH+34UwHJoAY80DGNMViRHSkMjApiFQMYnH68qBMaxd28YiiUboaZ1OgIuBCwysMCMEH+hGCK5NeGVnSw02c92horRu3CUEl2J/xH1qmxOW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xQTEhUUExQVFRUXFxcYFxYYGBwYGRUYHBcYHBwXFRoYHCggGBolHBcYITEhJSkrLi4uGB8zODMsNygtLisBCgoKDg0OGxAQGywkICQsLCwsLDQsLCwsLCwsLCwsLCwsLCwsLCwsLCwsLCwsLCwsLCwsLCwsLCwsLCwsLCwsLP/AABEIAK4BIgMBEQACEQEDEQH/xAAbAAABBQEBAAAAAAAAAAAAAAAFAAECAwQGB//EAEIQAAIBAwMBBgQDBQYEBgMAAAECEQADIQQSMUEFEyJRYXEGMoGRobHwBxRCUtFicpLB4fEVI1NUMzSCk7LSFiRD/8QAGwEAAgMBAQEAAAAAAAAAAAAAAAECAwQFBgf/xAA4EQACAQIEAggGAgEEAgMAAAAAAQIDEQQSITFBUQUiYXGBkaHwEzKxwdHhFPFSFSMzQgaSU2Jy/9oADAMBAAIRAxEAPwD16xaDMZ6LxEgzMz5jAxWHAR6rfh79SyvvYygpuU2/lKZOzbkEAdBznFR6QyNJp632v9gw979luRpsvnaTggxPQjp7R+VX4GvKonGW6t5FOKorzItos101V0OU6DzWLUu20wSSQMgAtHpjrjiqKtVK2ZpX5myjQS4XsZta4uEEIflhpgGCRHIyRzEiM1grYuNk4S1TuvDfz9TYqLbd1pa3vuIi14t2NwJh4zmJx8smOYPPSq30pLJZLXxt+fUksKs17/k1fvjQMLI/iP8ATp96JdIwtdR15e9ySoSvqyi4xPLN7gkR7RxWb+fVz5vTgWfx4NW9Rrg3Hc2T5kDHt5VXVxNSpu9OXAnClGPfzHNZywagCu+8ITMdAfU4H51OmryRGbshjp1PMt6MSw+xMVL4sltp3aBkXEtmqiRC9c2iYkdfQedSjHNoJuw81EmImgEhpoCxk0N5crI3yS39o9TMR9OnHStFaEvm4cOzsK4NbcTYazlgxpjQ00AOKAImkAxpjGNIZRctSZBhoiehHkR1H4+tTjOyyvVCceK3HtXNwng9R5HqKUo5XYcXdD1EmZ7rSfF4QDI/tRHXp7Y496vjHq9XVv08PuUt9braGlWBziqWmnZlpKaQjNqgJUmCJ2kHgTwfeQB9aupt2dt9/f18CEkrq5YRVJcKKAGgUAHlsFVYqZYxl+I+g969FClGmssUcRyzag1LhmIEZJYHEemBPPlFcrFQ6zk5Jvs96epqpS0SSaI3b4gbYcyAIIxJgnnMDMDJioUKMpTyybiuOj+wVKiUbrXyNmr1Zt2j3Sd7cC+FZCyfUnA9q7KqUoyUak7LzfoZGpZW4Ru/IF6a06E3H2S0FgoIjiSTOfPjzrk16sazyxvxt+LcPM1Qg4K7sEPOsReNQMZqBoagBGgZGgBGgZVqPkPoJx5jIP3FWUvmXvcjPZlimoPsJD0AUao+Ak4iD9iDn0xVlJda3vYjPa5Zuniq2rE0MaQynczTtgDI3cmQYMD71bljG2bXs/ZXdy2L0EAAcAQBUG23dkkrCmkSFQIUUDFQBEmgYjQBEmgZGkSKbyx4lGescsI49T5VbCV+q/6INW6yJo0iRVbTTsyd00SpAZoKBfFgbRxGJAmr7xnJ6b3e5XZxS1NYqkmU6pCRImRkRHMEdRHWrKbSdns9/aISTa03KnukwBIM5JUiBByJwcwOvNCgldy8NUPM3ZL6ElVxiQ3qcH6wIP4UdR67e+8fWXaPtbzH2/1qN48vfkS6wcsgXFgkgTJgxPofSvUVFY8xh5ZtGSizBjYx58RkT0yZ/RqqEMukV5GyUk1dkBrSQpVQJyTiII/hjmsdXGRitN+RbGk33cykLAiuTOTlJyfE1xVlYifKoIkV2BBYAkgRHocyAeoGKsqapO2r93IR5DfvC+c+3ij3jihUpch548yYMj0qtqxNC3RzjigYwMwRmhgKgBpoGQuLIIPBEU4vK00DSasQ3FfmkjowEn/1AfmPwqzLGXy+X4fvxIZmtyxXBEgyKhKLTsyaaew9RGUbGXCww8iYK5mJjI/KOtWtxnq9H9SCTjtsQOpORtIYAQDBBJMDI9R6U/g8b3QZ+zUtsJtAH6M5J+9VylmdyajZWLAaQDUhjmgBiaYDGkNHPWbWuCQzqXgZG2CdzyD4RypQT02n623p30Qal2nGrDJuKFd3j4kr4xAgYOUbr8kdcJ5ASYYqskRoGKaAKe55gleeD/kcfhU872av757kXBcBiGHXcPIwD9CMfSPrR1Jdn0/IdZdpF7hZQVEg8gjkZGMj7z7VOMVCTUt175MjJuUer7+hotyAATPGfP1qt2u7E0hMaRJIjURipgMaBG/R3BwfY+VexqRvqeLo1LPUsv6ZkUNbO8L/AAtzHmGA6DzBmuTVwdN3aun2beR2qdeVk90OGByM1xmraM3IRNICF24q5YgCeSYpxi5O0VcHJLcyXLDCPECNw8METLGchsmD5Rjir1OLvprbfThtw/ZW4yVtS+7cCKWPCgkwJwB0A59qz7svsAU7W3AE6dlJKhlLEQTsncAIaGZ1xM92SPS+8l/299+5HIgf2hrjc2qwvWk2b37ttwIIYbZe3IdTDCIggVONr7Jvy+grWV9TToOwbd2yr779veslA23uywO5VG3wwWYfSq5ztJpW3LEroM9l9niwGUPcfc26XbcR4QsLAECFGPeqpSzDsVdtds2tKivdJCs4SQJgkEyfSAatoYedZtQ4K5OMXJ2RtsXVdQyMGUiQQZBHmDVTi4uz3ItNaMFdp/FOlsMVu3QGABgKznP90H9GttPo7EzipRg7dun1K4VITdotNnJXP2iM17/k6beMiJO946woMQB610v9JvDLKevdoi6NJR603YJ6v4v1FtVe7pFsowJHe3wjsB/Lb27zPTwx7VWuhk18/p+yr49K+WN5PsX5a8wv8Odvfvlo3EQoA5SGMkkAGRHTxfhXOxOGWHnkk78dP2WThKLCgsCMwTMk+vp5YxWd1Hw04e/qQUFxK2fu8k+Dz/l9/wCz69Kmo/F+X5uXPu7Qcsm+xK/q0T5mz5DJP0GalQwtWs8tON/p57EK2Ip0Y3m7EbOuRzCkzExBH4xE1Kvgq9FZqkbLbgRo4ujWeWEru1zTNZTRYiTFCVxkLN9XEoysJIkEESMEY9RUp05Qdppp9uhGE4zV4u6HNwTEifKc/alle9tB3V7EqiSI0DIswAJJgDr0FNJt2QN2V2ULrLbYFxCfIMKtnQqwV5Ra8GQhWpz+WSfiiSXlJIDAnqAZ/Kq3CSV2mWKSb0ZJ0kEeYI+9KLytPkKSurEUV/5l99p/HNTvT5Pz/RHr9nvxE1xseHqJIyI+uR58VJRhrqLNLTQsY1Uy1EaQx6BESaANw0rDyr2PxEzxXwpII6MEc1nqW4G/DZluDrJbxTEF2K+cEk5+/wBorg4yUZVXbufetPfadXDxagr+76ki3oKymiwmyCCARnHnTQrI5v8A4AV4vXVGcG4YErt8UArJjd7k81rUbxzJXXO3tlfxLO3HvNGj7MvLdtxffYXHeBmD7hs2gDcvg8UPjk+lSw8KVSeV9vC3bzCtKcY3Xv0C+qV7TANBRiVU5LTyJgQBEj3HrVmJwiUHOHDhyX9ldGs8yhLz7f6Bt/tyxBBdYjODEFtkzERukTWGMZJppGuyatcAajXXr98d1eFtbcIrIQe+Z+d1tyApU2nAnd1MCM35YW7+D4eKRFOXv9l+h0mtO4DUhFVgFBthiQNk7w2RMNmT8/oJjUUI7r1HB5lo/Q534s7WFq1d0t24NRcZgwwALGS3OSzZ48vLg9Po/DTc1VSsvr+i+Cy9Zss/Zf2TevPvubv3MbpUMVV7o2xKg+JRJnpIAM5FdavCitbdbwehz8Zi5J5ezXx4HoHxT2Lb1NtitvT98F8Ny7ZF0gAHAHn5cx5VVSlKLs27d5zoYiMXdac7Ozficd+znsbX2Bdurp7Cm6BtN+bbr4sgKqlgp52naMCKtrVISspPbkbq7pp2pt/VeF35hr4m7Euau5b/AHoqiICAlvIdjyRcYA5EDbHQ5rnYjFSoRtSjo+L/ABwJ4KUU80n1ve3MI9m6RLFsW7SBUEwPfkkk5NcKpUlUlmm7s3y6zuzU1w+Q/Cq0JRQM7X1TeFBgkyTAjaDkZ5Jx+uez0RglXnKUtl53fv3w5fSmK+BBRju/IFB9vSSceZYxgevHFepap0YckvBHmLVK8+bC2i0zKwYlSNv8sEEx615fpDpJYin8NRtZ33v9j0+B6N/jzzuV7q21glXGOoBu2bxZu7PygAkeZmc/avS9CYSm4OtJXd7Ls93PP9MYmcZKlF2VrvtMtjUtbkrbLyyKdpI28STHkhLfh1FLpzLmj1le2z+vjsS6FTcZaO19/t4bm672hEoLLyQxysqdr7csJyeR1jNcC8r3udzJHY2peIhWGeAcQ3vHBj8ai4p9aPlyBaaMt3+1VlljF2jYNzaJ8O7xDiR5z6eXrPIFbsFiY4dylbrW6r5P371MuKwzrZY36t+sua/suOnSI2JHltEVQ8TVvmzu/ey5UKdrZVbuGsWET5EVZ52qBP2qNXEVarvUk5W5u46dGnTVoRS7lYv3VUTsIGgB5oAgxoZJDA0gFNMLFRFABjb7/c/1rWsZWX/b6HL/AI9PkJWI4Zvv/Wn/AD63FryRJYaC2+rHVYisjbbbZalZWQkQMwUzGSQMcefWPb0rbgaUZybkr28iivNpKzLP3FRgM8TkEz9icj710P4lLMpZfx4oy/yH8uYvNwIyoqgbs+WODEcmrLpNLnf01JdwH7X1K6ZZuA7SQiQCwZj8qmAdvlJxXMr4aUZucdt+41U6l1ll/Zh0nxjp2tDvlccYZZ2yJySRkZ9fTBjdRq5o2k9ePb+SqpTyvs9+Ry/xL+zw6pf3nR3Gfd4hbuOQcNI2NPM5G7PGZrbTdFLK4pfT37sSoV3TuqnWXquPj9e88/v667ZBRiyFDuYkEXFZSWkk+LcCxzznyqf8Sinmy/g6kfhOOdbe/foYm7W3HxXmJwZZz+ZPNXLItFbyRK9Nu/6Gt3FPDA+ZmfWTHODNTzX0uNOKV46nuS6SxY0S6S3d2b7autzxHcXJYspEEztYx5VkcnKbueaxUpTleW5iu6+1bhjrktoS8tELva3ALMWAwVY+8DBybG7mOEJXtYLdka1Lv7x3GpS8SQVAYeDwKoIPiJBiZM5BxUHG26LZqaWpfZv6gFbdy0Likom4NI27AXd5k/MSAPTJzUWkRjJtkrzooZhdRkQlXO4f8ojo5np6wRjmuRisGknOHl+Dr4bEybUJa32f5HkH8RXM5HQQK7cts+0JkIwdwpXcP5QQf4SN/GTAjrXT6Krxo11KTsnp5mDpKjKtQcYq7WoAN++QsooZtvBnbJckyDgBQsHzP0r171WWS33PJRtF5ovbb33hWx2pfyCloEBYJaN7F/EAJxC59yM15PGdGOjLq3ktXotl2nq8L0jGtG8urqlvu+z3xOh21yjoXMWv0SuQx3YwdpM7YaMdYJn+tb8HjqtCLjBrV31S3049xjxODpVmpTXZ4DPpB3LLaMFgYbccE9QcxVGIrzrVM9XfbbkXUKUKUFCnsQSxeDqTcXZvYsNuSmwBVB5HiySSSfOMVTeOpfqbLiAiD+vUetRjJxd0DV1YrBYcrPqCM+sGIqxxi3oxKUktURLt0T7kfjE/50lGPP6jzS5Eb1/YF3BmJ/lX9R6D86toYd15NQsu9pFdauqMbyTfcm/oW2jIkgiehiR7xis81aTSd+0uUm0nsTpAKgBpoGMaBkCKQxxRcCBqRAs7WOo3AWYAgSSFIB3iZBMt4ZwI45ziccttTKYkua4keG2M+ISIgu/ymZ3BNnIgkEYmQdQl3nQW7Rc7eAILHrE8D3g56fatWDw6m3OWy9X+jNWm11Uat6IdiqZIJ45j+0eT9fLiRXWjFJWWnvsM0pcCq781Xx2OZU+cq1LneucjYV4xJII8zIB+/wBax1Kko1YxWzvf378djo01eN3urG28wMgiR1FXqN0Vzq9axj1GigFlkr1U5IweCefY1gxGEUtYaP0/s106zS62qJaS4+CPEswRMlfXP0PtV9BzcE5O9/fj28SM7KTSR4N+0Wy1vtDULdIIdiwIBIIaDGRyEZAYx4q6kZJxXd/ZvwlWLp5Hwvfx18tfqS+DfhnT6trbu822Yo4UMr23MlAxKEFWRWaR7EjNKU6cVfj9SuviHF5YR8ezuNnxd8P6DSamwLQvMhXvHQyD3e7aSjMojdEZ9xzTotTi29yNGtVlPKrX4N/r8eYN7S+LHtsF0q3ktwg23HF8A7SCLXeKSijOP7R86bSV7q7GsK8zdVX22uvpb6AHtDtY33D3UJPAhFAHAwqgBR7CjMuRppQp01aMWatLcNohrZKEEEFcQQQQceoH2qa0L5U4SWWS0OjtftB16JsF4HEBnRWYes9frNLJGXAxT6PoXvqvH+2c52z8VXtQf+fcJbO7YoUEhCCYGeGOOKrlTha0kFGhRpvi3rr9fr3nb/DGs0t3Sq93vSQvjcfLAu3VBxxncSYgDnwzXn8VBwq2htwLpOF3l2D/AGX23orDOlt3LRlYnCMyQDxyD14K8Yq6l0Vi8RZqPbq7fv0M08XRp8TFYPfXrlxQUQurGGgyqHBAHiBkE/TmK9ZSwjw9GMJyvJLw9r7Hl8bUjKq5RVr/AHCOg0aqVQ3GkgqGYbt8tJBIiCOn+lZMXXnQp51DMuOqVvzvyJYSlHETyuWV8NH7Wx01lSFAJ3EDJ4mvG1ZRlOTirLlyPW04uMUm7vmTmq+CJ2M96F8Q4nxDpHnHTzn3qyLzrK9+H4INZdeHEtJqnmWjE0MYpoCw00LgMU0cgGBpAIUwFNACNADGgZWaRIlNHARUzZqZALlhkcEcgiI+9TqUp03aSMcJqWxX36/zD7j7D1ojSnJpJMHOKV7m/SaciWaQeAJ4HrGCZrsYej8KNuL3MlSTk7kr+oVBLsqjzYgY+talFvZGZyfEwX9fYAV2vWgrGFYusMfIGYNWqMtrMzOi5SKdT8RaG2FuPfs5AAIIdo6YWTHX0qPwqjdrG6nT4JNvuLe0NLb1SBrdzdtaRsYcwJBPQ7TMY5FQblHRordJPVGK12cQ4AIViVMFQFlVYAgKBHJ4kSAcxWeNVueVxtpzv9vwXOFo3TM1/t65YV1XTuWG7bKue8hkgyFO0FXJAPG0itFOjpZe+0zTxFmc38daRtXpnP7s7d139wFyVYGbTBwdsFNveLt58C+4updWVmt7E6VbVTT2vwv6An9lfZF24xuWgbVuzd23LVwSLj91llwGQ5AgjAY5OVNlSVNRs1vsaa9811ryfZ75eR1f7RfhrvNObloKndoo2hFJYBpCBywKqJOAOojyqGGkl1efvYhCfw6saktl99PHuPGT5fcdQfXyrS01ud9STV1qZP3dpnf1Jjp0wRORj86ik1K5VKm5J9Z68iH7qeN5PA6z19eePtUVB23DI1xG7lgRNyIj6wfU9Z+8VOMWtWyuSd0r6+0arenQnxFV9SCf8qvgoye9vAhUTir5c3j9tjreyNWosm3b27QTLAZac8klgszjHU9a1UcDh5VfjWu9uxeHPtevLQ4mIr1ksjv935JLySRcttQcATnIHnyfrArpqK3MSk2joOw9RbChOHJYn+0Z5nriMelYsRCV83AwVoNSbYVYDBMYZTPEZGQelYMQm6M0v8X9CeFdq0H/APZfUN3NVbHLoPdgP868RGhVnfLFvwZ7V1Irdox6jtywozdU+0t+VbKXROMqWtTfjp9bFUsVRjvJfX6Gb/8AJdP/ADN/hNX/AOgY7/FeaIfz6HP0ZQfiKwp8LEqTkBT4fUenpU30HjZptx171r67kVjqEXo9O56BCx2pZckLcUkdJz06HPUCuZWwOIpfPBrwNcMRSltJEn1BOUA2iMx80tBC58vvIqCpJO0t/ppxG5t6x2+vcXi4CSB05xj78T6VTlaSZNST0J0kSIxSGOKOAmPTAVADGgERiojFT4AVNzUythzWwXBgHbyDw2OD7SD71169eFOaur/VdxyoU3NNp/hjartUopYWmeP4UILH2DFRH1qVPF0Zuzdu/wDVyfwZ9nn+jkdbb7S1oIuOmjslpCJLXSvQOVaPsR7VZPpChS/41mfP3+DVChTjZy6z9PfeV6f4B0//APV714/2ngfSMj71kn0tXfy2XvtLlPL8iSK+0vgKwzIbSbQAZXvGG47kIGZOV3ifUVCPSVe2svREfiTve5z3xX8KCxpXcbFiNpnxFipG3I8Q37T0MbvIVpwmMrVaqje5JSm3ozsv2ajV29Gnf2lW2tt9ltV23DDkq7AgDc6mM/yKT85jfVV57nLrSSk2tS/tLtx2s+MtprqiT4N8+EoQvHLk7cye7DYojAxTr32Bt9b1yQNV4pMMARElwAVBgjGP7s1shCyMEpq92jptBqSImoVaaFRqOLNerssVPchQzEFjwTDT05nxA5HPIrG77M60JXV14gxeyLzq4e66zMbs/N3hO0Lc6bxE/wAq880lzX9Em+f9i13w5o7hsm5aVjZA2kSgxHzBTkSJgzV8ZVNdSlYpQ6sHZPQr+JvhzSaoo920zMJ8VuVJGPC5XJ9Kgqs6a5mihXcfkdr+X0eoN+M+y7djsm5sspaKKFWMsqNcXcpfliwmeZ9asp1G6m5ZSvKpFz5ngTm0Yy3Jjn+LP69vSrk4cTptQfH29SNrR2ycHjHtgf5fnT+EnrHYUVBuz3Qf+HNMVuF1ICRDyfQbTnyj866WChLNnT02ZzukckVktrw7v7OnFdW5xyRFArXE2eZPvn86NthRhFbIQpExmoGMaaEym/eVBuYwBGfcgf51GUlFXYJXL+y+0ra3lbcCU8UcHqIz1mRHIrk9L1oLCTi3q9F78DqdFYWdfERUeGrfvvDtz4qd1lVTawBzJwRI5j8q8KqSi27ntYdGUmrttryM9r4ivqcFSB0KgD8AKtdGD1k9yU8BRacYR27f7Ok7I7aW9gjbcA+WeR5qeo/Ks9Sk46rVe9zl18NOi7PYJA1QuBnHFAh6AFTARFAIquOAJJAHrSim9ENtLVkGvAefnhSfyFTUG1+0RlNL+mUNq0/mH3qfwp8ivPHmHqjOUpO73KYxUVZDVAkCdTb1XfEo1vupXapJBACOCW8BmWZTEj/wxnJqacbBZg+/o+0CDsvW1O1Ik7vELsuT/wArM28cc9BGZJ0+XvzDUJdmpqQ7d8yFCIUDLAhmMk7RMqwHp3Y53GISy20Cw/b/AGPb1Vru7hIEhlZTBVhMEfc1dhsTKhPNEktDFp9Zr9KpBC663kht3d3h5AzKsPxzXXp4/D1fm6r9DNPCJ/I7dj19dynsv4zs6m4NNesvZvM0BHG5SQJGSAQcYkeUV0FFWzRd0c7E9H1IRct1zXv8hLVfDlpzlBEMPKAyhDjj5RHtU1VVjlZJJ6HN/F/aen0TC3uvd4VY7Lbi2q7iPEzRIMLAjgU4rNrwOjhMDUrXatbm/MfsL4w0upDLc1dzTNNwFXuhZ3oI2OCANo4wM5yZJqnSaempfUw06On0udLr+5uhP/2VkW2UMtxZYEAsZnOEk+xyM1CNkYamcx6WzZuhlS9v71xd+ZWMmGACkcQnykTAq7NFIz5J37inXdmabTEM+8Nta4sMgnaUXaFYQY3yBHn6VTNpmqln+hw37SPim3tXSWg+0O9x9207mHhUKVMRhjnk1KlaKbOvgkruT4aL7+m3iZuwew9E1hX1Fq47kbiFgbF8JHhBDfLcBmOjAcZ5uIxlRTap2SWmx0JVI8vQIfE/7OtwW5odtvwgmyxIDGOjZzBiCYnNRw3SeXSruuK++wONzhbLNbuPavoQV8Ny2T1wQR5+YPX8a9HhcTBpt7Plt32MmIoOtFJbr3a+9vwdJ2Lq94K7g22AMQY6E5ziK69CoprR3scbEUJ0msytcIk1pM4Pu6F3+a5/MDtWAVJMKc+R/Cs8qUpbvn5E1JLgQXs24Ji+0nkxydseft9hUfgy/wAiWZci6/qGthQQz4yQCSYjoOpknPkaslJwS4itcyv2zgHub3mRszET95x96h/I0vlfkGTtG/fw/gezczz4fDiTyefl/EUviKXVcX5aDy21ubdLorRRWFuNw3ZBDAkznyP+teS6XrOVfItErad6vd9up7roDCU1hlU3k769ztb0JKqWztRYL5MegVRPniOPKuVHrb7HZajT+Rav66Je+Q1/WBG2kHgEtIgS22Wmh3lqPMqbt5vv01IHtYCWKuCvHnOY2weZEe9NXT0IVJwlFqUToOxfjJmncN6qxXdEEx1xj9dKrnh4v5dPfv8AZzXg4TTy33tz297+iOx0mqFxVdeGyP8AWscouLszmzjlbT4F4aokbEppiKrqBuQD71JSlHZg4p7lL2oyoBPqTj25j/empt6N+SX6FkS1S9+pVaaDgEdSmOOrIeueR69ODY45lq/H7P7P6rUrTyvTy/Hv8FL92STAyZ+X/Si9VaXfmQag3eyOkaqWJEaQxUAKgBCgBRQBXQSB3anYtnUbTcXxKZR1JV0MzKuuRnNX0MVUovqPw4D4WZXpdDqbNwMmqe5bnxW74FyR/YcQyn3muhHpW6tUgu9aGWpg6Ul1VZ++H4Nmq0Fq5e797aG5tCgkSVUEkAT1yc1mxGNnU6sW1EsoU3Si1fcH6r4U0dxt9zTWmYmSSokmZzVEcTVjopMt0K7/AGBpLSl+5VQoGVkEBflCwcR0jipQxNa6tJlbo02tYo4H471DWdp0942wh2eGRe07FSSm8EgqRcY9T4zniu3gsUqitNdbnbfw/RT/AA6F3v5+IF7G+KtYiXO51NwKILyQxywyu8ExLCSMeLPNdaeSXC9rfQcKFJyV1vdaXS025cNi/sjs6/2jqPG5YnNy62YUQDHmYIAHrWPE140IZn4I6EFTprLHhw7/AOj2i1aAAAGAAB7CvJPW5W2I0mNHGfGnwKNXcF+1c7q8AFaRKXAON0ZDDzHlFdLCY90Oq9URcdbnAXex9bo9QA1gsCdqFTKuDAjdGDPQ54xXo8D0hCUs0LPs2fkZ8ZTz03d6LVe9ztO0+xLunVDe2BmUEoG3MpPM4yAcT1+8dnD4+lWllW556UJR3QNmtpEH6jT3i5KXAFO4QZxKqAYiMEMfWaplCpmunp+l+2WJqxdpLVwEl3BBAgDoesen+v0nBTXzMG1wNDVYQI0hl6fLn1+36mvH9Pxgq8Wt2tfse5/8anN4aSeyen3MSCbxO5SAsADkcc+nPFcZfIzub1UXajVKkbjAPXoMgST0GRULXuXTqRh8xWmutlokTBgnyzMHy8P5U2mQVWDfb7/AY7At77yYBXJzmRB4FKqlGLu9TNi6svhOUdFzO1AK8KNvODnPMCI/GsmkrXevd9/0ecd1siy3cB4I/XQjoajKDjugUk9h3uKOSB6ExQot7IHJLcZ7qjkj70ZXyHmXMre8oEkiPOoqMm7JajckldkZ3KGXzDDp9IPGCatisknGXcyDeZKUe8wXGtEkkLJJ5An61elWSsmzM/ht3sdOTWRkiJpDHmgLCoARNACmgLEKCQxqICNMYqYhgaBmbtHVIizcMKxC8FpLYAIAPNOKbegacTgP2kaiwdIO6CAFwWi0RKRG4HblZKZGPEvmK6nRmlXr8vf3GnDicB2drtjFlyCGR1MgOhEMhPkR1HBAPSvRXWa/AbgqlPKtGtuxrb3yPbfhf4at6XTpdtXGurcUHcyhfAzFkJA/ihlU/wB0cRXH6STqx/8Azf8AZihXfxHm4281ovDfxYYrgcDYM1DGhUcwGKzj0qSk4u64A0mrMz6y4L57llCttEuYAuz4RJ25ElZXcDJwIzXoMPiM1qkN16M49aja8JeH5OM13YF22CQGuKuGITaVM43LJKyIaOQGExNeqwvSFOto9HyOdOnKG+wMOnvMrGzaa6yKWKiBgc5bA4P2itNWvGmtd+C5kU02Chc1AJ8KkSYJjAkxwc4ii9W+xPqjfvGoj/wl68EfTlqWar/j78xWjzCScieKMV8RUZOl81tPf0L8H8J14/G+W+vv6jaxGYAAkZzGMe/Tj7TXz/M6k3Obu92z6Z8ONOChTVlslsiNqyttfCOB+vyqEpX0LIU1BXMb9o2zAZfEOhWYnb19Qwoysi6sHo1qVHWadgZQcQQUHUZX7TRZoh8SjJNNd+noarWrdYNoMvdtAEbZwCNpI4APTnIqUkpaie2S2i05e+xrfbc6ns74u3qGKhh6GCD1DDOayyoamN9Hwks0JB/Say3dXcNvqDEj3qrrw0uzm1sLKErSRrtqo+UKPYD/ACpOcnu2UfDS4C7seQ+1DnLmwyx5Ga8qeIbQWIIIUDdnzjj3MVOLqOzvouexCSp6q2vZuXWVIABiYEx5+lQm05Nx2LIp5VcxXbK7jheT0FWxqTS3fmZZQi29DoqoGRoGPSAY0gHAoENQMipoJMlQRGoGNQMjTAq1OmW4IcSJn6jihNrYZhudi6cqUNpdpmRGDOzHt/y0HsoHSpxqSTTT1GkjxXt3s9dPqbtpchXMH0IDCfoYr1+GqfEpKXNXJW1UvfE9P/ZH8SI1h9JeYDuwWTdwbRyy5/lM/Rh5VVXh/wBl4mDGU1GWbg/qbO3fiq1prIuAPdVmZbcAgPtnlmEDA9zzEVx/9NlUm8ukd/1Yuw1T4kbPde/faDuwtbqtXbGpt3Ftq5eLTjd3Z3AFSQPEAVJ6YYjEyMlenGlNwktdC7JNII2NJrV2jvkI8M7vEYBXdnaDJAI+s1U5Q10BRlpqHgaqJWM3aWm3pgAsPlJ5U/zIYO1x0MH8a14Wv8JvtXrw9TPXo/ES7H6cSzQ6MBbVzvwt4BAxOQF3BnSGMl2MyzSxJJx07Ta5r3x7jmWd/wBehuu6wPcQnFsE44mQw3N6eLjpk1lji062SO3Pt7PtzNDw3+3nkvDku33oC9V8BWDlLlxR5YYcdJE/jXfh0vVWkkn6HOlh0leLBV34EO7F8bfVM/nFao9LK2sNe8zuLWl0WWvgMddRjrCQZ+rcVGXS74Q9f0OMG+KAPxJ2UdNdCEyGllbEkDmR0yY+teYrUssnJfK/q+B9A6L6QWKpxhJ9eO/dzWr3Wj7QaTWPkdwiaQwZb0FxSSLvIE4kmNuSTyYBE+vpU21yKFSmv+3oEkXABzjNRTad0WtXVmVr2YG3BUwwAMA8D2/PFTzx3fv8epmnTy6XVnz96+niTtdngMCASw9z0jA6Us0eKB03HrX89jaQ9sruDIT8pyJ9vLp96WVSV46kVWhJ5G0/VB34f1ZuFluFmIBIO48TEHP6zVVbqJZfojl4zCwj11ztYOAAYAgeQxWRtt3ZiSS2JTQMwXW8R9zVy2MsnqzoSaqERpDJGgRGKQxwKAFQBCgYjSGKmAxFADdaYcBEUhgT4r7cGksG5EuTtRfNj1PoBk/61sweGdeoo8FuSWrPFNTfa47O5JZiWY+pr1aUYRyxW2hNK9nwDvwbe1Vm+L2msNdwUcbSVZGI3KSIAOBGcHzqmrVpRVqkrEa9JVIWbsek/E6G/wBnalXtXiqp3yOxtgW2VQ2xQsHwsCpwf48jFU0WlNWej9Ucem3GpHsdvPRnMfAnxAyaVEFi44F57e5QceO0SxxxF5zP9iOtcnpGmnXbvwX3/B2Kk9djqR8RLtBNjUCduNgJG4oM7SeN+Y6AmsHw99UQzBuKq5khwKkIQFLkA0U1wACaHsV7GsN+xdIW6YuadpKGTJZII2EHxTB5PnXbwmNlUSpTje3HkZMZGmqXJ8A12jqCDiuxRgmjzFSWpkGtI6+dW/CTK1Nkdd2xZaLF5NwYLk4gMSNymMBQpYsYAx51kq02tjoYWu4yUlunoec9sa+3acp3dxSsk7mDSPDtjaoGQxMZnaa49anGLUYrzPoPR+OnWp/EqNO/CKenO99b/jQrt6sM+wCfWcfKpkeY8Ue4PlUKtL4btc2YXGxxCvFNb79jt7saSKqNhq7O0ZuvtX6nyHnUZSUVdlNetGlDM/A7nS6ZbahVEAfqT61kcru7PNVKkqks0i0UiDOf7e0966y7LNxkWQGCk7iYmI/hEc8V1cNhKjpuSdnvq7ePqWUMdhqE1nd7q2ib8HwNvYXZF+zaZri7FLztMFgCEURBMZnEcA/W3FYeM6WZvrRT7nZt3fbb7GGrjIvEf7fyO3g3ZWXZfuWvIINXENY1AA68fEfc/nVy2Mst2dQ8VSyCuVCgmPQIQpAIUDEaAIUDFNIY9PgIRoAg3NA1sNNAzzX9rRbfYmdm148t0rP1gCvQ9CWs+d0Nq8ZGL4L+FUvob90M4DGLYO0MFH8RiSScbRHrU8Zi5U5ZI6dvv6k6lXLpFXPVLCKqqEACgDaFwAOkR0rz8m8zzbld7lzktYKKWJBO5FALXEZphSxAEgxMwM13MLLNSi1yt5aHJrrLNp+7mezo0togtqFtsJVRt8J6qdnhJ9vI81hx1Gz+IuL1NeGxEpvLJ35E4rncDaB9aur7ybZTuxcQxgFrYVt6klTkttIIiM1YnCzuR6xmtpr9wl7ZG2CBABba4DAbZgsUYiekVNunroRtLmHNGW2L3kb9o3xkbozHpNVO19CZYT+vP2qVOLnJRjuKUlFXkX6dAilmkOZ56LuMADpiPtXosLQUYpJa6X7zz2MxDlJ69wE7Q1qBtpYAlWaCY8KxJ9ANwzXWgrHLd3qY31lsFQXWWIUZnJUsJjiQpjzqy62I5WX6XXoIO9cgHJAw3HPQ1GaTRKLaDum7lype3bJBJBKgwTmR6zmufVo21Ohh8XOKyptJ76795x3xwxOraYjaoX2j+pP2rk4tNSXd+T3f/j8ovDSsv+zv26Lbwt4gA1lO6dD8JcXP/T/nVFfgcnpTePidHVJyCdiw7zt2qoxvMnxTwqjnHWRnzzXRwuC+JFTm9OXNd/DyOdicb8NuMfM3HXC0oQcKABJkmB/tXdhQzHCniWnoSta9bgKNlWEEeh/3pToZdRwxLejBFyy1pzbYswjctwgeIEnwmDlgIkwOa4WOw0Kdpw0T4cn+DvYHEyqXhPdcea97jmucdAF328Te5/Or1sY5fMzqWrONGZHZsrAHmRJPsARH1+1WuKhpLf6ejI5nL5SSkggEyDwY4PkY8+ntRZNXivfvcLtOzLoqokKgYgKAIUDGNIY80BYYmmAxoGNNAFWq0lu4u24iuvkwDD3yKshUlB3i7AmY9PqALjWbSKFRRgQApOYx0gjEDn1xN3ks82/qyDdtEb7awAPIAVXKV5NkkrKwK+Iu0jp1tXBG3v7S3Cf+mzbW5966HRaUqtuxldempwaOos9nW1tC2ihUHy7eh856n35rpTipK0kcmLas0wUDXnqkMknHkztU5Z4KXNXHqHMmSApviIezZZ52wADBJPWJwBzz6Vuw+CdRKbdl6mOvjFTbilqXW7apliGYHB4AxwBJ/RrrYfCRppJLxtqcjEYxzevlwMGu1W4106VOyObOd2BtToLdxizLJKlDM/KZBWB0Mn9CrsqIqTWwKe5Y7xiyHcLpPzMQDbQtuI+UAAnAnJ4mYNLk+tYt0WgsXLYdVJV1tx4icIIXriB1FSUVbQjKUk9Q/obsN+vvUKsboIvU2draZHYblUyo5E5H+hFea6Si1lku1fj7np+h8RKOZRdtn+fscZc7Cu7yFWRJgyIj1zIrCqkbans44+jku3qFOxeyGtMXdgMRAOPqTUJSz9WKMONx0JwstubOg0ljvACZFsiZ43+UZkCOseUV0MNgLO9Vdy/P48zy+Lx6tam+9/j8k9XrAo2qAAMADj6V3aVE4NSq2cunb1p1V5KyC2QZAGdxiYESfUTWuOWxU4y2COivTtYHmCOeDwaJpNCTswt2vrFFpC5gbuTMDBHI9xzXDxtGU4OMFdnYwFaMZpydve3vkZu4uQHKxbMAGRJnIbnC8DOZNcmeDcaTm91w7Pzc7EcWpVFFbP6/0CdQRub3P51Stgl8zOnO48eEeZifoOn1+1QajHfX6e+7zIXk+wouX0twpbJkgZJMEbjAHmw+9K0qjukWJKKK21tthlj/AIWwehGKlGnUi75X5Clla39R7faKR4myOcGD6jFEqEr9VO3cKMuZMdo2/wCb8D/So/Bqf4vyJXQ3/ELf84pfCqf4sLoge0bX/UWn8KfJkrop0XaS3CV/iHMZAHTPSfWOKuxOE+ElOLTi7ck//XfQoo13N5ZRaevO3nsbxWM0DTTAVO4xqQCJp3AE9nALduDvO8YuZ8O3u9w3BcYMhTn0q560+X34ff1IbS1CxFVMmZtford5Gt3VDo3IPoZB9DPWp0qsqclKDsySM2mujQ2QqLduWQYddxY27Z5dJ8RC87R5mM11cPjZV6lqrWuz2198zJVw0bXgrHmHbGofSaq7YS7euW7pttZa0SWPeWoPdiSCGNwn0YKRnNba+DVW0tnx0+o8O4qj1pWs7fheR6J2P2FdLq4utkm7tJEbLhZlVgHbA4BEfKRMSK5ywcpXUrL1ITxcY/Lr6e/I6q12cB853HOP4ft1+ta6WGpQ2V3zZhq4ipPjpyRY9uBAAAH0H0rXFmGabBGuQitlJpmOaaYOLc1pSKmRK9adwKyKkgHAoAe2IPtSeqGmEtfphf07IWdIG4MjbXBX+U9JyD7muXiaSknHn7R0MLWcJKXL6cQLc+HgQQL19JJPgYLHHkvpycmc15dVexHqsnaw0rQVP9tP/mKvwL/314/RlGN/4Xbs+pr7V1BFenoQueVrT1ANx63JGW4F1KLvFpbKqJChtsAqQWcJtjEAjBjz9VptYsXNs6Xs/SbiOvFVVamVDhG7Ddm8AkrkZHvBg/kaxSi5SszVGWRXQtTdNyy8AkhdwGBJGQueJiKorUbpx56GmhiGmpctTjdQ3jb3P51wlTktGjsSnFttM7EtWUnYHX7pW4zrgrpdSQfIg2SPyrfgP+xCutF3niqftI7S/wC8b/Ba/wDpXSS7TofxKX+J7X8Odt3W0OmuurXne0rOQMsSQDAUbZAO6MYGKE9DkV4qNSSQRPb0bZ0+oyJMJO3AMHM/hRmKSa9syobuNRkkbSgDYUtOW4MR5z96dwsUn4iEGNPqDHICCRx03eRn1HE0XHYyX7m7UO0ETasmDEie8MGCRPsa5HSH/Iu43Yf5PF/YtmsJdYYmgLDUxiJpBYU0AC9Jo9l64xbduYPxG0QyheTPzEzir83+3fw+jIW61vEKzVTJ2KbVsLMTkk5M81OpUc2rpaJLRW2+5GFNQTSvvcnUEyZo0N5VtsjzkHxAZMiDx8p+1djD4qm4WfVtw1OdVoTzc7gq52NpcbbJwIhm8KgKygKMgAKxAGIGB1qUsfSW1377SCwc2+Rv/eWW2qLgKoVYBZjGAMzPTpmowxrqTUYx3a437+XAlPCKEXKTvb2uYT1zIRDAMJGCJ/OulCLZzKtSMdEBdffHC8AYAwB09ordSg1uc6crsGk/qK1FYzN50JCGY00MYmeKNgYgfegSCfZuoz/Ws1aGhfTlZk7lraxXpyPY/wBMj6V5PHUVTqXWz+vE9Vga7qU7Pde0PpE3XEETmT6QrEE+XiA+tT6Oj/uOTWy9f6uLpB/7eVe0R7YXP64r0+Heh5aqtTmNfYvG5ba2wAUXNwJYBmK+EFRggHziK1tNu6K4tapme/8AvKidwee6GAJXjvGkgTPij6cdI2l79SScLnQfDZuq+66VjxgBSYglNpgqMgK3MkbuTJrLXjJlsJxWwVdwltUDTtXJ/mPUx0k5qEINybsOrPRI1dkPINV4hal2GZwd+8u5ouEiTGek1y6ko531eL97HShCWVa8DtLt6GVYJ3TnoIE59648aeaEpX2tpzudFytJLmUXLpW6WEHbpdSQDkEhrJyOorZ0fvIrr/Ku85Ve3bn/AE9N/wCyv9a9k+h6PN+n4OV/Ln7v+TtdF20tvT2GuALvQHwiADIEBRwM+1cOpFQm4rg2vU03ur9i+hJ/ie0LZeGkSCOm4BvDu45VhPpULgaL/b1lGZSW8JIOMY9+eaLoCej7XtXHCrO5gSMc7YBk+fHPnRcAbrv/ADVz+5a/O5XI6Q/5F3G/Df8AH4v7CrAXiNADUxipAQvGFJHIBj3ipwSckmRk2k2NaUAY958/WetEpNvUcUktC0UgGpDGimhjGhAKmBZpbe588KQx958I+4n7eddTo6jduo+5fc5uPrqMciKu0b5J/X416OjCyPOVJXYPIrQVEGqSEMaAIbalcQooGIii4Fth4aahJXViSC72zcClYkYg4kY+x/1riY7C/FWm6OvgMWqT12ftC1+hCWQJJZmTeQSIKyw2+QBEfWs8pfxaL+H7vZNm2KWIqrP7tsJz3luT8ww3TI4P1EH3rfg66nFSXH2zmY2g6c2gDdH5114s5jRArUgHW5BpNXHck1wsZpKKQBfsm6dpA6gxJxMVjxEdbmmjLgcvqtK4dhsGGPVfOuF/Cq8zsvG0TrXut/Cv+I7ftAJ+4FcdKP8A2flr90dG8nsjPbusLpLohA0uoMSSGhrMqZXiPzroYLIszjfy/bKqik7J80c8O3rX/Y6b/CP/AK1o/wBRq835s6/+gx/z9P2djo+27SWLBZe7DqpVVHhXxKsD23T7AnpV8Z3Sk+Jwq9L4dSUL3s7Gpu3bAbaX+sGJgHbMcwQYp5kUjHtewygMfmUSpUmAyBtrwCPlYE54NO6AtsdrWXYKrSSYA2t5E+WODz5UXQArW/8Amrn9y1+dyuP0j/yLuN+G/wCPxf2GJrAjQImmCGoAVACFAFNn+IdA2PsD+ZNWVODe9vuRhx7ydy6F5MSQB7kwKUYSnfKtlfwW4Sko6y528yU1C5MiTTQxE0AOW9J6AdSfIVbSpyqSUY7ldSahFyZqc93bgnOSfc/0wPpXqcNRUUorgeXxVZzk2+IFuXJJrppWRgYxFMRAimBk16klGBAVSzNLEY2MoBxESwOfKjUasCP3G8LaKbiuS4Mm66EoLJAAZRLEMQekgSc1Gz5ljcW7l2psXir93dSSybWLHIRBjAO0tcEGP4STk4ptO2gJxvqi+zYfv2uF5QyQm4mMIoMcAHaZHAMEcmpJakbq1gkDmmQL9NqitVzpqRKMgkNQLibSYyCD5fT71z8RhVUi4vibMPipU5KS4Cu3VRCqknMknkn+nSnhsMqaUUtAxOJlVd5AZzJ/yrprQwlf1pgQNSA3aKzMmNxAJA+lZ608qLKcbs3afVJIkMp85BUE45mY9xXIhj6dSWW9nyad/wAep1J9H1Kccy1XNPgB9dbPeP8A326eprUpKxhcXc6F+K8YetRleRcDbBcXurltl3bT4zbPl5Ia1YWvGlfNxI1IOVrOxj/4TY/7Q/8Avn+tXfHw/wDi/fiaP5eL/wDk9F+Atp9ZsRUGm8KgAAuDAHqauWOpJWSZhqUZzk5SerIW76AkjSL4iCfEpyBjB4+lH8+lyZD+M+ZK92mAM6YdF5SfKB9PwFSWOpvgxPDtcRWu0QoAXSxtiPEmIEDPsfxpLpClyZL+LLmZ2us917hXYCqKASCfDuk4/vVz8XWjVmnE00qeSNn72JzWYtsImmAgaAsImkBC5cCgk4AyT6VOEJTkoxV29iM5RhFyk9EYbesCsN4ZTcPhkHOcA4hTHStlTDSaag08i1s1pz71fiUU68dHJNZtt/Du0NWqs7lIGDgqfJgZB9pFZ6FX4U7vbVPuas/TbtLa1P4kLLfdd61XqXA1Vx0LBppDGnIABJPAHJq2jRnVdoohUqwpq8ma7NrZ4n+boP5fr/N/sPM+hweDVJdr3f27jgYzGOo+zgD9Zqdx5rsU4WRyZSuYz0q5EB6Qxv1mmIza/T7lAB2kFWEiQSpByJ4kedG407Mx2OztjAg4CKkFZPh3EEGQFy2RHQcU0rA5XRTp+xdq2VDmLRBGDkiBJlifl3LzHi9AKWWyS5EnO7b5mjQ9ni0ztJJfJHABLMxIHSSwn1E9TTURSldWNkz+uKkQHH6/0oASvB5ik1cY7XCR+v0aFFJhcrSpMBGgGJqEIJdi3gGANZsRG6LqT6wS1+h3ruCAOSdyg7g648QmM5zjz5wa4GLw2dZofMuO3vsZ38LiMqtL5Xut/L7o4DWatu8fxN8zdT5nzqhV8SlZ/T9E5UqDd19TvO9Fcc3EO8FImS3imIfcKQDHPUjI49+KaBoyaw7nS3kfxyI/h4EEHrB+lXUurGU/DzKp6yUfE0ms5eMaQxUIBmpghCgZICgQj5U07C4A3X3GLFQdoG3IiZ55M446edeh6K6OpVaXxamurVuFvr6nE6Rx9WlU+HDTZ34l/Z91mSWjkxHkMSfWuTjqNOjWcIXsuZ1MJUnUpRnO12aayGkhcaBNSpwc5KK4kZzyxcmEbNoW1nliJJ/yHoK9Rh6EacVCP99p5vE15Tk5MGau+TiunTgkc6TbZjDT+vWrrWIDRQAvKgNhgaYDMaEIgRUhDxmlwGtSH+34UwHJoAY80DGNMViRHSkMjApiFQMYnH68qBMaxd28YiiUboaZ1OgIuBCwysMCMEH+hGCK5NeGVnSw02c92horRu3CUEl2J/xH1qmxOW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 descr="http://cdn.slidesharecdn.com/ss_thumbnails/safavid-empire-1205344793574181-2-thumbnail-4.jpg?cb=12053375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GSPRITE (Intellectual)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Empire made Iran a centre of </a:t>
            </a:r>
            <a:r>
              <a:rPr lang="en-US" dirty="0" smtClean="0"/>
              <a:t>art,</a:t>
            </a:r>
            <a:r>
              <a:rPr lang="en-US" dirty="0"/>
              <a:t> </a:t>
            </a:r>
            <a:r>
              <a:rPr lang="en-US" dirty="0" smtClean="0"/>
              <a:t>architecture, </a:t>
            </a:r>
            <a:r>
              <a:rPr lang="en-US" dirty="0"/>
              <a:t>poetry and </a:t>
            </a:r>
            <a:r>
              <a:rPr lang="en-US" dirty="0" smtClean="0"/>
              <a:t>philosophy.</a:t>
            </a:r>
          </a:p>
          <a:p>
            <a:r>
              <a:rPr lang="en-US" dirty="0"/>
              <a:t>During this period, painting, metalwork, textiles and carpets reached new heights of perfection.</a:t>
            </a:r>
          </a:p>
          <a:p>
            <a:r>
              <a:rPr lang="en-US" dirty="0" smtClean="0"/>
              <a:t>Patronized arts, built places, mosques, schools, made Esfahan become cultural and intellectual capital of empire.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17-120.qataracademy.wikispaces.net/file/view/Ottoman_miniature_painters.jpg/206366498/Ottoman_miniature_pain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60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GSPRITE (Technology)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Safavids</a:t>
            </a:r>
            <a:r>
              <a:rPr lang="en-US" dirty="0" smtClean="0"/>
              <a:t> were really good with Engineering.</a:t>
            </a:r>
          </a:p>
          <a:p>
            <a:r>
              <a:rPr lang="en-US" dirty="0" smtClean="0"/>
              <a:t> Domes- huge mosques that still are a mystery on how they did it.</a:t>
            </a:r>
          </a:p>
          <a:p>
            <a:r>
              <a:rPr lang="en-US" dirty="0" smtClean="0"/>
              <a:t> The </a:t>
            </a:r>
            <a:r>
              <a:rPr lang="en-US" dirty="0" err="1" smtClean="0"/>
              <a:t>Safavids</a:t>
            </a:r>
            <a:r>
              <a:rPr lang="en-US" dirty="0" smtClean="0"/>
              <a:t> were goo with City planning- squares, irrigation, sewage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Safavids</a:t>
            </a:r>
            <a:r>
              <a:rPr lang="en-US" dirty="0" smtClean="0"/>
              <a:t> built Multistory buildings </a:t>
            </a:r>
          </a:p>
          <a:p>
            <a:r>
              <a:rPr lang="en-US" dirty="0" smtClean="0"/>
              <a:t> Arches were It is 123 </a:t>
            </a:r>
            <a:r>
              <a:rPr lang="en-US" dirty="0" err="1" smtClean="0"/>
              <a:t>metres</a:t>
            </a:r>
            <a:r>
              <a:rPr lang="en-US" dirty="0" smtClean="0"/>
              <a:t> long with 24 </a:t>
            </a:r>
            <a:r>
              <a:rPr lang="en-US" b="1" dirty="0" smtClean="0"/>
              <a:t>arches</a:t>
            </a:r>
            <a:r>
              <a:rPr lang="en-US" dirty="0" smtClean="0"/>
              <a:t>, and also serves as a sluice gate.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2.bp.blogspot.com/_ehdPHohyzg4/TFPPmyXpJoI/AAAAAAAAAyE/P44Ij1qaeQM/s1600/Dome_of_the_Sheikh_Lotf_Allah_Mos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68855"/>
            <a:ext cx="9144000" cy="6926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4/46/Sio_se_p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GSPRITE (Economics)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 was a major factor </a:t>
            </a:r>
          </a:p>
          <a:p>
            <a:r>
              <a:rPr lang="en-US" dirty="0" smtClean="0"/>
              <a:t> The Silk Road ran through the north part of the empire </a:t>
            </a:r>
          </a:p>
          <a:p>
            <a:r>
              <a:rPr lang="en-US" dirty="0" smtClean="0"/>
              <a:t> Trade with Europe, especially England (English East India Company)</a:t>
            </a:r>
          </a:p>
          <a:p>
            <a:r>
              <a:rPr lang="en-US" dirty="0" smtClean="0"/>
              <a:t>Slavery- little or no slavery as a labor system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i222.photobucket.com/albums/dd263/Ben2Wilderness/Private/Georgia%201%20Blog/silk_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Safavid</a:t>
            </a:r>
            <a:r>
              <a:rPr lang="en-US" dirty="0" smtClean="0"/>
              <a:t> Empire Decline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seventeenth century the Ottoman threat to the </a:t>
            </a:r>
            <a:r>
              <a:rPr lang="en-US" dirty="0" err="1" smtClean="0"/>
              <a:t>Safavids</a:t>
            </a:r>
            <a:r>
              <a:rPr lang="en-US" dirty="0" smtClean="0"/>
              <a:t> declined. The first result of this was that the military forces became less effective.</a:t>
            </a:r>
          </a:p>
          <a:p>
            <a:r>
              <a:rPr lang="en-US" dirty="0" smtClean="0"/>
              <a:t>With their major enemy keeping quiet, the </a:t>
            </a:r>
            <a:r>
              <a:rPr lang="en-US" dirty="0" err="1" smtClean="0"/>
              <a:t>Safavid</a:t>
            </a:r>
            <a:r>
              <a:rPr lang="en-US" dirty="0" smtClean="0"/>
              <a:t> Shahs had there guard down, and then corrupt and decadent.</a:t>
            </a:r>
          </a:p>
          <a:p>
            <a:r>
              <a:rPr lang="en-US" dirty="0" smtClean="0"/>
              <a:t>In 1726 an Afghan group destroyed the ruling dynasty.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Safavids</a:t>
            </a:r>
            <a:r>
              <a:rPr lang="en-US" dirty="0" smtClean="0"/>
              <a:t>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impact the </a:t>
            </a:r>
            <a:r>
              <a:rPr lang="en-US" dirty="0" err="1" smtClean="0"/>
              <a:t>Safavids</a:t>
            </a:r>
            <a:r>
              <a:rPr lang="en-US" dirty="0" smtClean="0"/>
              <a:t> had on the Persian area today include that Iranians are still Shiites. In addition,  the conflict between the Sunnis(Ottomans) and the Shiites(</a:t>
            </a:r>
            <a:r>
              <a:rPr lang="en-US" dirty="0" err="1" smtClean="0"/>
              <a:t>Safavids</a:t>
            </a:r>
            <a:r>
              <a:rPr lang="en-US" dirty="0" smtClean="0"/>
              <a:t>) still goes on today as the two main groups of the Muslim religion continue to fight in disagreement.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33400" y="2438400"/>
            <a:ext cx="2057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Safavids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deafeted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the Army of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Alvand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Beig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Qoyunlu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ruler of Azerbaijan , Armenia and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Khorosan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Isma’il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was declared Shah the king on  March 11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1502.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667000" y="2514600"/>
            <a:ext cx="2362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Mainly includes rivalry between the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Safavids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Ottomans. Ottomans had control over Arabia and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Safavids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had control over Iran. Ottomans were also Sunnis while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Safavids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were Shiites.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486400" y="1698739"/>
            <a:ext cx="2514600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Height of Empire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Victory over Uzbeks in April, 1598 Recovers lost lands.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Capital moved to Esfahan. Allows more control over empire.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Shrine of Ali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-Reza rebuilt. Rivals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Shi’a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holy places in Mesopotamia *Most successful through 1587-1629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crossenhistory.weebly.com/uploads/1/1/5/4/11541278/1122340_or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42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to know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Safavid</a:t>
            </a:r>
            <a:r>
              <a:rPr lang="en-US" dirty="0"/>
              <a:t> Empire was based in what is today Iran.</a:t>
            </a:r>
          </a:p>
          <a:p>
            <a:r>
              <a:rPr lang="en-US" dirty="0" smtClean="0"/>
              <a:t>The capital, Isfahan, is one of the most beautiful cities in the world.</a:t>
            </a:r>
          </a:p>
          <a:p>
            <a:r>
              <a:rPr lang="en-US" dirty="0" smtClean="0"/>
              <a:t>When the </a:t>
            </a:r>
            <a:r>
              <a:rPr lang="en-US" dirty="0" err="1" smtClean="0"/>
              <a:t>Safavids</a:t>
            </a:r>
            <a:r>
              <a:rPr lang="en-US" dirty="0" smtClean="0"/>
              <a:t> came to power, Shah Ismail was proclaimed ruler at the age of 14 or 15, and by 1510 Ismail had conquered the whole of Iran.</a:t>
            </a:r>
          </a:p>
          <a:p>
            <a:r>
              <a:rPr lang="en-US" dirty="0" smtClean="0"/>
              <a:t>The period of the </a:t>
            </a:r>
            <a:r>
              <a:rPr lang="en-US" dirty="0" err="1" smtClean="0"/>
              <a:t>Safavids</a:t>
            </a:r>
            <a:r>
              <a:rPr lang="en-US" dirty="0" smtClean="0"/>
              <a:t>, was the dynasty that took control of Persia in the early 16th century.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Important Ruler Shah </a:t>
            </a:r>
            <a:r>
              <a:rPr lang="en-US" dirty="0" err="1" smtClean="0"/>
              <a:t>Abbabs</a:t>
            </a:r>
            <a:r>
              <a:rPr lang="en-US" dirty="0" smtClean="0"/>
              <a:t> -1587-1629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nadiatour.com/uploads/Naghshe%20Jahan%20complex%20(Imam%20squar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680"/>
            <a:ext cx="9144000" cy="713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GSPRITE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counterkicks.com/wp-content/uploads/2011/06/nike-lebron-8-low-sprite-treasure-blue-volt-2011-sprit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86800" cy="5059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GSPRITE (Geography)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Empire's economic strength came from its location on the trade routes</a:t>
            </a:r>
          </a:p>
          <a:p>
            <a:r>
              <a:rPr lang="en-US" dirty="0"/>
              <a:t>It covered all of Iran, and parts of Turkey and Georgia</a:t>
            </a:r>
          </a:p>
          <a:p>
            <a:r>
              <a:rPr lang="en-US" dirty="0"/>
              <a:t>The </a:t>
            </a:r>
            <a:r>
              <a:rPr lang="en-US" dirty="0" err="1"/>
              <a:t>Safavids</a:t>
            </a:r>
            <a:r>
              <a:rPr lang="en-US" dirty="0"/>
              <a:t> benefited from their geographical position at the centre of the trade routes of the ancient world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They became rich on the growing trade between Europe and the Islamic </a:t>
            </a:r>
            <a:r>
              <a:rPr lang="en-US" dirty="0" smtClean="0"/>
              <a:t>civilizations </a:t>
            </a:r>
            <a:r>
              <a:rPr lang="en-US" dirty="0"/>
              <a:t>of central Asia and India.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GSPRITE (Social)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676400"/>
            <a:ext cx="624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Social Structure </a:t>
            </a:r>
          </a:p>
          <a:p>
            <a:r>
              <a:rPr lang="en-US" dirty="0" smtClean="0"/>
              <a:t>o King and royal class </a:t>
            </a:r>
          </a:p>
          <a:p>
            <a:r>
              <a:rPr lang="en-US" dirty="0" smtClean="0"/>
              <a:t>o Nobility- filled administrative posts </a:t>
            </a:r>
          </a:p>
          <a:p>
            <a:r>
              <a:rPr lang="en-US" dirty="0" smtClean="0"/>
              <a:t>o Rich merchant class </a:t>
            </a:r>
          </a:p>
          <a:p>
            <a:r>
              <a:rPr lang="en-US" dirty="0" smtClean="0"/>
              <a:t>o Artisans (city-dwellers) </a:t>
            </a:r>
          </a:p>
          <a:p>
            <a:r>
              <a:rPr lang="en-US" dirty="0" smtClean="0"/>
              <a:t>o Peasants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24400" y="1371600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Women </a:t>
            </a:r>
          </a:p>
          <a:p>
            <a:r>
              <a:rPr lang="en-US" dirty="0" smtClean="0"/>
              <a:t>o Not equal to men </a:t>
            </a:r>
          </a:p>
          <a:p>
            <a:r>
              <a:rPr lang="en-US" dirty="0" smtClean="0"/>
              <a:t>o Divorce could be caused by either the wife or husband </a:t>
            </a:r>
          </a:p>
          <a:p>
            <a:r>
              <a:rPr lang="en-US" dirty="0" smtClean="0"/>
              <a:t>o After death of </a:t>
            </a:r>
            <a:r>
              <a:rPr lang="en-US" dirty="0" err="1" smtClean="0"/>
              <a:t>Abbas</a:t>
            </a:r>
            <a:r>
              <a:rPr lang="en-US" dirty="0" smtClean="0"/>
              <a:t> the Great, women lost some rights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GSPRITE (Political)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• Capitals: Tabriz- Qazvin- Isfahan </a:t>
            </a:r>
          </a:p>
          <a:p>
            <a:pPr>
              <a:buNone/>
            </a:pPr>
            <a:r>
              <a:rPr lang="en-US" sz="2800" dirty="0" smtClean="0"/>
              <a:t>• Centralized government </a:t>
            </a:r>
          </a:p>
          <a:p>
            <a:pPr>
              <a:buNone/>
            </a:pPr>
            <a:r>
              <a:rPr lang="en-US" sz="2800" dirty="0" smtClean="0"/>
              <a:t>• Shah made decisions with the consultation of his advisors at the capital (mostly nobility) </a:t>
            </a:r>
          </a:p>
          <a:p>
            <a:pPr>
              <a:buNone/>
            </a:pPr>
            <a:r>
              <a:rPr lang="en-US" sz="2800" dirty="0" smtClean="0"/>
              <a:t>• Made international Trades with Europeans. Gained control over Kurdish territories, Baghdad and </a:t>
            </a:r>
            <a:r>
              <a:rPr lang="en-US" sz="2800" dirty="0" err="1" smtClean="0"/>
              <a:t>Sha’a</a:t>
            </a:r>
            <a:r>
              <a:rPr lang="en-US" sz="2800" dirty="0" smtClean="0"/>
              <a:t> holy cities of Najaf and Karbala.  </a:t>
            </a:r>
          </a:p>
          <a:p>
            <a:pPr>
              <a:buNone/>
            </a:pPr>
            <a:r>
              <a:rPr lang="en-US" sz="2800" smtClean="0"/>
              <a:t>The </a:t>
            </a:r>
            <a:r>
              <a:rPr lang="en-US" sz="2800" dirty="0" err="1" smtClean="0"/>
              <a:t>Safavid</a:t>
            </a:r>
            <a:r>
              <a:rPr lang="en-US" sz="2800" dirty="0" smtClean="0"/>
              <a:t> Empire was a theocracy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GSPRITE (Religious)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state religion was </a:t>
            </a:r>
            <a:r>
              <a:rPr lang="en-US" dirty="0" err="1" smtClean="0"/>
              <a:t>Shi’a</a:t>
            </a:r>
            <a:r>
              <a:rPr lang="en-US" dirty="0"/>
              <a:t> </a:t>
            </a:r>
            <a:r>
              <a:rPr lang="en-US" dirty="0" smtClean="0"/>
              <a:t>Islam</a:t>
            </a:r>
          </a:p>
          <a:p>
            <a:r>
              <a:rPr lang="en-US" dirty="0"/>
              <a:t>All other religions, and forms of Islam were suppressed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619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Safavid Empire (1501-1722) </vt:lpstr>
      <vt:lpstr>Slide 2</vt:lpstr>
      <vt:lpstr>Important things to know </vt:lpstr>
      <vt:lpstr>Slide 4</vt:lpstr>
      <vt:lpstr>GSPRITE</vt:lpstr>
      <vt:lpstr>GSPRITE (Geography)</vt:lpstr>
      <vt:lpstr>GSPRITE (Social)</vt:lpstr>
      <vt:lpstr>GSPRITE (Political)</vt:lpstr>
      <vt:lpstr>GSPRITE (Religious)</vt:lpstr>
      <vt:lpstr>GSPRITE (Intellectual)</vt:lpstr>
      <vt:lpstr>Slide 11</vt:lpstr>
      <vt:lpstr>GSPRITE (Technology)</vt:lpstr>
      <vt:lpstr>Slide 13</vt:lpstr>
      <vt:lpstr>Slide 14</vt:lpstr>
      <vt:lpstr>GSPRITE (Economics)</vt:lpstr>
      <vt:lpstr>Slide 16</vt:lpstr>
      <vt:lpstr>Safavid Empire Decline </vt:lpstr>
      <vt:lpstr>Safavids Legacy</vt:lpstr>
      <vt:lpstr>TimeLine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Safavid Empire aka Persia</dc:title>
  <dc:creator>pc</dc:creator>
  <cp:lastModifiedBy>pete</cp:lastModifiedBy>
  <cp:revision>34</cp:revision>
  <dcterms:created xsi:type="dcterms:W3CDTF">2014-03-06T02:53:17Z</dcterms:created>
  <dcterms:modified xsi:type="dcterms:W3CDTF">2014-03-17T17:50:52Z</dcterms:modified>
</cp:coreProperties>
</file>