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7" r:id="rId2"/>
    <p:sldId id="257" r:id="rId3"/>
    <p:sldId id="258" r:id="rId4"/>
    <p:sldId id="259" r:id="rId5"/>
    <p:sldId id="260" r:id="rId6"/>
    <p:sldId id="312" r:id="rId7"/>
    <p:sldId id="299" r:id="rId8"/>
    <p:sldId id="313"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314" r:id="rId25"/>
    <p:sldId id="307" r:id="rId26"/>
    <p:sldId id="276" r:id="rId27"/>
    <p:sldId id="277" r:id="rId28"/>
    <p:sldId id="305" r:id="rId29"/>
    <p:sldId id="308" r:id="rId30"/>
    <p:sldId id="310" r:id="rId31"/>
    <p:sldId id="311" r:id="rId32"/>
    <p:sldId id="309" r:id="rId33"/>
    <p:sldId id="306" r:id="rId34"/>
    <p:sldId id="315" r:id="rId35"/>
    <p:sldId id="278" r:id="rId36"/>
    <p:sldId id="279" r:id="rId37"/>
    <p:sldId id="300" r:id="rId38"/>
    <p:sldId id="280" r:id="rId39"/>
    <p:sldId id="281" r:id="rId40"/>
    <p:sldId id="282" r:id="rId41"/>
    <p:sldId id="301" r:id="rId42"/>
    <p:sldId id="283" r:id="rId43"/>
    <p:sldId id="284" r:id="rId44"/>
    <p:sldId id="285" r:id="rId45"/>
    <p:sldId id="286" r:id="rId46"/>
    <p:sldId id="287" r:id="rId47"/>
    <p:sldId id="288" r:id="rId48"/>
    <p:sldId id="302" r:id="rId49"/>
    <p:sldId id="289" r:id="rId50"/>
    <p:sldId id="290" r:id="rId51"/>
    <p:sldId id="291" r:id="rId52"/>
    <p:sldId id="292" r:id="rId53"/>
    <p:sldId id="303" r:id="rId54"/>
    <p:sldId id="304" r:id="rId55"/>
    <p:sldId id="293" r:id="rId56"/>
    <p:sldId id="294" r:id="rId57"/>
    <p:sldId id="295" r:id="rId58"/>
    <p:sldId id="296"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52" y="-3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582632-0791-41B3-82DB-18DCF0DA0AE7}" type="datetimeFigureOut">
              <a:rPr lang="en-US" smtClean="0"/>
              <a:t>3/7/2014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76DCA8-96FB-4767-BD25-C0BD2402DB5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582632-0791-41B3-82DB-18DCF0DA0AE7}" type="datetimeFigureOut">
              <a:rPr lang="en-US" smtClean="0"/>
              <a:t>3/7/2014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76DCA8-96FB-4767-BD25-C0BD2402DB5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582632-0791-41B3-82DB-18DCF0DA0AE7}" type="datetimeFigureOut">
              <a:rPr lang="en-US" smtClean="0"/>
              <a:t>3/7/2014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76DCA8-96FB-4767-BD25-C0BD2402DB5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582632-0791-41B3-82DB-18DCF0DA0AE7}" type="datetimeFigureOut">
              <a:rPr lang="en-US" smtClean="0"/>
              <a:t>3/7/2014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76DCA8-96FB-4767-BD25-C0BD2402DB5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582632-0791-41B3-82DB-18DCF0DA0AE7}" type="datetimeFigureOut">
              <a:rPr lang="en-US" smtClean="0"/>
              <a:t>3/7/2014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76DCA8-96FB-4767-BD25-C0BD2402DB5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582632-0791-41B3-82DB-18DCF0DA0AE7}" type="datetimeFigureOut">
              <a:rPr lang="en-US" smtClean="0"/>
              <a:t>3/7/2014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76DCA8-96FB-4767-BD25-C0BD2402DB5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582632-0791-41B3-82DB-18DCF0DA0AE7}" type="datetimeFigureOut">
              <a:rPr lang="en-US" smtClean="0"/>
              <a:t>3/7/2014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76DCA8-96FB-4767-BD25-C0BD2402DB5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582632-0791-41B3-82DB-18DCF0DA0AE7}" type="datetimeFigureOut">
              <a:rPr lang="en-US" smtClean="0"/>
              <a:t>3/7/2014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76DCA8-96FB-4767-BD25-C0BD2402DB5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582632-0791-41B3-82DB-18DCF0DA0AE7}" type="datetimeFigureOut">
              <a:rPr lang="en-US" smtClean="0"/>
              <a:t>3/7/2014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76DCA8-96FB-4767-BD25-C0BD2402DB5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582632-0791-41B3-82DB-18DCF0DA0AE7}" type="datetimeFigureOut">
              <a:rPr lang="en-US" smtClean="0"/>
              <a:t>3/7/2014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76DCA8-96FB-4767-BD25-C0BD2402DB5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582632-0791-41B3-82DB-18DCF0DA0AE7}" type="datetimeFigureOut">
              <a:rPr lang="en-US" smtClean="0"/>
              <a:t>3/7/2014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76DCA8-96FB-4767-BD25-C0BD2402DB5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582632-0791-41B3-82DB-18DCF0DA0AE7}" type="datetimeFigureOut">
              <a:rPr lang="en-US" smtClean="0"/>
              <a:t>3/7/2014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DCA8-96FB-4767-BD25-C0BD2402DB5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en.wikipedia.org/wiki/File:Jimcrow.jp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23 1.png"/>
          <p:cNvPicPr>
            <a:picLocks noGrp="1" noChangeAspect="1"/>
          </p:cNvPicPr>
          <p:nvPr>
            <p:ph idx="1"/>
          </p:nvPr>
        </p:nvPicPr>
        <p:blipFill>
          <a:blip r:embed="rId2"/>
          <a:srcRect t="2796" r="5083" b="34165"/>
          <a:stretch>
            <a:fillRect/>
          </a:stretch>
        </p:blipFill>
        <p:spPr>
          <a:xfrm>
            <a:off x="304800" y="0"/>
            <a:ext cx="8534400" cy="6858000"/>
          </a:xfrm>
        </p:spPr>
      </p:pic>
      <p:sp>
        <p:nvSpPr>
          <p:cNvPr id="1026" name="AutoShape 2" descr="https://docs.google.com/?pid=sites&amp;srcid=ZGVmYXVsdGRvbWFpbnxtcnNheWVyc2FwdW5pdGVkc3RhdGVzaGlzdG9yeXxneDozYmExZDc3YTM5OWU5YmVl&amp;docid=aad0ea0de3372e9d16145432b85b39ff%7C89ac200b03e21f3ffb06c8c4f91cadc9&amp;a=bi&amp;pagenumber=3&amp;w=80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dirty="0" smtClean="0">
                <a:latin typeface="Baskerville Old Face" pitchFamily="18" charset="0"/>
              </a:rPr>
              <a:t>The so-called "</a:t>
            </a:r>
            <a:r>
              <a:rPr lang="en-US" b="1" dirty="0" smtClean="0">
                <a:latin typeface="Baskerville Old Face" pitchFamily="18" charset="0"/>
              </a:rPr>
              <a:t>Whiskey Ring</a:t>
            </a:r>
            <a:r>
              <a:rPr lang="en-US" dirty="0" smtClean="0">
                <a:latin typeface="Baskerville Old Face" pitchFamily="18" charset="0"/>
              </a:rPr>
              <a:t>" also looked bad for Grant. Folks </a:t>
            </a:r>
            <a:r>
              <a:rPr lang="en-US" u="sng" dirty="0" smtClean="0">
                <a:latin typeface="Baskerville Old Face" pitchFamily="18" charset="0"/>
              </a:rPr>
              <a:t>stole whiskey tax money</a:t>
            </a:r>
            <a:r>
              <a:rPr lang="en-US" dirty="0" smtClean="0">
                <a:latin typeface="Baskerville Old Face" pitchFamily="18" charset="0"/>
              </a:rPr>
              <a:t> from the government. Grant's own secretary was involved and, despite him saying "Let no guilty man escape," Grant helped let the thief off the hook. </a:t>
            </a:r>
          </a:p>
          <a:p>
            <a:pPr lvl="1"/>
            <a:r>
              <a:rPr lang="en-US" dirty="0" smtClean="0">
                <a:latin typeface="Baskerville Old Face" pitchFamily="18" charset="0"/>
              </a:rPr>
              <a:t>Lastly, the Secretary of War </a:t>
            </a:r>
            <a:r>
              <a:rPr lang="en-US" b="1" dirty="0" smtClean="0">
                <a:latin typeface="Baskerville Old Face" pitchFamily="18" charset="0"/>
              </a:rPr>
              <a:t>William Belknap</a:t>
            </a:r>
            <a:r>
              <a:rPr lang="en-US" dirty="0" smtClean="0">
                <a:latin typeface="Baskerville Old Face" pitchFamily="18" charset="0"/>
              </a:rPr>
              <a:t> was caught swindling $24,000 by </a:t>
            </a:r>
            <a:r>
              <a:rPr lang="en-US" u="sng" dirty="0" smtClean="0">
                <a:latin typeface="Baskerville Old Face" pitchFamily="18" charset="0"/>
              </a:rPr>
              <a:t>selling trinkets to the Indians</a:t>
            </a:r>
            <a:endParaRPr lang="en-US" dirty="0" smtClean="0">
              <a:latin typeface="Baskerville Old Face" pitchFamily="18" charset="0"/>
            </a:endParaRP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Baskerville Old Face" pitchFamily="18" charset="0"/>
              </a:rPr>
              <a:t>The Liberal Republican Revolt of 1872 </a:t>
            </a:r>
            <a:endParaRPr lang="en-US" dirty="0">
              <a:latin typeface="Baskerville Old Face" pitchFamily="18" charset="0"/>
            </a:endParaRPr>
          </a:p>
        </p:txBody>
      </p:sp>
      <p:sp>
        <p:nvSpPr>
          <p:cNvPr id="3" name="Content Placeholder 2"/>
          <p:cNvSpPr>
            <a:spLocks noGrp="1"/>
          </p:cNvSpPr>
          <p:nvPr>
            <p:ph idx="1"/>
          </p:nvPr>
        </p:nvSpPr>
        <p:spPr/>
        <p:txBody>
          <a:bodyPr>
            <a:normAutofit fontScale="85000" lnSpcReduction="10000"/>
          </a:bodyPr>
          <a:lstStyle/>
          <a:p>
            <a:pPr lvl="1"/>
            <a:r>
              <a:rPr lang="en-US" dirty="0" smtClean="0">
                <a:latin typeface="Baskerville Old Face" pitchFamily="18" charset="0"/>
              </a:rPr>
              <a:t>By the 1872 election, many people had had enough. Reformers started the </a:t>
            </a:r>
            <a:r>
              <a:rPr lang="en-US" b="1" dirty="0" smtClean="0">
                <a:latin typeface="Baskerville Old Face" pitchFamily="18" charset="0"/>
              </a:rPr>
              <a:t>Liberal Republican Party</a:t>
            </a:r>
            <a:r>
              <a:rPr lang="en-US" dirty="0" smtClean="0">
                <a:latin typeface="Baskerville Old Face" pitchFamily="18" charset="0"/>
              </a:rPr>
              <a:t> to clean things up. </a:t>
            </a:r>
          </a:p>
          <a:p>
            <a:pPr lvl="2"/>
            <a:r>
              <a:rPr lang="en-US" dirty="0" smtClean="0">
                <a:latin typeface="Baskerville Old Face" pitchFamily="18" charset="0"/>
              </a:rPr>
              <a:t>The Liberal Republicans </a:t>
            </a:r>
            <a:r>
              <a:rPr lang="en-US" u="sng" dirty="0" smtClean="0">
                <a:latin typeface="Baskerville Old Face" pitchFamily="18" charset="0"/>
              </a:rPr>
              <a:t>nominated </a:t>
            </a:r>
            <a:r>
              <a:rPr lang="en-US" b="1" u="sng" dirty="0" smtClean="0">
                <a:latin typeface="Baskerville Old Face" pitchFamily="18" charset="0"/>
              </a:rPr>
              <a:t>Horace Greeley</a:t>
            </a:r>
            <a:r>
              <a:rPr lang="en-US" u="sng" dirty="0" smtClean="0">
                <a:latin typeface="Baskerville Old Face" pitchFamily="18" charset="0"/>
              </a:rPr>
              <a:t>, editor of the </a:t>
            </a:r>
            <a:r>
              <a:rPr lang="en-US" i="1" u="sng" dirty="0" smtClean="0">
                <a:latin typeface="Baskerville Old Face" pitchFamily="18" charset="0"/>
              </a:rPr>
              <a:t>New York Tribune</a:t>
            </a:r>
            <a:r>
              <a:rPr lang="en-US" u="sng" dirty="0" smtClean="0">
                <a:latin typeface="Baskerville Old Face" pitchFamily="18" charset="0"/>
              </a:rPr>
              <a:t>, as their candidate</a:t>
            </a:r>
            <a:r>
              <a:rPr lang="en-US" dirty="0" smtClean="0">
                <a:latin typeface="Baskerville Old Face" pitchFamily="18" charset="0"/>
              </a:rPr>
              <a:t>. </a:t>
            </a:r>
          </a:p>
          <a:p>
            <a:pPr lvl="2"/>
            <a:r>
              <a:rPr lang="en-US" dirty="0" smtClean="0">
                <a:latin typeface="Baskerville Old Face" pitchFamily="18" charset="0"/>
              </a:rPr>
              <a:t>Strangely, the Democrats also endorsed Greeley since they were so eager to gain office. </a:t>
            </a:r>
          </a:p>
          <a:p>
            <a:pPr lvl="3"/>
            <a:r>
              <a:rPr lang="en-US" dirty="0" smtClean="0">
                <a:latin typeface="Baskerville Old Face" pitchFamily="18" charset="0"/>
              </a:rPr>
              <a:t>Greeley had lambasted the Democrats through his paper, but he was soft on allowing the South to return to the nation, which the Democrats liked. </a:t>
            </a:r>
          </a:p>
          <a:p>
            <a:pPr lvl="1"/>
            <a:r>
              <a:rPr lang="en-US" dirty="0" smtClean="0">
                <a:latin typeface="Baskerville Old Face" pitchFamily="18" charset="0"/>
              </a:rPr>
              <a:t>The campaigning was nasty, but colorful. Greeley was called an atheist, communist, free-lover, vegetarian, brown-bread eater, and co-signor of Jefferson Davis' bail bond. Grant was called a drunk ignoramus and swindler. </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dirty="0" smtClean="0">
                <a:latin typeface="Baskerville Old Face" pitchFamily="18" charset="0"/>
              </a:rPr>
              <a:t>Grant won the election handily, 286 to 66. </a:t>
            </a:r>
          </a:p>
          <a:p>
            <a:pPr lvl="1"/>
            <a:r>
              <a:rPr lang="en-US" dirty="0" smtClean="0">
                <a:latin typeface="Baskerville Old Face" pitchFamily="18" charset="0"/>
              </a:rPr>
              <a:t>The Liberal Republicans did spook the Republican Congress into passing some reforms. (1) An amnesty act was passed which removed restrictions that'd been placed on many Southerners. Also, (2) there was effort to reduce the tariff rates and (3) to clean up/out the Grant administration. </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skerville Old Face" pitchFamily="18" charset="0"/>
              </a:rPr>
              <a:t>Depression, Deflation, and Inflation </a:t>
            </a:r>
            <a:endParaRPr lang="en-US" dirty="0">
              <a:latin typeface="Baskerville Old Face" pitchFamily="18" charset="0"/>
            </a:endParaRPr>
          </a:p>
        </p:txBody>
      </p:sp>
      <p:sp>
        <p:nvSpPr>
          <p:cNvPr id="3" name="Content Placeholder 2"/>
          <p:cNvSpPr>
            <a:spLocks noGrp="1"/>
          </p:cNvSpPr>
          <p:nvPr>
            <p:ph idx="1"/>
          </p:nvPr>
        </p:nvSpPr>
        <p:spPr/>
        <p:txBody>
          <a:bodyPr>
            <a:normAutofit fontScale="92500" lnSpcReduction="10000"/>
          </a:bodyPr>
          <a:lstStyle/>
          <a:p>
            <a:pPr lvl="1"/>
            <a:r>
              <a:rPr lang="en-US" dirty="0" smtClean="0">
                <a:latin typeface="Baskerville Old Face" pitchFamily="18" charset="0"/>
              </a:rPr>
              <a:t>The </a:t>
            </a:r>
            <a:r>
              <a:rPr lang="en-US" b="1" dirty="0" smtClean="0">
                <a:latin typeface="Baskerville Old Face" pitchFamily="18" charset="0"/>
              </a:rPr>
              <a:t>Panic of 1873</a:t>
            </a:r>
            <a:r>
              <a:rPr lang="en-US" dirty="0" smtClean="0">
                <a:latin typeface="Baskerville Old Face" pitchFamily="18" charset="0"/>
              </a:rPr>
              <a:t> brought economic troubles. </a:t>
            </a:r>
          </a:p>
          <a:p>
            <a:pPr lvl="2"/>
            <a:r>
              <a:rPr lang="en-US" dirty="0" smtClean="0">
                <a:latin typeface="Baskerville Old Face" pitchFamily="18" charset="0"/>
              </a:rPr>
              <a:t>It was started by over-spending with borrowed money, this time in railroads and factories. Growth was too fast and over-extended what the market could sustain. </a:t>
            </a:r>
          </a:p>
          <a:p>
            <a:pPr lvl="2"/>
            <a:r>
              <a:rPr lang="en-US" dirty="0" smtClean="0">
                <a:latin typeface="Baskerville Old Face" pitchFamily="18" charset="0"/>
              </a:rPr>
              <a:t>The causes of the panic were the same old ones that’d caused recessions every 20 years that century: (1) over-speculation (or over-spending) and (2) too-easy credit given by the banks. </a:t>
            </a:r>
          </a:p>
          <a:p>
            <a:pPr lvl="2"/>
            <a:r>
              <a:rPr lang="en-US" dirty="0" smtClean="0">
                <a:latin typeface="Baskerville Old Face" pitchFamily="18" charset="0"/>
              </a:rPr>
              <a:t>Initially, the panic was sparked when banks and businesses began to go bankrupt. The situation quickly snowballed from there. </a:t>
            </a:r>
          </a:p>
          <a:p>
            <a:pPr lvl="2"/>
            <a:r>
              <a:rPr lang="en-US" dirty="0" smtClean="0">
                <a:latin typeface="Baskerville Old Face" pitchFamily="18" charset="0"/>
              </a:rPr>
              <a:t>Blacks were hit especially hard. Always last-to-be-hired, and now the Freedman's Savings and Trust Co. went bankrupt, black Americans lost some $7 million in savings</a:t>
            </a:r>
            <a:r>
              <a:rPr lang="en-US" dirty="0" smtClean="0"/>
              <a:t>.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305800" cy="5135563"/>
          </a:xfrm>
        </p:spPr>
        <p:txBody>
          <a:bodyPr>
            <a:normAutofit fontScale="92500" lnSpcReduction="20000"/>
          </a:bodyPr>
          <a:lstStyle/>
          <a:p>
            <a:pPr lvl="1"/>
            <a:r>
              <a:rPr lang="en-US" dirty="0" smtClean="0">
                <a:latin typeface="Baskerville Old Face" pitchFamily="18" charset="0"/>
              </a:rPr>
              <a:t>The tough times hit debtors hard. They wanted inflationary policies to be pursued. Specifically, </a:t>
            </a:r>
            <a:r>
              <a:rPr lang="en-US" u="sng" dirty="0" smtClean="0">
                <a:latin typeface="Baskerville Old Face" pitchFamily="18" charset="0"/>
              </a:rPr>
              <a:t>debtors wanted paper money ("greenbacks") printed to create inflation and thus make it easier to pay off debts</a:t>
            </a:r>
            <a:r>
              <a:rPr lang="en-US" dirty="0" smtClean="0">
                <a:latin typeface="Baskerville Old Face" pitchFamily="18" charset="0"/>
              </a:rPr>
              <a:t>. This strategy was called </a:t>
            </a:r>
            <a:r>
              <a:rPr lang="en-US" b="1" dirty="0" smtClean="0">
                <a:latin typeface="Baskerville Old Face" pitchFamily="18" charset="0"/>
              </a:rPr>
              <a:t>soft money</a:t>
            </a:r>
            <a:r>
              <a:rPr lang="en-US" dirty="0" smtClean="0">
                <a:latin typeface="Baskerville Old Face" pitchFamily="18" charset="0"/>
              </a:rPr>
              <a:t> or </a:t>
            </a:r>
            <a:r>
              <a:rPr lang="en-US" b="1" dirty="0" smtClean="0">
                <a:latin typeface="Baskerville Old Face" pitchFamily="18" charset="0"/>
              </a:rPr>
              <a:t>cheap money</a:t>
            </a:r>
            <a:r>
              <a:rPr lang="en-US" dirty="0" smtClean="0">
                <a:latin typeface="Baskerville Old Face" pitchFamily="18" charset="0"/>
              </a:rPr>
              <a:t> policies. </a:t>
            </a:r>
          </a:p>
          <a:p>
            <a:pPr lvl="1"/>
            <a:r>
              <a:rPr lang="en-US" dirty="0" smtClean="0">
                <a:latin typeface="Baskerville Old Face" pitchFamily="18" charset="0"/>
              </a:rPr>
              <a:t>Opponents, usually bankers and the wealthy, favored </a:t>
            </a:r>
            <a:r>
              <a:rPr lang="en-US" b="1" dirty="0" smtClean="0">
                <a:latin typeface="Baskerville Old Face" pitchFamily="18" charset="0"/>
              </a:rPr>
              <a:t>hard money</a:t>
            </a:r>
            <a:r>
              <a:rPr lang="en-US" dirty="0" smtClean="0">
                <a:latin typeface="Baskerville Old Face" pitchFamily="18" charset="0"/>
              </a:rPr>
              <a:t> policies. That is, they favored keeping the amount of money stable (and backed by gold). To hike up inflation just to pay a debt would be unfair, they said, since the money paid back wouldn't be as valuable as when it was lent. </a:t>
            </a:r>
          </a:p>
          <a:p>
            <a:pPr lvl="2"/>
            <a:r>
              <a:rPr lang="en-US" dirty="0" smtClean="0">
                <a:latin typeface="Baskerville Old Face" pitchFamily="18" charset="0"/>
              </a:rPr>
              <a:t>Grant vetoed a bill to print more money. Also, the </a:t>
            </a:r>
            <a:r>
              <a:rPr lang="en-US" b="1" dirty="0" smtClean="0">
                <a:latin typeface="Baskerville Old Face" pitchFamily="18" charset="0"/>
              </a:rPr>
              <a:t>Resumption Act</a:t>
            </a:r>
            <a:r>
              <a:rPr lang="en-US" dirty="0" smtClean="0">
                <a:latin typeface="Baskerville Old Face" pitchFamily="18" charset="0"/>
              </a:rPr>
              <a:t> was passed to actually start to (1) </a:t>
            </a:r>
            <a:r>
              <a:rPr lang="en-US" i="1" dirty="0" smtClean="0">
                <a:latin typeface="Baskerville Old Face" pitchFamily="18" charset="0"/>
              </a:rPr>
              <a:t>lower</a:t>
            </a:r>
            <a:r>
              <a:rPr lang="en-US" dirty="0" smtClean="0">
                <a:latin typeface="Baskerville Old Face" pitchFamily="18" charset="0"/>
              </a:rPr>
              <a:t> the number of greenbacks in circulation and (2) to redeem paper money at face value starting in 1879.</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fontScale="92500" lnSpcReduction="10000"/>
          </a:bodyPr>
          <a:lstStyle/>
          <a:p>
            <a:pPr lvl="1"/>
            <a:r>
              <a:rPr lang="en-US" dirty="0" smtClean="0">
                <a:latin typeface="Baskerville Old Face" pitchFamily="18" charset="0"/>
              </a:rPr>
              <a:t>Cheap money advocates also wanted more silver to be coined—the more money in circulation, the more inflation. Games were played over the value of silver, but the bottom line is that </a:t>
            </a:r>
            <a:r>
              <a:rPr lang="en-US" u="sng" dirty="0" smtClean="0">
                <a:latin typeface="Baskerville Old Face" pitchFamily="18" charset="0"/>
              </a:rPr>
              <a:t>more silver coins would mean more inflation and thus make it easier to pay off debt</a:t>
            </a:r>
            <a:r>
              <a:rPr lang="en-US" dirty="0" smtClean="0">
                <a:latin typeface="Baskerville Old Face" pitchFamily="18" charset="0"/>
              </a:rPr>
              <a:t>. </a:t>
            </a:r>
          </a:p>
          <a:p>
            <a:pPr lvl="1"/>
            <a:r>
              <a:rPr lang="en-US" dirty="0" smtClean="0">
                <a:latin typeface="Baskerville Old Face" pitchFamily="18" charset="0"/>
              </a:rPr>
              <a:t>Under Grant's lead, the nation entered into a period of "contraction." This meant that the amount of money in circulation, per person, actually </a:t>
            </a:r>
            <a:r>
              <a:rPr lang="en-US" i="1" dirty="0" smtClean="0">
                <a:latin typeface="Baskerville Old Face" pitchFamily="18" charset="0"/>
              </a:rPr>
              <a:t>decreased</a:t>
            </a:r>
            <a:r>
              <a:rPr lang="en-US" dirty="0" smtClean="0">
                <a:latin typeface="Baskerville Old Face" pitchFamily="18" charset="0"/>
              </a:rPr>
              <a:t> during the 1870's </a:t>
            </a:r>
          </a:p>
          <a:p>
            <a:pPr lvl="2"/>
            <a:r>
              <a:rPr lang="en-US" dirty="0" smtClean="0">
                <a:latin typeface="Baskerville Old Face" pitchFamily="18" charset="0"/>
              </a:rPr>
              <a:t>Contraction likely didn't help the recession, but it did raise the value of the dollar bill. Come 1879, few people turned in their greenbacks for gold. </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dirty="0" smtClean="0">
                <a:latin typeface="Baskerville Old Face" pitchFamily="18" charset="0"/>
              </a:rPr>
              <a:t>The effect of Republican hard money policies was that the Democrats took over the House of Representatives in 1874. </a:t>
            </a:r>
          </a:p>
          <a:p>
            <a:pPr lvl="1"/>
            <a:r>
              <a:rPr lang="en-US" dirty="0" smtClean="0">
                <a:latin typeface="Baskerville Old Face" pitchFamily="18" charset="0"/>
              </a:rPr>
              <a:t>And, the </a:t>
            </a:r>
            <a:r>
              <a:rPr lang="en-US" b="1" dirty="0" smtClean="0">
                <a:latin typeface="Baskerville Old Face" pitchFamily="18" charset="0"/>
              </a:rPr>
              <a:t>Greenback Labor Party</a:t>
            </a:r>
            <a:r>
              <a:rPr lang="en-US" dirty="0" smtClean="0">
                <a:latin typeface="Baskerville Old Face" pitchFamily="18" charset="0"/>
              </a:rPr>
              <a:t> was started in 1878 with the main mission of bringing cheap money policies to life</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skerville Old Face" pitchFamily="18" charset="0"/>
              </a:rPr>
              <a:t>Pallid Politics in the Gilded Age </a:t>
            </a:r>
            <a:endParaRPr lang="en-US" dirty="0">
              <a:latin typeface="Baskerville Old Face" pitchFamily="18" charset="0"/>
            </a:endParaRPr>
          </a:p>
        </p:txBody>
      </p:sp>
      <p:sp>
        <p:nvSpPr>
          <p:cNvPr id="3" name="Content Placeholder 2"/>
          <p:cNvSpPr>
            <a:spLocks noGrp="1"/>
          </p:cNvSpPr>
          <p:nvPr>
            <p:ph idx="1"/>
          </p:nvPr>
        </p:nvSpPr>
        <p:spPr/>
        <p:txBody>
          <a:bodyPr>
            <a:normAutofit fontScale="92500" lnSpcReduction="10000"/>
          </a:bodyPr>
          <a:lstStyle/>
          <a:p>
            <a:pPr lvl="1"/>
            <a:r>
              <a:rPr lang="en-US" dirty="0" smtClean="0">
                <a:latin typeface="Baskerville Old Face" pitchFamily="18" charset="0"/>
              </a:rPr>
              <a:t>The term "the </a:t>
            </a:r>
            <a:r>
              <a:rPr lang="en-US" b="1" dirty="0" smtClean="0">
                <a:latin typeface="Baskerville Old Face" pitchFamily="18" charset="0"/>
              </a:rPr>
              <a:t>Gilded Age</a:t>
            </a:r>
            <a:r>
              <a:rPr lang="en-US" dirty="0" smtClean="0">
                <a:latin typeface="Baskerville Old Face" pitchFamily="18" charset="0"/>
              </a:rPr>
              <a:t>" was a phrase coined by Mark Twain to describe the late 1800's. It hinted that </a:t>
            </a:r>
            <a:r>
              <a:rPr lang="en-US" u="sng" dirty="0" smtClean="0">
                <a:latin typeface="Baskerville Old Face" pitchFamily="18" charset="0"/>
              </a:rPr>
              <a:t>the times </a:t>
            </a:r>
            <a:r>
              <a:rPr lang="en-US" i="1" u="sng" dirty="0" smtClean="0">
                <a:latin typeface="Baskerville Old Face" pitchFamily="18" charset="0"/>
              </a:rPr>
              <a:t>looked</a:t>
            </a:r>
            <a:r>
              <a:rPr lang="en-US" u="sng" dirty="0" smtClean="0">
                <a:latin typeface="Baskerville Old Face" pitchFamily="18" charset="0"/>
              </a:rPr>
              <a:t> good</a:t>
            </a:r>
            <a:r>
              <a:rPr lang="en-US" dirty="0" smtClean="0">
                <a:latin typeface="Baskerville Old Face" pitchFamily="18" charset="0"/>
              </a:rPr>
              <a:t> (as if they were gilded or gold-covered), </a:t>
            </a:r>
            <a:r>
              <a:rPr lang="en-US" u="sng" dirty="0" smtClean="0">
                <a:latin typeface="Baskerville Old Face" pitchFamily="18" charset="0"/>
              </a:rPr>
              <a:t>yet if one scratched a bit below the surface, there were problems</a:t>
            </a:r>
            <a:r>
              <a:rPr lang="en-US" dirty="0" smtClean="0">
                <a:latin typeface="Baskerville Old Face" pitchFamily="18" charset="0"/>
              </a:rPr>
              <a:t>. </a:t>
            </a:r>
          </a:p>
          <a:p>
            <a:pPr lvl="2"/>
            <a:r>
              <a:rPr lang="en-US" dirty="0" smtClean="0">
                <a:latin typeface="Baskerville Old Face" pitchFamily="18" charset="0"/>
              </a:rPr>
              <a:t>The Gilded Age largely contained tight and hotly contested political races, much corruption, and shady business deals. </a:t>
            </a:r>
          </a:p>
          <a:p>
            <a:pPr lvl="2"/>
            <a:r>
              <a:rPr lang="en-US" dirty="0" smtClean="0">
                <a:latin typeface="Baskerville Old Face" pitchFamily="18" charset="0"/>
              </a:rPr>
              <a:t>The Republicans of the day hinted back to Puritan ancestry and were supported in the North and West. The </a:t>
            </a:r>
            <a:r>
              <a:rPr lang="en-US" b="1" dirty="0" smtClean="0">
                <a:latin typeface="Baskerville Old Face" pitchFamily="18" charset="0"/>
              </a:rPr>
              <a:t>G.A.R.</a:t>
            </a:r>
            <a:r>
              <a:rPr lang="en-US" dirty="0" smtClean="0">
                <a:latin typeface="Baskerville Old Face" pitchFamily="18" charset="0"/>
              </a:rPr>
              <a:t>, the Grand Army of the Republic, was a </a:t>
            </a:r>
            <a:r>
              <a:rPr lang="en-US" u="sng" dirty="0" smtClean="0">
                <a:latin typeface="Baskerville Old Face" pitchFamily="18" charset="0"/>
              </a:rPr>
              <a:t>military veteran group that supported Republicans</a:t>
            </a:r>
            <a:r>
              <a:rPr lang="en-US" dirty="0" smtClean="0">
                <a:latin typeface="Baskerville Old Face" pitchFamily="18" charset="0"/>
              </a:rPr>
              <a:t>. </a:t>
            </a:r>
          </a:p>
          <a:p>
            <a:pPr lvl="2"/>
            <a:r>
              <a:rPr lang="en-US" dirty="0" smtClean="0">
                <a:latin typeface="Baskerville Old Face" pitchFamily="18" charset="0"/>
              </a:rPr>
              <a:t>Democrats got most of their support from the South. They were supported by Lutherans and Catholics. </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dirty="0" smtClean="0">
                <a:latin typeface="Baskerville Old Face" pitchFamily="18" charset="0"/>
              </a:rPr>
              <a:t>A split developed in the 1870's and 80's within the Republican party. </a:t>
            </a:r>
          </a:p>
          <a:p>
            <a:pPr lvl="2"/>
            <a:r>
              <a:rPr lang="en-US" dirty="0" smtClean="0">
                <a:latin typeface="Baskerville Old Face" pitchFamily="18" charset="0"/>
              </a:rPr>
              <a:t>The </a:t>
            </a:r>
            <a:r>
              <a:rPr lang="en-US" b="1" dirty="0" smtClean="0">
                <a:latin typeface="Baskerville Old Face" pitchFamily="18" charset="0"/>
              </a:rPr>
              <a:t>Stalwarts</a:t>
            </a:r>
            <a:r>
              <a:rPr lang="en-US" dirty="0" smtClean="0">
                <a:latin typeface="Baskerville Old Face" pitchFamily="18" charset="0"/>
              </a:rPr>
              <a:t> were led by </a:t>
            </a:r>
            <a:r>
              <a:rPr lang="en-US" b="1" dirty="0" smtClean="0">
                <a:latin typeface="Baskerville Old Face" pitchFamily="18" charset="0"/>
              </a:rPr>
              <a:t>Roscoe Conkling</a:t>
            </a:r>
            <a:r>
              <a:rPr lang="en-US" dirty="0" smtClean="0">
                <a:latin typeface="Baskerville Old Face" pitchFamily="18" charset="0"/>
              </a:rPr>
              <a:t>. </a:t>
            </a:r>
          </a:p>
          <a:p>
            <a:pPr lvl="2"/>
            <a:r>
              <a:rPr lang="en-US" dirty="0" smtClean="0">
                <a:latin typeface="Baskerville Old Face" pitchFamily="18" charset="0"/>
              </a:rPr>
              <a:t>The </a:t>
            </a:r>
            <a:r>
              <a:rPr lang="en-US" b="1" dirty="0" smtClean="0">
                <a:latin typeface="Baskerville Old Face" pitchFamily="18" charset="0"/>
              </a:rPr>
              <a:t>Half-Breeds</a:t>
            </a:r>
            <a:r>
              <a:rPr lang="en-US" dirty="0" smtClean="0">
                <a:latin typeface="Baskerville Old Face" pitchFamily="18" charset="0"/>
              </a:rPr>
              <a:t> were led by </a:t>
            </a:r>
            <a:r>
              <a:rPr lang="en-US" b="1" dirty="0" smtClean="0">
                <a:latin typeface="Baskerville Old Face" pitchFamily="18" charset="0"/>
              </a:rPr>
              <a:t>James G. Blaine</a:t>
            </a:r>
            <a:r>
              <a:rPr lang="en-US" dirty="0" smtClean="0"/>
              <a:t>. </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skerville Old Face" pitchFamily="18" charset="0"/>
              </a:rPr>
              <a:t>The Hayes-Tilden Standoff, 1876 </a:t>
            </a:r>
            <a:endParaRPr lang="en-US" dirty="0">
              <a:latin typeface="Baskerville Old Face" pitchFamily="18" charset="0"/>
            </a:endParaRPr>
          </a:p>
        </p:txBody>
      </p:sp>
      <p:sp>
        <p:nvSpPr>
          <p:cNvPr id="3" name="Content Placeholder 2"/>
          <p:cNvSpPr>
            <a:spLocks noGrp="1"/>
          </p:cNvSpPr>
          <p:nvPr>
            <p:ph idx="1"/>
          </p:nvPr>
        </p:nvSpPr>
        <p:spPr/>
        <p:txBody>
          <a:bodyPr/>
          <a:lstStyle/>
          <a:p>
            <a:pPr lvl="1"/>
            <a:r>
              <a:rPr lang="en-US" dirty="0" smtClean="0">
                <a:latin typeface="Baskerville Old Face" pitchFamily="18" charset="0"/>
              </a:rPr>
              <a:t>Pres. Grant considered running for a third term in 1876. The House soundly voted down that option and Grant backed off. </a:t>
            </a:r>
          </a:p>
          <a:p>
            <a:pPr lvl="1"/>
            <a:r>
              <a:rPr lang="en-US" dirty="0" smtClean="0">
                <a:latin typeface="Baskerville Old Face" pitchFamily="18" charset="0"/>
              </a:rPr>
              <a:t>The Republicans nominated </a:t>
            </a:r>
            <a:r>
              <a:rPr lang="en-US" b="1" dirty="0" smtClean="0">
                <a:latin typeface="Baskerville Old Face" pitchFamily="18" charset="0"/>
              </a:rPr>
              <a:t>Rutherford B. Hayes</a:t>
            </a:r>
            <a:r>
              <a:rPr lang="en-US" dirty="0" smtClean="0">
                <a:latin typeface="Baskerville Old Face" pitchFamily="18" charset="0"/>
              </a:rPr>
              <a:t>. He was called the "Great Unknown", for obvious reasons. </a:t>
            </a:r>
          </a:p>
          <a:p>
            <a:pPr lvl="2"/>
            <a:r>
              <a:rPr lang="en-US" dirty="0" smtClean="0">
                <a:latin typeface="Baskerville Old Face" pitchFamily="18" charset="0"/>
              </a:rPr>
              <a:t>He was neutral in the Conkling and </a:t>
            </a:r>
            <a:r>
              <a:rPr lang="en-US" dirty="0" err="1" smtClean="0">
                <a:latin typeface="Baskerville Old Face" pitchFamily="18" charset="0"/>
              </a:rPr>
              <a:t>Blained</a:t>
            </a:r>
            <a:r>
              <a:rPr lang="en-US" dirty="0" smtClean="0">
                <a:latin typeface="Baskerville Old Face" pitchFamily="18" charset="0"/>
              </a:rPr>
              <a:t> wars within the Republican party. </a:t>
            </a:r>
          </a:p>
          <a:p>
            <a:pPr lvl="2"/>
            <a:r>
              <a:rPr lang="en-US" dirty="0" smtClean="0">
                <a:latin typeface="Baskerville Old Face" pitchFamily="18" charset="0"/>
              </a:rPr>
              <a:t>And, his greatest attribute, he came from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skerville Old Face" pitchFamily="18" charset="0"/>
              </a:rPr>
              <a:t>The “Bloody Shirt” Elects Grant </a:t>
            </a:r>
            <a:endParaRPr lang="en-US" dirty="0">
              <a:latin typeface="Baskerville Old Face" pitchFamily="18" charset="0"/>
            </a:endParaRPr>
          </a:p>
        </p:txBody>
      </p:sp>
      <p:sp>
        <p:nvSpPr>
          <p:cNvPr id="3" name="Content Placeholder 2"/>
          <p:cNvSpPr>
            <a:spLocks noGrp="1"/>
          </p:cNvSpPr>
          <p:nvPr>
            <p:ph idx="1"/>
          </p:nvPr>
        </p:nvSpPr>
        <p:spPr/>
        <p:txBody>
          <a:bodyPr/>
          <a:lstStyle/>
          <a:p>
            <a:pPr lvl="1"/>
            <a:r>
              <a:rPr lang="en-US" dirty="0" smtClean="0">
                <a:latin typeface="Baskerville Old Face" pitchFamily="18" charset="0"/>
              </a:rPr>
              <a:t>In the 1868 presidential election, the Republicans offered </a:t>
            </a:r>
            <a:r>
              <a:rPr lang="en-US" b="1" dirty="0" smtClean="0">
                <a:latin typeface="Baskerville Old Face" pitchFamily="18" charset="0"/>
              </a:rPr>
              <a:t>Gen. Ulysses S. Grant</a:t>
            </a:r>
            <a:r>
              <a:rPr lang="en-US" dirty="0" smtClean="0">
                <a:latin typeface="Baskerville Old Face" pitchFamily="18" charset="0"/>
              </a:rPr>
              <a:t>. Although he had no political experience, the idea was that his war-hero status would carry him to victory. </a:t>
            </a:r>
          </a:p>
          <a:p>
            <a:pPr lvl="1"/>
            <a:r>
              <a:rPr lang="en-US" dirty="0" smtClean="0">
                <a:latin typeface="Baskerville Old Face" pitchFamily="18" charset="0"/>
              </a:rPr>
              <a:t>The Democratic party was hopelessly disorganized. They agreed on their criticism of military Reconstruction, but little else. The Democrats nominated </a:t>
            </a:r>
            <a:r>
              <a:rPr lang="en-US" b="1" dirty="0" smtClean="0">
                <a:latin typeface="Baskerville Old Face" pitchFamily="18" charset="0"/>
              </a:rPr>
              <a:t>Horatio Seymour</a:t>
            </a:r>
            <a:r>
              <a:rPr lang="en-US" dirty="0" smtClean="0">
                <a:latin typeface="Baskerville Old Face" pitchFamily="18" charset="0"/>
              </a:rPr>
              <a:t>. </a:t>
            </a:r>
          </a:p>
          <a:p>
            <a:pPr lvl="2"/>
            <a:r>
              <a:rPr lang="en-US" dirty="0" smtClean="0">
                <a:latin typeface="Baskerville Old Face" pitchFamily="18" charset="0"/>
              </a:rPr>
              <a:t>Seymour's popularity took a hit when he said he did </a:t>
            </a:r>
            <a:r>
              <a:rPr lang="en-US" i="1" dirty="0" smtClean="0">
                <a:latin typeface="Baskerville Old Face" pitchFamily="18" charset="0"/>
              </a:rPr>
              <a:t>not</a:t>
            </a:r>
            <a:r>
              <a:rPr lang="en-US" dirty="0" smtClean="0">
                <a:latin typeface="Baskerville Old Face" pitchFamily="18" charset="0"/>
              </a:rPr>
              <a:t> support redeeming greenback money at full value. </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dirty="0" smtClean="0">
                <a:latin typeface="Baskerville Old Face" pitchFamily="18" charset="0"/>
              </a:rPr>
              <a:t>The Democrats nominated </a:t>
            </a:r>
            <a:r>
              <a:rPr lang="en-US" b="1" dirty="0" smtClean="0">
                <a:latin typeface="Baskerville Old Face" pitchFamily="18" charset="0"/>
              </a:rPr>
              <a:t>Samuel Tilden</a:t>
            </a:r>
            <a:r>
              <a:rPr lang="en-US" dirty="0" smtClean="0">
                <a:latin typeface="Baskerville Old Face" pitchFamily="18" charset="0"/>
              </a:rPr>
              <a:t>. </a:t>
            </a:r>
          </a:p>
          <a:p>
            <a:pPr lvl="2"/>
            <a:r>
              <a:rPr lang="en-US" dirty="0" smtClean="0">
                <a:latin typeface="Baskerville Old Face" pitchFamily="18" charset="0"/>
              </a:rPr>
              <a:t>Tilden's claim-to-fame was that he'd nailed Boss Tweed. </a:t>
            </a:r>
          </a:p>
          <a:p>
            <a:pPr lvl="2"/>
            <a:r>
              <a:rPr lang="en-US" u="sng" dirty="0" smtClean="0">
                <a:latin typeface="Baskerville Old Face" pitchFamily="18" charset="0"/>
              </a:rPr>
              <a:t>Tilden got 184 electoral votes; he needed 185</a:t>
            </a:r>
            <a:r>
              <a:rPr lang="en-US" dirty="0" smtClean="0">
                <a:latin typeface="Baskerville Old Face" pitchFamily="18" charset="0"/>
              </a:rPr>
              <a:t> to win. </a:t>
            </a:r>
          </a:p>
          <a:p>
            <a:pPr lvl="2"/>
            <a:r>
              <a:rPr lang="en-US" dirty="0" smtClean="0">
                <a:latin typeface="Baskerville Old Face" pitchFamily="18" charset="0"/>
              </a:rPr>
              <a:t>20 votes were hanging in the balance due to questionable returns. Picking up only 1 vote would </a:t>
            </a:r>
            <a:r>
              <a:rPr lang="en-US" dirty="0" err="1" smtClean="0">
                <a:latin typeface="Baskerville Old Face" pitchFamily="18" charset="0"/>
              </a:rPr>
              <a:t>seee</a:t>
            </a:r>
            <a:r>
              <a:rPr lang="en-US" dirty="0" smtClean="0">
                <a:latin typeface="Baskerville Old Face" pitchFamily="18" charset="0"/>
              </a:rPr>
              <a:t> Tilden elected. </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dirty="0" smtClean="0">
                <a:latin typeface="Baskerville Old Face" pitchFamily="18" charset="0"/>
              </a:rPr>
              <a:t>Both sides sent people to the questionable states (LA, SC, FL, and OR) and both men claimed victories there. </a:t>
            </a:r>
          </a:p>
          <a:p>
            <a:pPr lvl="2"/>
            <a:r>
              <a:rPr lang="en-US" dirty="0" smtClean="0">
                <a:latin typeface="Baskerville Old Face" pitchFamily="18" charset="0"/>
              </a:rPr>
              <a:t>The question then became, "Which branch of Congress would count the states' votes?" Depending on who counted, the Democratic House or the Republican Senate, the vote would likely go that way. </a:t>
            </a:r>
          </a:p>
          <a:p>
            <a:pPr lvl="2"/>
            <a:r>
              <a:rPr lang="en-US" dirty="0" smtClean="0">
                <a:latin typeface="Baskerville Old Face" pitchFamily="18" charset="0"/>
              </a:rPr>
              <a:t>Weeks passed and the election was at a stalemate</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Baskerville Old Face" pitchFamily="18" charset="0"/>
              </a:rPr>
              <a:t>The Compromise of 1877 and the End of Reconstruction </a:t>
            </a:r>
            <a:endParaRPr lang="en-US" dirty="0">
              <a:latin typeface="Baskerville Old Face" pitchFamily="18" charset="0"/>
            </a:endParaRPr>
          </a:p>
        </p:txBody>
      </p:sp>
      <p:sp>
        <p:nvSpPr>
          <p:cNvPr id="3" name="Content Placeholder 2"/>
          <p:cNvSpPr>
            <a:spLocks noGrp="1"/>
          </p:cNvSpPr>
          <p:nvPr>
            <p:ph idx="1"/>
          </p:nvPr>
        </p:nvSpPr>
        <p:spPr/>
        <p:txBody>
          <a:bodyPr/>
          <a:lstStyle/>
          <a:p>
            <a:pPr lvl="1"/>
            <a:r>
              <a:rPr lang="en-US" dirty="0" smtClean="0">
                <a:latin typeface="Baskerville Old Face" pitchFamily="18" charset="0"/>
              </a:rPr>
              <a:t>With a president needed, Congress passed the </a:t>
            </a:r>
            <a:r>
              <a:rPr lang="en-US" b="1" dirty="0" smtClean="0">
                <a:latin typeface="Baskerville Old Face" pitchFamily="18" charset="0"/>
              </a:rPr>
              <a:t>Electoral Count Act</a:t>
            </a:r>
            <a:r>
              <a:rPr lang="en-US" dirty="0" smtClean="0">
                <a:latin typeface="Baskerville Old Face" pitchFamily="18" charset="0"/>
              </a:rPr>
              <a:t> that set up a commission to resolve the crisis. </a:t>
            </a:r>
          </a:p>
          <a:p>
            <a:pPr lvl="2"/>
            <a:r>
              <a:rPr lang="en-US" dirty="0" smtClean="0">
                <a:latin typeface="Baskerville Old Face" pitchFamily="18" charset="0"/>
              </a:rPr>
              <a:t>There were 15 men (from the House, Senate, and Supreme Court) on the commission. </a:t>
            </a:r>
          </a:p>
          <a:p>
            <a:pPr lvl="2"/>
            <a:r>
              <a:rPr lang="en-US" dirty="0" smtClean="0">
                <a:latin typeface="Baskerville Old Face" pitchFamily="18" charset="0"/>
              </a:rPr>
              <a:t>8 men were Republicans, 7 were Democrats </a:t>
            </a:r>
          </a:p>
          <a:p>
            <a:pPr lvl="1"/>
            <a:r>
              <a:rPr lang="en-US" dirty="0" smtClean="0">
                <a:latin typeface="Baskerville Old Face" pitchFamily="18" charset="0"/>
              </a:rPr>
              <a:t>The Republicans had the upper hand and were heading toward victory among the disputed states. Democrats were outraged and began to filibuster to tie up the process. </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382000" cy="5211763"/>
          </a:xfrm>
        </p:spPr>
        <p:txBody>
          <a:bodyPr>
            <a:normAutofit fontScale="92500" lnSpcReduction="10000"/>
          </a:bodyPr>
          <a:lstStyle/>
          <a:p>
            <a:pPr lvl="1"/>
            <a:r>
              <a:rPr lang="en-US" dirty="0" smtClean="0"/>
              <a:t>Finally, a deal was made in the </a:t>
            </a:r>
            <a:r>
              <a:rPr lang="en-US" b="1" dirty="0" smtClean="0"/>
              <a:t>Compromise of 1877</a:t>
            </a:r>
            <a:r>
              <a:rPr lang="en-US" dirty="0" smtClean="0"/>
              <a:t>. True to a compromise, both sides did some give-and-take. </a:t>
            </a:r>
          </a:p>
          <a:p>
            <a:pPr lvl="2"/>
            <a:r>
              <a:rPr lang="en-US" dirty="0" smtClean="0"/>
              <a:t>The North… </a:t>
            </a:r>
          </a:p>
          <a:p>
            <a:pPr lvl="3"/>
            <a:r>
              <a:rPr lang="en-US" dirty="0" smtClean="0"/>
              <a:t>Got </a:t>
            </a:r>
            <a:r>
              <a:rPr lang="en-US" u="sng" dirty="0" smtClean="0"/>
              <a:t>Rutherford B. Hayes elected as a Republican president</a:t>
            </a:r>
            <a:r>
              <a:rPr lang="en-US" dirty="0" smtClean="0"/>
              <a:t>. </a:t>
            </a:r>
          </a:p>
          <a:p>
            <a:pPr lvl="2"/>
            <a:r>
              <a:rPr lang="en-US" dirty="0" smtClean="0"/>
              <a:t>The South… </a:t>
            </a:r>
          </a:p>
          <a:p>
            <a:pPr lvl="3"/>
            <a:r>
              <a:rPr lang="en-US" dirty="0" smtClean="0"/>
              <a:t>Got a pledge that Hayes would </a:t>
            </a:r>
            <a:r>
              <a:rPr lang="en-US" u="sng" dirty="0" smtClean="0"/>
              <a:t>removal of military occupation in the South</a:t>
            </a:r>
            <a:r>
              <a:rPr lang="en-US" dirty="0" smtClean="0"/>
              <a:t>. </a:t>
            </a:r>
          </a:p>
          <a:p>
            <a:pPr lvl="3"/>
            <a:r>
              <a:rPr lang="en-US" dirty="0" smtClean="0"/>
              <a:t>This did happen, thus ending Reconstruction. The bad news for the freedmen was that </a:t>
            </a:r>
            <a:r>
              <a:rPr lang="en-US" u="sng" dirty="0" smtClean="0"/>
              <a:t>Southern blacks were now effectively left alone to fend for themselves</a:t>
            </a:r>
            <a:r>
              <a:rPr lang="en-US" dirty="0" smtClean="0"/>
              <a:t>. The Civil Rights Act of 1875 supposedly gave equal rights to blacks, but the Supreme Court had struck much of it down. Also, white Southerners began to reclaim a strong hold on power. </a:t>
            </a:r>
          </a:p>
          <a:p>
            <a:pPr lvl="3"/>
            <a:r>
              <a:rPr lang="en-US" dirty="0" smtClean="0"/>
              <a:t>Additionally, money would be spent on the Texas and Pacific railroad. </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73730" name="Picture 2" descr="http://eastcountymagazine.org/sites/eastcountymagazine.org/files/JimCrowWaterFountains.jpg"/>
          <p:cNvPicPr>
            <a:picLocks noChangeAspect="1" noChangeArrowheads="1"/>
          </p:cNvPicPr>
          <p:nvPr/>
        </p:nvPicPr>
        <p:blipFill>
          <a:blip r:embed="rId2"/>
          <a:srcRect/>
          <a:stretch>
            <a:fillRect/>
          </a:stretch>
        </p:blipFill>
        <p:spPr bwMode="auto">
          <a:xfrm>
            <a:off x="1066800" y="1981200"/>
            <a:ext cx="7143750" cy="4638799"/>
          </a:xfrm>
          <a:prstGeom prst="rect">
            <a:avLst/>
          </a:prstGeom>
          <a:noFill/>
        </p:spPr>
      </p:pic>
      <p:sp>
        <p:nvSpPr>
          <p:cNvPr id="5" name="Title 1"/>
          <p:cNvSpPr>
            <a:spLocks noGrp="1"/>
          </p:cNvSpPr>
          <p:nvPr>
            <p:ph type="title"/>
          </p:nvPr>
        </p:nvSpPr>
        <p:spPr/>
        <p:txBody>
          <a:bodyPr>
            <a:normAutofit fontScale="90000"/>
          </a:bodyPr>
          <a:lstStyle/>
          <a:p>
            <a:r>
              <a:rPr lang="en-US" dirty="0" smtClean="0">
                <a:latin typeface="Baskerville Old Face" pitchFamily="18" charset="0"/>
              </a:rPr>
              <a:t>The Birth of Jim Crow in the Post-Reconstruction South </a:t>
            </a:r>
            <a:endParaRPr lang="en-US" dirty="0">
              <a:latin typeface="Baskerville Old Face"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990600"/>
            <a:ext cx="8229600" cy="4525963"/>
          </a:xfrm>
        </p:spPr>
        <p:txBody>
          <a:bodyPr>
            <a:normAutofit fontScale="92500"/>
          </a:bodyPr>
          <a:lstStyle/>
          <a:p>
            <a:endParaRPr lang="en-US" dirty="0" smtClean="0"/>
          </a:p>
          <a:p>
            <a:r>
              <a:rPr lang="en-US" dirty="0" smtClean="0">
                <a:latin typeface="Baskerville Old Face" pitchFamily="18" charset="0"/>
              </a:rPr>
              <a:t>Because of the national compromise in 1877 to gain Southern support in the presidential election resulted in the last of the federal troops being withdrawn from the South. White Democrats had regained political power in every Southern state. These conservative, white, Democratic Redeemer governments legislated Jim Crow laws, segregating black people from the white population.</a:t>
            </a:r>
            <a:endParaRPr lang="en-US" dirty="0">
              <a:latin typeface="Baskerville Old Face"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dirty="0" smtClean="0">
                <a:latin typeface="Baskerville Old Face" pitchFamily="18" charset="0"/>
              </a:rPr>
              <a:t>With the military gone, white Southerners reasserted their power over blacks. Fraud and intimidation were the tools. </a:t>
            </a:r>
          </a:p>
          <a:p>
            <a:pPr lvl="1"/>
            <a:r>
              <a:rPr lang="en-US" dirty="0" smtClean="0">
                <a:latin typeface="Baskerville Old Face" pitchFamily="18" charset="0"/>
              </a:rPr>
              <a:t>Most blacks had no option but to become </a:t>
            </a:r>
            <a:r>
              <a:rPr lang="en-US" b="1" dirty="0" smtClean="0">
                <a:latin typeface="Baskerville Old Face" pitchFamily="18" charset="0"/>
              </a:rPr>
              <a:t>sharecroppers</a:t>
            </a:r>
            <a:r>
              <a:rPr lang="en-US" dirty="0" smtClean="0">
                <a:latin typeface="Baskerville Old Face" pitchFamily="18" charset="0"/>
              </a:rPr>
              <a:t>. They </a:t>
            </a:r>
            <a:r>
              <a:rPr lang="en-US" u="sng" dirty="0" smtClean="0">
                <a:latin typeface="Baskerville Old Face" pitchFamily="18" charset="0"/>
              </a:rPr>
              <a:t>farmed land they didn't own, then paid hefty fees to the landlord come harvest time</a:t>
            </a:r>
            <a:r>
              <a:rPr lang="en-US" dirty="0" smtClean="0">
                <a:latin typeface="Baskerville Old Face" pitchFamily="18" charset="0"/>
              </a:rPr>
              <a:t>. The system was stacked against them so that they'd never get out of debt. </a:t>
            </a:r>
          </a:p>
          <a:p>
            <a:pPr lvl="2"/>
            <a:r>
              <a:rPr lang="en-US" dirty="0" smtClean="0">
                <a:latin typeface="Baskerville Old Face" pitchFamily="18" charset="0"/>
              </a:rPr>
              <a:t>Now "free", blacks likely farmed the same land for the same man as before the Civil War. </a:t>
            </a:r>
          </a:p>
          <a:p>
            <a:endParaRPr lang="en-US" dirty="0"/>
          </a:p>
        </p:txBody>
      </p:sp>
      <p:sp>
        <p:nvSpPr>
          <p:cNvPr id="4" name="Title 3"/>
          <p:cNvSpPr>
            <a:spLocks noGrp="1"/>
          </p:cNvSpPr>
          <p:nvPr>
            <p:ph type="title"/>
          </p:nvPr>
        </p:nvSpPr>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382000" cy="4830763"/>
          </a:xfrm>
        </p:spPr>
        <p:txBody>
          <a:bodyPr>
            <a:normAutofit fontScale="92500" lnSpcReduction="10000"/>
          </a:bodyPr>
          <a:lstStyle/>
          <a:p>
            <a:pPr lvl="1"/>
            <a:r>
              <a:rPr lang="en-US" dirty="0" smtClean="0">
                <a:latin typeface="Baskerville Old Face" pitchFamily="18" charset="0"/>
              </a:rPr>
              <a:t>Segregation (</a:t>
            </a:r>
            <a:r>
              <a:rPr lang="en-US" u="sng" dirty="0" smtClean="0">
                <a:latin typeface="Baskerville Old Face" pitchFamily="18" charset="0"/>
              </a:rPr>
              <a:t>the separation of the races</a:t>
            </a:r>
            <a:r>
              <a:rPr lang="en-US" dirty="0" smtClean="0">
                <a:latin typeface="Baskerville Old Face" pitchFamily="18" charset="0"/>
              </a:rPr>
              <a:t>) also became institutionalized. </a:t>
            </a:r>
          </a:p>
          <a:p>
            <a:pPr lvl="2"/>
            <a:r>
              <a:rPr lang="en-US" dirty="0" smtClean="0">
                <a:latin typeface="Baskerville Old Face" pitchFamily="18" charset="0"/>
              </a:rPr>
              <a:t>First, the states enacted codes called </a:t>
            </a:r>
            <a:r>
              <a:rPr lang="en-US" b="1" dirty="0" smtClean="0">
                <a:latin typeface="Baskerville Old Face" pitchFamily="18" charset="0"/>
              </a:rPr>
              <a:t>Jim Crow laws</a:t>
            </a:r>
            <a:r>
              <a:rPr lang="en-US" dirty="0" smtClean="0">
                <a:latin typeface="Baskerville Old Face" pitchFamily="18" charset="0"/>
              </a:rPr>
              <a:t> that legalized the segregation. </a:t>
            </a:r>
          </a:p>
          <a:p>
            <a:pPr lvl="2"/>
            <a:r>
              <a:rPr lang="en-US" dirty="0" smtClean="0">
                <a:latin typeface="Baskerville Old Face" pitchFamily="18" charset="0"/>
              </a:rPr>
              <a:t>Then, the U.S. Supreme Court gave the federal okay. </a:t>
            </a:r>
            <a:r>
              <a:rPr lang="en-US" b="1" i="1" dirty="0" err="1" smtClean="0">
                <a:latin typeface="Baskerville Old Face" pitchFamily="18" charset="0"/>
              </a:rPr>
              <a:t>Plessy</a:t>
            </a:r>
            <a:r>
              <a:rPr lang="en-US" b="1" i="1" dirty="0" smtClean="0">
                <a:latin typeface="Baskerville Old Face" pitchFamily="18" charset="0"/>
              </a:rPr>
              <a:t> v. Ferguson</a:t>
            </a:r>
            <a:r>
              <a:rPr lang="en-US" dirty="0" smtClean="0">
                <a:latin typeface="Baskerville Old Face" pitchFamily="18" charset="0"/>
              </a:rPr>
              <a:t> (1896) stated that </a:t>
            </a:r>
            <a:r>
              <a:rPr lang="en-US" u="sng" dirty="0" smtClean="0">
                <a:latin typeface="Baskerville Old Face" pitchFamily="18" charset="0"/>
              </a:rPr>
              <a:t>"separate but equal" facilities for the races were legal</a:t>
            </a:r>
            <a:r>
              <a:rPr lang="en-US" dirty="0" smtClean="0">
                <a:latin typeface="Baskerville Old Face" pitchFamily="18" charset="0"/>
              </a:rPr>
              <a:t>. </a:t>
            </a:r>
          </a:p>
          <a:p>
            <a:pPr lvl="3"/>
            <a:r>
              <a:rPr lang="en-US" dirty="0" smtClean="0">
                <a:latin typeface="Baskerville Old Face" pitchFamily="18" charset="0"/>
              </a:rPr>
              <a:t>In reality, however, the races were indeed separate, but the facilities were hardly equal. </a:t>
            </a:r>
          </a:p>
          <a:p>
            <a:pPr lvl="3"/>
            <a:r>
              <a:rPr lang="en-US" dirty="0" smtClean="0">
                <a:latin typeface="Baskerville Old Face" pitchFamily="18" charset="0"/>
              </a:rPr>
              <a:t>Segregation was carried out in nearly all public facilities such as schools, theaters, transportation, and restrooms. </a:t>
            </a:r>
          </a:p>
          <a:p>
            <a:pPr lvl="2"/>
            <a:r>
              <a:rPr lang="en-US" dirty="0" smtClean="0">
                <a:latin typeface="Baskerville Old Face" pitchFamily="18" charset="0"/>
              </a:rPr>
              <a:t>Violation of these codes could have legal penalties. Or, worse, </a:t>
            </a:r>
            <a:r>
              <a:rPr lang="en-US" dirty="0" err="1" smtClean="0">
                <a:latin typeface="Baskerville Old Face" pitchFamily="18" charset="0"/>
              </a:rPr>
              <a:t>lynchings</a:t>
            </a:r>
            <a:r>
              <a:rPr lang="en-US" dirty="0" smtClean="0">
                <a:latin typeface="Baskerville Old Face" pitchFamily="18" charset="0"/>
              </a:rPr>
              <a:t> of blacks reached a record level as whites "enforced" the codes themselves. </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skerville Old Face" pitchFamily="18" charset="0"/>
              </a:rPr>
              <a:t>Jim Crow Laws cont… </a:t>
            </a:r>
            <a:endParaRPr lang="en-US" dirty="0">
              <a:latin typeface="Baskerville Old Face"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Baskerville Old Face" pitchFamily="18" charset="0"/>
              </a:rPr>
              <a:t>During the Reconstruction period of 1865–1877, federal law provided civil rights protection in the U.S. South for freedmen – the African Americans who had formerly been slaves. In the 1870s, Democrats gradually regained power in the Southern legislatures, sometimes as a result of elections in which paramilitary groups intimidated opponents, attacking blacks or preventing them from voting.</a:t>
            </a:r>
            <a:endParaRPr lang="en-US" dirty="0">
              <a:latin typeface="Baskerville Old Face"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latin typeface="Baskerville Old Face" pitchFamily="18" charset="0"/>
              </a:rPr>
              <a:t>Between 1890 and 1910, ten of the eleven former Confederate states, starting with Mississippi, passed new constitutions or amendments that effectively disenfranchised  most blacks and tens of thousands of poor whites through a combination of poll taxes, literacy and comprehension tests, and residency and record-keeping requirements.</a:t>
            </a:r>
            <a:r>
              <a:rPr lang="en-US" baseline="30000" dirty="0">
                <a:latin typeface="Baskerville Old Face" pitchFamily="18" charset="0"/>
              </a:rPr>
              <a:t> </a:t>
            </a:r>
            <a:r>
              <a:rPr lang="en-US" dirty="0" smtClean="0">
                <a:latin typeface="Baskerville Old Face" pitchFamily="18" charset="0"/>
              </a:rPr>
              <a:t>Grandfather Clauses temporarily permitted some illiterate whites to vote but using the same law prevented most blacks from voting.</a:t>
            </a:r>
            <a:endParaRPr lang="en-US" dirty="0">
              <a:latin typeface="Baskerville Old Face"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dirty="0" smtClean="0">
                <a:latin typeface="Baskerville Old Face" pitchFamily="18" charset="0"/>
              </a:rPr>
              <a:t>Consequently, Grant won, narrowly. His main technique was to "</a:t>
            </a:r>
            <a:r>
              <a:rPr lang="en-US" u="sng" dirty="0" smtClean="0">
                <a:latin typeface="Baskerville Old Face" pitchFamily="18" charset="0"/>
              </a:rPr>
              <a:t>wave the bloody shirt," meaning to constantly remind voters of his military record</a:t>
            </a:r>
            <a:r>
              <a:rPr lang="en-US" dirty="0" smtClean="0">
                <a:latin typeface="Baskerville Old Face" pitchFamily="18" charset="0"/>
              </a:rPr>
              <a:t> and that he'd led the North to victory. </a:t>
            </a:r>
          </a:p>
          <a:p>
            <a:pPr lvl="1"/>
            <a:r>
              <a:rPr lang="en-US" dirty="0" smtClean="0">
                <a:latin typeface="Baskerville Old Face" pitchFamily="18" charset="0"/>
              </a:rPr>
              <a:t>The close victory signaled a couple of things for the future: (a) tightly run and hard-fighting political parties and (b) narrow election margins of victory. </a:t>
            </a:r>
          </a:p>
          <a:p>
            <a:endParaRPr lang="en-US" dirty="0">
              <a:latin typeface="Baskerville Old Face"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taxes and grandfather clause </a:t>
            </a:r>
            <a:endParaRPr lang="en-US" dirty="0"/>
          </a:p>
        </p:txBody>
      </p:sp>
      <p:sp>
        <p:nvSpPr>
          <p:cNvPr id="3" name="Content Placeholder 2"/>
          <p:cNvSpPr>
            <a:spLocks noGrp="1"/>
          </p:cNvSpPr>
          <p:nvPr>
            <p:ph idx="1"/>
          </p:nvPr>
        </p:nvSpPr>
        <p:spPr/>
        <p:txBody>
          <a:bodyPr>
            <a:normAutofit fontScale="85000" lnSpcReduction="10000"/>
          </a:bodyPr>
          <a:lstStyle/>
          <a:p>
            <a:r>
              <a:rPr lang="en-US" dirty="0"/>
              <a:t>A</a:t>
            </a:r>
            <a:r>
              <a:rPr lang="en-US" dirty="0" smtClean="0"/>
              <a:t> </a:t>
            </a:r>
            <a:r>
              <a:rPr lang="en-US" b="1" dirty="0" smtClean="0"/>
              <a:t>poll tax</a:t>
            </a:r>
            <a:r>
              <a:rPr lang="en-US" dirty="0" smtClean="0"/>
              <a:t> was used as implicit pre-condition of the exercise of the ability to vote. This tax emerged in some states of the United States in the late 19th century as part of the Jim Crow Laws. After the ability to vote was extended to all races by the enactment of the Fifteenth Amendment, many Southern states enacted poll tax laws as a means of restricting eligible voters; such laws often included a grandfather clause, which allowed any adult male whose father or grandfather had voted in a specific year prior to the abolition of slavery to vote without paying the tax. </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skerville Old Face" pitchFamily="18" charset="0"/>
              </a:rPr>
              <a:t>Literacy Tests </a:t>
            </a:r>
            <a:endParaRPr lang="en-US" dirty="0">
              <a:latin typeface="Baskerville Old Face"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Baskerville Old Face" pitchFamily="18" charset="0"/>
              </a:rPr>
              <a:t>The tests were usually administered orally by white local officials, who had complete discretion over who passed and who failed. </a:t>
            </a:r>
          </a:p>
          <a:p>
            <a:r>
              <a:rPr lang="en-US" dirty="0" smtClean="0">
                <a:latin typeface="Baskerville Old Face" pitchFamily="18" charset="0"/>
              </a:rPr>
              <a:t>Examples of questions asked of Blacks in Alabama included: </a:t>
            </a:r>
          </a:p>
          <a:p>
            <a:pPr lvl="1"/>
            <a:r>
              <a:rPr lang="en-US" dirty="0" smtClean="0">
                <a:latin typeface="Baskerville Old Face" pitchFamily="18" charset="0"/>
              </a:rPr>
              <a:t>Name all sixty-seven county judges in the state.</a:t>
            </a:r>
          </a:p>
          <a:p>
            <a:pPr lvl="1"/>
            <a:r>
              <a:rPr lang="en-US" dirty="0" smtClean="0">
                <a:latin typeface="Baskerville Old Face" pitchFamily="18" charset="0"/>
              </a:rPr>
              <a:t>Name the date on which Oklahoma was admitted to the Union</a:t>
            </a:r>
          </a:p>
          <a:p>
            <a:pPr lvl="1"/>
            <a:r>
              <a:rPr lang="en-US" dirty="0" smtClean="0">
                <a:latin typeface="Baskerville Old Face" pitchFamily="18" charset="0"/>
              </a:rPr>
              <a:t> How many bubbles are in a bar of soap?</a:t>
            </a:r>
            <a:endParaRPr lang="en-US" dirty="0">
              <a:latin typeface="Baskerville Old Face"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7346" name="Picture 2" descr="http://upload.wikimedia.org/wikipedia/commons/thumb/8/86/Jimcrow.jpg/225px-Jimcrow.jpg">
            <a:hlinkClick r:id="rId2"/>
          </p:cNvPr>
          <p:cNvPicPr>
            <a:picLocks noChangeAspect="1" noChangeArrowheads="1"/>
          </p:cNvPicPr>
          <p:nvPr/>
        </p:nvPicPr>
        <p:blipFill>
          <a:blip r:embed="rId3"/>
          <a:srcRect/>
          <a:stretch>
            <a:fillRect/>
          </a:stretch>
        </p:blipFill>
        <p:spPr bwMode="auto">
          <a:xfrm>
            <a:off x="2057400" y="-25823"/>
            <a:ext cx="4810125" cy="6883823"/>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1371600"/>
            <a:ext cx="8305800" cy="4754563"/>
          </a:xfrm>
        </p:spPr>
        <p:txBody>
          <a:bodyPr>
            <a:normAutofit fontScale="85000" lnSpcReduction="20000"/>
          </a:bodyPr>
          <a:lstStyle/>
          <a:p>
            <a:r>
              <a:rPr lang="en-US" b="1" dirty="0" smtClean="0"/>
              <a:t>“Jump Jim Crow</a:t>
            </a:r>
            <a:r>
              <a:rPr lang="en-US" dirty="0" smtClean="0"/>
              <a:t>" is a song and dance from 1828 that was done in blackface by white comedian Thomas Dartmouth (T.D.) “Daddy” Rice . The first song sheet edition appeared in the early 1830s, published by E. Riley. The number was supposedly inspired by the song and dance of a crippled African slave named Jim Cuff or Jim Crow, who is variously claimed to have resided in St. Louis, Cincinnati, or Pittsburgh.</a:t>
            </a:r>
            <a:r>
              <a:rPr lang="en-US" baseline="30000" dirty="0"/>
              <a:t> </a:t>
            </a:r>
          </a:p>
          <a:p>
            <a:r>
              <a:rPr lang="en-US" dirty="0" smtClean="0"/>
              <a:t>The song became a great 19th century hit and Rice performed all over the country as "Daddy Jim Crow".</a:t>
            </a:r>
          </a:p>
          <a:p>
            <a:r>
              <a:rPr lang="en-US" dirty="0" smtClean="0"/>
              <a:t>"Jump Jim Crow" was a key initial step in a tradition of popular music in the United States  that was based on the imitation of African-Americans</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4754" name="Picture 2" descr="http://www.myblues.eu/blog/wp-content/uploads/2011/11/All-Coons-232x300.jpg?width=232"/>
          <p:cNvPicPr>
            <a:picLocks noChangeAspect="1" noChangeArrowheads="1"/>
          </p:cNvPicPr>
          <p:nvPr/>
        </p:nvPicPr>
        <p:blipFill>
          <a:blip r:embed="rId2"/>
          <a:srcRect/>
          <a:stretch>
            <a:fillRect/>
          </a:stretch>
        </p:blipFill>
        <p:spPr bwMode="auto">
          <a:xfrm>
            <a:off x="1295400" y="0"/>
            <a:ext cx="5562600" cy="7193017"/>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skerville Old Face" pitchFamily="18" charset="0"/>
              </a:rPr>
              <a:t>Class Conflicts and Ethnic Clashes </a:t>
            </a:r>
            <a:endParaRPr lang="en-US" dirty="0">
              <a:latin typeface="Baskerville Old Face" pitchFamily="18" charset="0"/>
            </a:endParaRPr>
          </a:p>
        </p:txBody>
      </p:sp>
      <p:sp>
        <p:nvSpPr>
          <p:cNvPr id="3" name="Content Placeholder 2"/>
          <p:cNvSpPr>
            <a:spLocks noGrp="1"/>
          </p:cNvSpPr>
          <p:nvPr>
            <p:ph idx="1"/>
          </p:nvPr>
        </p:nvSpPr>
        <p:spPr/>
        <p:txBody>
          <a:bodyPr>
            <a:normAutofit fontScale="92500"/>
          </a:bodyPr>
          <a:lstStyle/>
          <a:p>
            <a:pPr lvl="1"/>
            <a:r>
              <a:rPr lang="en-US" dirty="0" smtClean="0">
                <a:latin typeface="Baskerville Old Face" pitchFamily="18" charset="0"/>
              </a:rPr>
              <a:t>As well as ending Reconstruction, 1877 was a year of other conflicts… </a:t>
            </a:r>
          </a:p>
          <a:p>
            <a:pPr lvl="1"/>
            <a:r>
              <a:rPr lang="en-US" dirty="0" smtClean="0">
                <a:latin typeface="Baskerville Old Face" pitchFamily="18" charset="0"/>
              </a:rPr>
              <a:t>The 4 largest railroads got together and decided to cut employee wages by 10%. The workers fought back by going on strike. </a:t>
            </a:r>
          </a:p>
          <a:p>
            <a:pPr lvl="2"/>
            <a:r>
              <a:rPr lang="en-US" dirty="0" smtClean="0">
                <a:latin typeface="Baskerville Old Face" pitchFamily="18" charset="0"/>
              </a:rPr>
              <a:t>This railroad shut-down crippled the nation and </a:t>
            </a:r>
            <a:r>
              <a:rPr lang="en-US" u="sng" dirty="0" smtClean="0">
                <a:latin typeface="Baskerville Old Face" pitchFamily="18" charset="0"/>
              </a:rPr>
              <a:t>President Hayes called in federal troops</a:t>
            </a:r>
            <a:r>
              <a:rPr lang="en-US" dirty="0" smtClean="0">
                <a:latin typeface="Baskerville Old Face" pitchFamily="18" charset="0"/>
              </a:rPr>
              <a:t> to stop the unrest amongst the striking workers. </a:t>
            </a:r>
          </a:p>
          <a:p>
            <a:pPr lvl="2"/>
            <a:r>
              <a:rPr lang="en-US" dirty="0" smtClean="0">
                <a:latin typeface="Baskerville Old Face" pitchFamily="18" charset="0"/>
              </a:rPr>
              <a:t>The trouble went on several weeks but eventually ended with the workers losing on the losing side. </a:t>
            </a:r>
            <a:r>
              <a:rPr lang="en-US" u="sng" dirty="0" smtClean="0">
                <a:latin typeface="Baskerville Old Face" pitchFamily="18" charset="0"/>
              </a:rPr>
              <a:t>This failed strike showed the weaknesses of the labor movement</a:t>
            </a:r>
            <a:r>
              <a:rPr lang="en-US" dirty="0" smtClean="0">
                <a:latin typeface="Baskerville Old Face" pitchFamily="18" charset="0"/>
              </a:rPr>
              <a:t> at the time</a:t>
            </a:r>
            <a:r>
              <a:rPr lang="en-US" dirty="0" smtClean="0"/>
              <a:t>. </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686800" cy="5897563"/>
          </a:xfrm>
        </p:spPr>
        <p:txBody>
          <a:bodyPr>
            <a:normAutofit fontScale="92500" lnSpcReduction="10000"/>
          </a:bodyPr>
          <a:lstStyle/>
          <a:p>
            <a:pPr lvl="1"/>
            <a:r>
              <a:rPr lang="en-US" dirty="0" smtClean="0">
                <a:latin typeface="Baskerville Old Face" pitchFamily="18" charset="0"/>
              </a:rPr>
              <a:t>Ethnic clashes were common. </a:t>
            </a:r>
          </a:p>
          <a:p>
            <a:pPr lvl="2"/>
            <a:r>
              <a:rPr lang="en-US" dirty="0" smtClean="0">
                <a:latin typeface="Baskerville Old Face" pitchFamily="18" charset="0"/>
              </a:rPr>
              <a:t>The clashes came when the Chinese competed for low-paying jobs, usually with the Irish. </a:t>
            </a:r>
          </a:p>
          <a:p>
            <a:pPr lvl="2"/>
            <a:r>
              <a:rPr lang="en-US" dirty="0" smtClean="0">
                <a:latin typeface="Baskerville Old Face" pitchFamily="18" charset="0"/>
              </a:rPr>
              <a:t>Most Chinese were young, poor men who'd emigrated to California. They frequently got jobs building the railroads. After the railroad boom, many returned to China, many stayed and looked for odd jobs. </a:t>
            </a:r>
          </a:p>
          <a:p>
            <a:pPr lvl="2"/>
            <a:r>
              <a:rPr lang="en-US" dirty="0" smtClean="0">
                <a:latin typeface="Baskerville Old Face" pitchFamily="18" charset="0"/>
              </a:rPr>
              <a:t>Irishman Denis Kearney fired up the Irish against the Chinese in San Francisco. The argument was that the "rice eater" (Chinese) could afford to work for a cheaper wage than the "beef eater" (Irish). </a:t>
            </a:r>
          </a:p>
          <a:p>
            <a:pPr lvl="3"/>
            <a:r>
              <a:rPr lang="en-US" dirty="0" smtClean="0">
                <a:latin typeface="Baskerville Old Face" pitchFamily="18" charset="0"/>
              </a:rPr>
              <a:t>The solution was for Irish gangs to take to the streets and deal their vengeance on the Chinese. </a:t>
            </a:r>
          </a:p>
          <a:p>
            <a:pPr lvl="2"/>
            <a:r>
              <a:rPr lang="en-US" dirty="0" smtClean="0">
                <a:latin typeface="Baskerville Old Face" pitchFamily="18" charset="0"/>
              </a:rPr>
              <a:t>Finally, Congress passed the </a:t>
            </a:r>
            <a:r>
              <a:rPr lang="en-US" b="1" dirty="0" smtClean="0">
                <a:latin typeface="Baskerville Old Face" pitchFamily="18" charset="0"/>
              </a:rPr>
              <a:t>Chinese Exclusion Act</a:t>
            </a:r>
            <a:r>
              <a:rPr lang="en-US" dirty="0" smtClean="0">
                <a:latin typeface="Baskerville Old Face" pitchFamily="18" charset="0"/>
              </a:rPr>
              <a:t> in 1882. It </a:t>
            </a:r>
            <a:r>
              <a:rPr lang="en-US" u="sng" dirty="0" smtClean="0">
                <a:latin typeface="Baskerville Old Face" pitchFamily="18" charset="0"/>
              </a:rPr>
              <a:t>forbade the immigration of Chinese to America</a:t>
            </a:r>
            <a:r>
              <a:rPr lang="en-US" dirty="0" smtClean="0">
                <a:latin typeface="Baskerville Old Face" pitchFamily="18" charset="0"/>
              </a:rPr>
              <a:t>. </a:t>
            </a:r>
          </a:p>
          <a:p>
            <a:pPr lvl="3"/>
            <a:r>
              <a:rPr lang="en-US" dirty="0" smtClean="0">
                <a:latin typeface="Baskerville Old Face" pitchFamily="18" charset="0"/>
              </a:rPr>
              <a:t>This was </a:t>
            </a:r>
            <a:r>
              <a:rPr lang="en-US" u="sng" dirty="0" smtClean="0">
                <a:latin typeface="Baskerville Old Face" pitchFamily="18" charset="0"/>
              </a:rPr>
              <a:t>the first immigration restriction America passed</a:t>
            </a:r>
            <a:r>
              <a:rPr lang="en-US" dirty="0" smtClean="0">
                <a:latin typeface="Baskerville Old Face" pitchFamily="18" charset="0"/>
              </a:rPr>
              <a:t>; until this point in history, immigrants simply came to America without hindrance. </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3 4.png"/>
          <p:cNvPicPr>
            <a:picLocks noGrp="1" noChangeAspect="1"/>
          </p:cNvPicPr>
          <p:nvPr>
            <p:ph idx="1"/>
          </p:nvPr>
        </p:nvPicPr>
        <p:blipFill>
          <a:blip r:embed="rId2"/>
          <a:srcRect l="5805" t="67345" r="31060" b="9085"/>
          <a:stretch>
            <a:fillRect/>
          </a:stretch>
        </p:blipFill>
        <p:spPr>
          <a:xfrm>
            <a:off x="326572" y="1371600"/>
            <a:ext cx="8817428" cy="4114800"/>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skerville Old Face" pitchFamily="18" charset="0"/>
              </a:rPr>
              <a:t>Garfield and Arthur </a:t>
            </a:r>
            <a:endParaRPr lang="en-US" dirty="0">
              <a:latin typeface="Baskerville Old Face" pitchFamily="18" charset="0"/>
            </a:endParaRPr>
          </a:p>
        </p:txBody>
      </p:sp>
      <p:sp>
        <p:nvSpPr>
          <p:cNvPr id="3" name="Content Placeholder 2"/>
          <p:cNvSpPr>
            <a:spLocks noGrp="1"/>
          </p:cNvSpPr>
          <p:nvPr>
            <p:ph idx="1"/>
          </p:nvPr>
        </p:nvSpPr>
        <p:spPr>
          <a:xfrm>
            <a:off x="0" y="1371600"/>
            <a:ext cx="8686800" cy="4754563"/>
          </a:xfrm>
        </p:spPr>
        <p:txBody>
          <a:bodyPr>
            <a:normAutofit lnSpcReduction="10000"/>
          </a:bodyPr>
          <a:lstStyle/>
          <a:p>
            <a:pPr lvl="1"/>
            <a:r>
              <a:rPr lang="en-US" dirty="0" smtClean="0">
                <a:latin typeface="Baskerville Old Face" pitchFamily="18" charset="0"/>
              </a:rPr>
              <a:t>The 1880 election pitted Garfield against Scott. </a:t>
            </a:r>
          </a:p>
          <a:p>
            <a:pPr lvl="2"/>
            <a:r>
              <a:rPr lang="en-US" dirty="0" smtClean="0">
                <a:latin typeface="Baskerville Old Face" pitchFamily="18" charset="0"/>
              </a:rPr>
              <a:t>The Republicans nominated </a:t>
            </a:r>
            <a:r>
              <a:rPr lang="en-US" b="1" dirty="0" smtClean="0">
                <a:latin typeface="Baskerville Old Face" pitchFamily="18" charset="0"/>
              </a:rPr>
              <a:t>James A. Garfield</a:t>
            </a:r>
            <a:r>
              <a:rPr lang="en-US" dirty="0" smtClean="0">
                <a:latin typeface="Baskerville Old Face" pitchFamily="18" charset="0"/>
              </a:rPr>
              <a:t> and, as his running mate, Stalwart </a:t>
            </a:r>
            <a:r>
              <a:rPr lang="en-US" b="1" dirty="0" smtClean="0">
                <a:latin typeface="Baskerville Old Face" pitchFamily="18" charset="0"/>
              </a:rPr>
              <a:t>Chester Arthur</a:t>
            </a:r>
            <a:r>
              <a:rPr lang="en-US" dirty="0" smtClean="0">
                <a:latin typeface="Baskerville Old Face" pitchFamily="18" charset="0"/>
              </a:rPr>
              <a:t>. </a:t>
            </a:r>
          </a:p>
          <a:p>
            <a:pPr lvl="3"/>
            <a:r>
              <a:rPr lang="en-US" dirty="0" smtClean="0">
                <a:latin typeface="Baskerville Old Face" pitchFamily="18" charset="0"/>
              </a:rPr>
              <a:t>Garfield was a "dark horse" candidate (a previously unknown person) but he came from the critical state of Ohio. </a:t>
            </a:r>
          </a:p>
          <a:p>
            <a:pPr lvl="2"/>
            <a:r>
              <a:rPr lang="en-US" dirty="0" smtClean="0">
                <a:latin typeface="Baskerville Old Face" pitchFamily="18" charset="0"/>
              </a:rPr>
              <a:t>The Democrats nominated </a:t>
            </a:r>
            <a:r>
              <a:rPr lang="en-US" b="1" dirty="0" smtClean="0">
                <a:latin typeface="Baskerville Old Face" pitchFamily="18" charset="0"/>
              </a:rPr>
              <a:t>Gen. Winfield Scott</a:t>
            </a:r>
            <a:r>
              <a:rPr lang="en-US" dirty="0" smtClean="0">
                <a:latin typeface="Baskerville Old Face" pitchFamily="18" charset="0"/>
              </a:rPr>
              <a:t>, the Civil War hero. </a:t>
            </a:r>
          </a:p>
          <a:p>
            <a:pPr lvl="2"/>
            <a:r>
              <a:rPr lang="en-US" u="sng" dirty="0" smtClean="0">
                <a:latin typeface="Baskerville Old Face" pitchFamily="18" charset="0"/>
              </a:rPr>
              <a:t>Garfield won the election</a:t>
            </a:r>
            <a:r>
              <a:rPr lang="en-US" dirty="0" smtClean="0">
                <a:latin typeface="Baskerville Old Face" pitchFamily="18" charset="0"/>
              </a:rPr>
              <a:t>, but found himself trapped in the middle of the Republican feud between the Stalwarts and Half-Breeds. </a:t>
            </a:r>
          </a:p>
          <a:p>
            <a:pPr lvl="2"/>
            <a:r>
              <a:rPr lang="en-US" dirty="0" smtClean="0">
                <a:latin typeface="Baskerville Old Face" pitchFamily="18" charset="0"/>
              </a:rPr>
              <a:t>Garfield's Secretary of State </a:t>
            </a:r>
            <a:r>
              <a:rPr lang="en-US" b="1" dirty="0" smtClean="0">
                <a:latin typeface="Baskerville Old Face" pitchFamily="18" charset="0"/>
              </a:rPr>
              <a:t>James Blaine</a:t>
            </a:r>
            <a:r>
              <a:rPr lang="en-US" dirty="0" smtClean="0">
                <a:latin typeface="Baskerville Old Face" pitchFamily="18" charset="0"/>
              </a:rPr>
              <a:t> (Half-Breed leader) battled his arch-enemy, Stalwart </a:t>
            </a:r>
            <a:r>
              <a:rPr lang="en-US" b="1" dirty="0" smtClean="0">
                <a:latin typeface="Baskerville Old Face" pitchFamily="18" charset="0"/>
              </a:rPr>
              <a:t>Roscoe Conkling</a:t>
            </a:r>
            <a:r>
              <a:rPr lang="en-US" dirty="0" smtClean="0">
                <a:latin typeface="Baskerville Old Face" pitchFamily="18" charset="0"/>
              </a:rPr>
              <a:t> (Stalwart leader) at every chance. </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u="sng" dirty="0" smtClean="0">
                <a:latin typeface="Baskerville Old Face" pitchFamily="18" charset="0"/>
              </a:rPr>
              <a:t>Garfield was assassinated</a:t>
            </a:r>
            <a:r>
              <a:rPr lang="en-US" dirty="0" smtClean="0">
                <a:latin typeface="Baskerville Old Face" pitchFamily="18" charset="0"/>
              </a:rPr>
              <a:t> by Charles J. Guiteau in September of 1881. </a:t>
            </a:r>
          </a:p>
          <a:p>
            <a:pPr lvl="2"/>
            <a:r>
              <a:rPr lang="en-US" dirty="0" smtClean="0">
                <a:latin typeface="Baskerville Old Face" pitchFamily="18" charset="0"/>
              </a:rPr>
              <a:t>Guiteau said he was a Stalwart, like V.P. Chester Arthur, and his lawyers essentially used the insanity defense saying he didn't know right from wrong. </a:t>
            </a:r>
          </a:p>
          <a:p>
            <a:pPr lvl="2"/>
            <a:r>
              <a:rPr lang="en-US" dirty="0" smtClean="0">
                <a:latin typeface="Baskerville Old Face" pitchFamily="18" charset="0"/>
              </a:rPr>
              <a:t>Regardless, he was found guilty and hanged.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skerville Old Face" pitchFamily="18" charset="0"/>
              </a:rPr>
              <a:t>The Era of Good Stealings </a:t>
            </a:r>
            <a:endParaRPr lang="en-US" dirty="0">
              <a:latin typeface="Baskerville Old Face" pitchFamily="18" charset="0"/>
            </a:endParaRPr>
          </a:p>
        </p:txBody>
      </p:sp>
      <p:sp>
        <p:nvSpPr>
          <p:cNvPr id="3" name="Content Placeholder 2"/>
          <p:cNvSpPr>
            <a:spLocks noGrp="1"/>
          </p:cNvSpPr>
          <p:nvPr>
            <p:ph idx="1"/>
          </p:nvPr>
        </p:nvSpPr>
        <p:spPr/>
        <p:txBody>
          <a:bodyPr/>
          <a:lstStyle/>
          <a:p>
            <a:pPr lvl="1"/>
            <a:r>
              <a:rPr lang="en-US" dirty="0" smtClean="0">
                <a:latin typeface="Baskerville Old Face" pitchFamily="18" charset="0"/>
              </a:rPr>
              <a:t>Corruption became all too common in the post-Civil War years. </a:t>
            </a:r>
          </a:p>
          <a:p>
            <a:pPr lvl="2"/>
            <a:r>
              <a:rPr lang="en-US" dirty="0" smtClean="0">
                <a:latin typeface="Baskerville Old Face" pitchFamily="18" charset="0"/>
              </a:rPr>
              <a:t>The corruption often came via the railroads, meddling with stock prices, and through corrupt judges. </a:t>
            </a:r>
          </a:p>
          <a:p>
            <a:pPr lvl="1"/>
            <a:r>
              <a:rPr lang="en-US" dirty="0" smtClean="0">
                <a:latin typeface="Baskerville Old Face" pitchFamily="18" charset="0"/>
              </a:rPr>
              <a:t>Of special note were the exploits of </a:t>
            </a:r>
            <a:r>
              <a:rPr lang="en-US" b="1" dirty="0" smtClean="0">
                <a:latin typeface="Baskerville Old Face" pitchFamily="18" charset="0"/>
              </a:rPr>
              <a:t>"Jubilee" Jim Fisk</a:t>
            </a:r>
            <a:r>
              <a:rPr lang="en-US" dirty="0" smtClean="0">
                <a:latin typeface="Baskerville Old Face" pitchFamily="18" charset="0"/>
              </a:rPr>
              <a:t> and his partner </a:t>
            </a:r>
            <a:r>
              <a:rPr lang="en-US" b="1" dirty="0" smtClean="0">
                <a:latin typeface="Baskerville Old Face" pitchFamily="18" charset="0"/>
              </a:rPr>
              <a:t>Jay Gould</a:t>
            </a:r>
            <a:r>
              <a:rPr lang="en-US" dirty="0" smtClean="0">
                <a:latin typeface="Baskerville Old Face" pitchFamily="18" charset="0"/>
              </a:rPr>
              <a:t>. These two came up with, and nearly pulled off, </a:t>
            </a:r>
            <a:r>
              <a:rPr lang="en-US" u="sng" dirty="0" smtClean="0">
                <a:latin typeface="Baskerville Old Face" pitchFamily="18" charset="0"/>
              </a:rPr>
              <a:t>a scheme in 1869 to corner the gold market</a:t>
            </a:r>
            <a:r>
              <a:rPr lang="en-US" dirty="0" smtClean="0">
                <a:latin typeface="Baskerville Old Face" pitchFamily="18" charset="0"/>
              </a:rPr>
              <a:t> to themselves. They tried, unsuccessfully, to get President Grant involved as well as his brother-in-law</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305800" cy="5135563"/>
          </a:xfrm>
        </p:spPr>
        <p:txBody>
          <a:bodyPr>
            <a:normAutofit fontScale="92500" lnSpcReduction="10000"/>
          </a:bodyPr>
          <a:lstStyle/>
          <a:p>
            <a:pPr lvl="1"/>
            <a:r>
              <a:rPr lang="en-US" dirty="0" smtClean="0">
                <a:latin typeface="Baskerville Old Face" pitchFamily="18" charset="0"/>
              </a:rPr>
              <a:t>As vice president, </a:t>
            </a:r>
            <a:r>
              <a:rPr lang="en-US" b="1" dirty="0" smtClean="0">
                <a:latin typeface="Baskerville Old Face" pitchFamily="18" charset="0"/>
              </a:rPr>
              <a:t>Chester Arthur</a:t>
            </a:r>
            <a:r>
              <a:rPr lang="en-US" dirty="0" smtClean="0">
                <a:latin typeface="Baskerville Old Face" pitchFamily="18" charset="0"/>
              </a:rPr>
              <a:t> became president. </a:t>
            </a:r>
          </a:p>
          <a:p>
            <a:pPr lvl="2"/>
            <a:r>
              <a:rPr lang="en-US" dirty="0" smtClean="0">
                <a:latin typeface="Baskerville Old Face" pitchFamily="18" charset="0"/>
              </a:rPr>
              <a:t>Despite being considered a partisan politician, Arthur was actually reform-minded. He largely stood firm against his Stalwart buddies in their quest for the riches that come with power </a:t>
            </a:r>
          </a:p>
          <a:p>
            <a:pPr lvl="2"/>
            <a:r>
              <a:rPr lang="en-US" dirty="0" smtClean="0">
                <a:latin typeface="Baskerville Old Face" pitchFamily="18" charset="0"/>
              </a:rPr>
              <a:t>The </a:t>
            </a:r>
            <a:r>
              <a:rPr lang="en-US" b="1" dirty="0" smtClean="0">
                <a:latin typeface="Baskerville Old Face" pitchFamily="18" charset="0"/>
              </a:rPr>
              <a:t>Pendleton Act</a:t>
            </a:r>
            <a:r>
              <a:rPr lang="en-US" dirty="0" smtClean="0">
                <a:latin typeface="Baskerville Old Face" pitchFamily="18" charset="0"/>
              </a:rPr>
              <a:t> was the height of political reform. It was called the "Magna </a:t>
            </a:r>
            <a:r>
              <a:rPr lang="en-US" dirty="0" err="1" smtClean="0">
                <a:latin typeface="Baskerville Old Face" pitchFamily="18" charset="0"/>
              </a:rPr>
              <a:t>Carta</a:t>
            </a:r>
            <a:r>
              <a:rPr lang="en-US" dirty="0" smtClean="0">
                <a:latin typeface="Baskerville Old Face" pitchFamily="18" charset="0"/>
              </a:rPr>
              <a:t> of civil service reform" meaning it </a:t>
            </a:r>
            <a:r>
              <a:rPr lang="en-US" u="sng" dirty="0" smtClean="0">
                <a:latin typeface="Baskerville Old Face" pitchFamily="18" charset="0"/>
              </a:rPr>
              <a:t>required merit to get jobs, not simply knowing someone in a high position</a:t>
            </a:r>
            <a:r>
              <a:rPr lang="en-US" dirty="0" smtClean="0">
                <a:latin typeface="Baskerville Old Face" pitchFamily="18" charset="0"/>
              </a:rPr>
              <a:t>. </a:t>
            </a:r>
          </a:p>
          <a:p>
            <a:pPr lvl="2"/>
            <a:r>
              <a:rPr lang="en-US" dirty="0" smtClean="0">
                <a:latin typeface="Baskerville Old Face" pitchFamily="18" charset="0"/>
              </a:rPr>
              <a:t>The </a:t>
            </a:r>
            <a:r>
              <a:rPr lang="en-US" b="1" dirty="0" smtClean="0">
                <a:latin typeface="Baskerville Old Face" pitchFamily="18" charset="0"/>
              </a:rPr>
              <a:t>Civil Service Commission</a:t>
            </a:r>
            <a:r>
              <a:rPr lang="en-US" dirty="0" smtClean="0">
                <a:latin typeface="Baskerville Old Face" pitchFamily="18" charset="0"/>
              </a:rPr>
              <a:t> awarded jobs based on performance rather than on how much "pull" a person had (how many buddies they had in high places). </a:t>
            </a:r>
          </a:p>
          <a:p>
            <a:pPr lvl="2"/>
            <a:r>
              <a:rPr lang="en-US" dirty="0" smtClean="0">
                <a:latin typeface="Baskerville Old Face" pitchFamily="18" charset="0"/>
              </a:rPr>
              <a:t>The Pendleton Act first affected only 10% of federal jobs, but it (a) stopped the worst offenses of giving jobs to buddies and (b) it set the tone for civil service reform in the future. </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23 5.png"/>
          <p:cNvPicPr>
            <a:picLocks noGrp="1" noChangeAspect="1"/>
          </p:cNvPicPr>
          <p:nvPr>
            <p:ph idx="1"/>
          </p:nvPr>
        </p:nvPicPr>
        <p:blipFill>
          <a:blip r:embed="rId2"/>
          <a:srcRect l="50000" t="6734" r="5805" b="56226"/>
          <a:stretch>
            <a:fillRect/>
          </a:stretch>
        </p:blipFill>
        <p:spPr>
          <a:xfrm>
            <a:off x="1143000" y="72571"/>
            <a:ext cx="6477000" cy="6785429"/>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Baskerville Old Face" pitchFamily="18" charset="0"/>
              </a:rPr>
              <a:t>The Blaine-Cleveland Mudslingers of 1884 </a:t>
            </a:r>
            <a:endParaRPr lang="en-US" dirty="0">
              <a:latin typeface="Baskerville Old Face" pitchFamily="18" charset="0"/>
            </a:endParaRPr>
          </a:p>
        </p:txBody>
      </p:sp>
      <p:sp>
        <p:nvSpPr>
          <p:cNvPr id="3" name="Content Placeholder 2"/>
          <p:cNvSpPr>
            <a:spLocks noGrp="1"/>
          </p:cNvSpPr>
          <p:nvPr>
            <p:ph idx="1"/>
          </p:nvPr>
        </p:nvSpPr>
        <p:spPr/>
        <p:txBody>
          <a:bodyPr>
            <a:normAutofit fontScale="92500" lnSpcReduction="20000"/>
          </a:bodyPr>
          <a:lstStyle/>
          <a:p>
            <a:pPr lvl="1"/>
            <a:r>
              <a:rPr lang="en-US" dirty="0" smtClean="0">
                <a:latin typeface="Baskerville Old Face" pitchFamily="18" charset="0"/>
              </a:rPr>
              <a:t>The Republicans nominated </a:t>
            </a:r>
            <a:r>
              <a:rPr lang="en-US" b="1" dirty="0" smtClean="0">
                <a:latin typeface="Baskerville Old Face" pitchFamily="18" charset="0"/>
              </a:rPr>
              <a:t>James G. Blaine</a:t>
            </a:r>
            <a:r>
              <a:rPr lang="en-US" dirty="0" smtClean="0">
                <a:latin typeface="Baskerville Old Face" pitchFamily="18" charset="0"/>
              </a:rPr>
              <a:t> for president in the 1884 election. </a:t>
            </a:r>
          </a:p>
          <a:p>
            <a:pPr lvl="2"/>
            <a:r>
              <a:rPr lang="en-US" dirty="0" smtClean="0">
                <a:latin typeface="Baskerville Old Face" pitchFamily="18" charset="0"/>
              </a:rPr>
              <a:t>Reform-minded Republicans didn't like this choice and went over to the Democrats. They were called "</a:t>
            </a:r>
            <a:r>
              <a:rPr lang="en-US" b="1" dirty="0" err="1" smtClean="0">
                <a:latin typeface="Baskerville Old Face" pitchFamily="18" charset="0"/>
              </a:rPr>
              <a:t>Mugwumps</a:t>
            </a:r>
            <a:r>
              <a:rPr lang="en-US" dirty="0" smtClean="0">
                <a:latin typeface="Baskerville Old Face" pitchFamily="18" charset="0"/>
              </a:rPr>
              <a:t>", supposedly with "their mug on one side and their </a:t>
            </a:r>
            <a:r>
              <a:rPr lang="en-US" dirty="0" err="1" smtClean="0">
                <a:latin typeface="Baskerville Old Face" pitchFamily="18" charset="0"/>
              </a:rPr>
              <a:t>wump</a:t>
            </a:r>
            <a:r>
              <a:rPr lang="en-US" dirty="0" smtClean="0">
                <a:latin typeface="Baskerville Old Face" pitchFamily="18" charset="0"/>
              </a:rPr>
              <a:t> on the other". </a:t>
            </a:r>
          </a:p>
          <a:p>
            <a:pPr lvl="1"/>
            <a:r>
              <a:rPr lang="en-US" dirty="0" smtClean="0">
                <a:latin typeface="Baskerville Old Face" pitchFamily="18" charset="0"/>
              </a:rPr>
              <a:t>The Democrats nominated </a:t>
            </a:r>
            <a:r>
              <a:rPr lang="en-US" b="1" dirty="0" smtClean="0">
                <a:latin typeface="Baskerville Old Face" pitchFamily="18" charset="0"/>
              </a:rPr>
              <a:t>Grover Cleveland</a:t>
            </a:r>
            <a:r>
              <a:rPr lang="en-US" dirty="0" smtClean="0">
                <a:latin typeface="Baskerville Old Face" pitchFamily="18" charset="0"/>
              </a:rPr>
              <a:t> as their candidate. </a:t>
            </a:r>
          </a:p>
          <a:p>
            <a:pPr lvl="2"/>
            <a:r>
              <a:rPr lang="en-US" dirty="0" smtClean="0">
                <a:latin typeface="Baskerville Old Face" pitchFamily="18" charset="0"/>
              </a:rPr>
              <a:t>The mudslinging reached the worst level up until that point during the campaign. A popular topic was Cleveland's affair and the child it had produced some 8 years earlier. </a:t>
            </a:r>
          </a:p>
          <a:p>
            <a:pPr lvl="1"/>
            <a:r>
              <a:rPr lang="en-US" dirty="0" smtClean="0">
                <a:latin typeface="Baskerville Old Face" pitchFamily="18" charset="0"/>
              </a:rPr>
              <a:t>Despite the drama that Cleveland had fathered a bastard love-child, he won the election.</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skerville Old Face" pitchFamily="18" charset="0"/>
              </a:rPr>
              <a:t>“Old Grover” Takes Over </a:t>
            </a:r>
            <a:endParaRPr lang="en-US" dirty="0">
              <a:latin typeface="Baskerville Old Face" pitchFamily="18" charset="0"/>
            </a:endParaRPr>
          </a:p>
        </p:txBody>
      </p:sp>
      <p:sp>
        <p:nvSpPr>
          <p:cNvPr id="3" name="Content Placeholder 2"/>
          <p:cNvSpPr>
            <a:spLocks noGrp="1"/>
          </p:cNvSpPr>
          <p:nvPr>
            <p:ph idx="1"/>
          </p:nvPr>
        </p:nvSpPr>
        <p:spPr/>
        <p:txBody>
          <a:bodyPr>
            <a:normAutofit/>
          </a:bodyPr>
          <a:lstStyle/>
          <a:p>
            <a:pPr lvl="1"/>
            <a:r>
              <a:rPr lang="en-US" dirty="0" smtClean="0">
                <a:latin typeface="Baskerville Old Face" pitchFamily="18" charset="0"/>
              </a:rPr>
              <a:t>Grover Cleveland was a Democratic president during a string of Republicans in the White House. He had a </a:t>
            </a:r>
            <a:r>
              <a:rPr lang="en-US" i="1" dirty="0" smtClean="0">
                <a:latin typeface="Baskerville Old Face" pitchFamily="18" charset="0"/>
              </a:rPr>
              <a:t>laissez-faire</a:t>
            </a:r>
            <a:r>
              <a:rPr lang="en-US" dirty="0" smtClean="0">
                <a:latin typeface="Baskerville Old Face" pitchFamily="18" charset="0"/>
              </a:rPr>
              <a:t> capitalism mindset, which made business folks very happy. </a:t>
            </a:r>
          </a:p>
          <a:p>
            <a:pPr lvl="1"/>
            <a:r>
              <a:rPr lang="en-US" dirty="0" smtClean="0">
                <a:latin typeface="Baskerville Old Face" pitchFamily="18" charset="0"/>
              </a:rPr>
              <a:t>He helped bridge the North-South gap by naming two former Confederates to his cabinet. </a:t>
            </a:r>
          </a:p>
          <a:p>
            <a:pPr lvl="1"/>
            <a:r>
              <a:rPr lang="en-US" dirty="0" smtClean="0">
                <a:latin typeface="Baskerville Old Face" pitchFamily="18" charset="0"/>
              </a:rPr>
              <a:t>Cleveland was a man of principle who tried to do the right thing. His initial thought was to award jobs based on merit (civil service reform). </a:t>
            </a: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dirty="0" smtClean="0">
                <a:latin typeface="Baskerville Old Face" pitchFamily="18" charset="0"/>
              </a:rPr>
              <a:t>Two former Confederates were named by Cleveland to his cabinet. He tried to follow the merit system (jobs went to the qualified), but was largely unsuccessful with this approach. </a:t>
            </a:r>
          </a:p>
          <a:p>
            <a:pPr lvl="2"/>
            <a:r>
              <a:rPr lang="en-US" dirty="0" smtClean="0">
                <a:latin typeface="Baskerville Old Face" pitchFamily="18" charset="0"/>
              </a:rPr>
              <a:t>When pressure mounted, Cleveland fired about 80,000 of 120,000 federal employees. 40,000 were Republicans dismissed to open up jobs for Democrats. </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dirty="0" smtClean="0">
                <a:latin typeface="Baskerville Old Face" pitchFamily="18" charset="0"/>
              </a:rPr>
              <a:t>Military pensions were a pain to Cleveland. The </a:t>
            </a:r>
            <a:r>
              <a:rPr lang="en-US" b="1" dirty="0" smtClean="0">
                <a:latin typeface="Baskerville Old Face" pitchFamily="18" charset="0"/>
              </a:rPr>
              <a:t>G.A.R.</a:t>
            </a:r>
            <a:r>
              <a:rPr lang="en-US" dirty="0" smtClean="0">
                <a:latin typeface="Baskerville Old Face" pitchFamily="18" charset="0"/>
              </a:rPr>
              <a:t> (Grand Army of the Republic) had considerable political clout and was mostly Republican. They pushed several bills through Congress that gave pensions to loads of veterans; many of the bills were simply money-grabbers. </a:t>
            </a:r>
          </a:p>
          <a:p>
            <a:pPr lvl="2"/>
            <a:r>
              <a:rPr lang="en-US" dirty="0" smtClean="0">
                <a:latin typeface="Baskerville Old Face" pitchFamily="18" charset="0"/>
              </a:rPr>
              <a:t>Cleveland was a Democrat and not a veteran himself, thus he was in an awkward position to halt military pensions. Still, </a:t>
            </a:r>
            <a:r>
              <a:rPr lang="en-US" u="sng" dirty="0" smtClean="0">
                <a:latin typeface="Baskerville Old Face" pitchFamily="18" charset="0"/>
              </a:rPr>
              <a:t>Cleveland did veto many of these military pension bills</a:t>
            </a:r>
            <a:r>
              <a:rPr lang="en-US" dirty="0" smtClean="0">
                <a:latin typeface="Baskerville Old Face" pitchFamily="18" charset="0"/>
              </a:rPr>
              <a:t>. </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skerville Old Face" pitchFamily="18" charset="0"/>
              </a:rPr>
              <a:t>Cleveland Battles for a Lower Tariff </a:t>
            </a:r>
            <a:endParaRPr lang="en-US" dirty="0">
              <a:latin typeface="Baskerville Old Face" pitchFamily="18" charset="0"/>
            </a:endParaRPr>
          </a:p>
        </p:txBody>
      </p:sp>
      <p:sp>
        <p:nvSpPr>
          <p:cNvPr id="3" name="Content Placeholder 2"/>
          <p:cNvSpPr>
            <a:spLocks noGrp="1"/>
          </p:cNvSpPr>
          <p:nvPr>
            <p:ph idx="1"/>
          </p:nvPr>
        </p:nvSpPr>
        <p:spPr/>
        <p:txBody>
          <a:bodyPr>
            <a:normAutofit fontScale="85000" lnSpcReduction="20000"/>
          </a:bodyPr>
          <a:lstStyle/>
          <a:p>
            <a:pPr lvl="1"/>
            <a:r>
              <a:rPr lang="en-US" dirty="0" smtClean="0">
                <a:latin typeface="Baskerville Old Face" pitchFamily="18" charset="0"/>
              </a:rPr>
              <a:t>Cleveland had an unusual problem—a budget surplus. He couldn't justify the government profiting off of the people by taking in more than the government needed. </a:t>
            </a:r>
          </a:p>
          <a:p>
            <a:pPr lvl="1"/>
            <a:r>
              <a:rPr lang="en-US" dirty="0" smtClean="0">
                <a:latin typeface="Baskerville Old Face" pitchFamily="18" charset="0"/>
              </a:rPr>
              <a:t>There were two ways to get rid of the surplus: (1) increase the spending by inventing things to spend it on, or (2) taking in less by cutting taxes. Cleveland chose the second option. </a:t>
            </a:r>
          </a:p>
          <a:p>
            <a:pPr lvl="1"/>
            <a:r>
              <a:rPr lang="en-US" dirty="0" smtClean="0">
                <a:latin typeface="Baskerville Old Face" pitchFamily="18" charset="0"/>
              </a:rPr>
              <a:t>The extra surplus money largely came in from the tariff. Many people wanted it lowered. Businesses, which benefit from inflated foreign prices that a tariff provides, wanted to keep it high. </a:t>
            </a:r>
          </a:p>
          <a:p>
            <a:pPr lvl="2"/>
            <a:r>
              <a:rPr lang="en-US" dirty="0" smtClean="0">
                <a:latin typeface="Baskerville Old Face" pitchFamily="18" charset="0"/>
              </a:rPr>
              <a:t>Pres. Cleveland asked Congress to reduce the tariff. The issue became a divisive one with Democrats favoring the lower tariff and Republicans favoring a higher one. Republicans began building their "war chest" of money for the next presidential campaign</a:t>
            </a:r>
            <a:r>
              <a:rPr lang="en-US" dirty="0" smtClean="0"/>
              <a:t>. </a:t>
            </a: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dirty="0" smtClean="0">
                <a:latin typeface="Baskerville Old Face" pitchFamily="18" charset="0"/>
              </a:rPr>
              <a:t>The tariff issue came to a full head of steam in the election of 1888. </a:t>
            </a:r>
          </a:p>
          <a:p>
            <a:pPr lvl="2"/>
            <a:r>
              <a:rPr lang="en-US" dirty="0" smtClean="0">
                <a:latin typeface="Baskerville Old Face" pitchFamily="18" charset="0"/>
              </a:rPr>
              <a:t>Cleveland was up for re-election by the Democrats, Benjamin Harrison was up as the Republican. </a:t>
            </a:r>
          </a:p>
          <a:p>
            <a:pPr lvl="2"/>
            <a:r>
              <a:rPr lang="en-US" u="sng" dirty="0" smtClean="0">
                <a:latin typeface="Baskerville Old Face" pitchFamily="18" charset="0"/>
              </a:rPr>
              <a:t>Harrison won in a very close race in 1888</a:t>
            </a:r>
            <a:r>
              <a:rPr lang="en-US" dirty="0" smtClean="0">
                <a:latin typeface="Baskerville Old Face" pitchFamily="18" charset="0"/>
              </a:rPr>
              <a:t>. Cleveland became the first president voted out of office since Martin Van Buren. </a:t>
            </a: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3 6.png"/>
          <p:cNvPicPr>
            <a:picLocks noGrp="1" noChangeAspect="1"/>
          </p:cNvPicPr>
          <p:nvPr>
            <p:ph idx="1"/>
          </p:nvPr>
        </p:nvPicPr>
        <p:blipFill>
          <a:blip r:embed="rId2"/>
          <a:srcRect l="3700" t="6734" r="52105" b="66328"/>
          <a:stretch>
            <a:fillRect/>
          </a:stretch>
        </p:blipFill>
        <p:spPr>
          <a:xfrm>
            <a:off x="762000" y="381000"/>
            <a:ext cx="7696200" cy="5863771"/>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skerville Old Face" pitchFamily="18" charset="0"/>
              </a:rPr>
              <a:t>The Billion Dollar Congress </a:t>
            </a:r>
            <a:endParaRPr lang="en-US" dirty="0">
              <a:latin typeface="Baskerville Old Face" pitchFamily="18" charset="0"/>
            </a:endParaRPr>
          </a:p>
        </p:txBody>
      </p:sp>
      <p:sp>
        <p:nvSpPr>
          <p:cNvPr id="3" name="Content Placeholder 2"/>
          <p:cNvSpPr>
            <a:spLocks noGrp="1"/>
          </p:cNvSpPr>
          <p:nvPr>
            <p:ph idx="1"/>
          </p:nvPr>
        </p:nvSpPr>
        <p:spPr/>
        <p:txBody>
          <a:bodyPr>
            <a:normAutofit fontScale="92500" lnSpcReduction="20000"/>
          </a:bodyPr>
          <a:lstStyle/>
          <a:p>
            <a:pPr lvl="1"/>
            <a:r>
              <a:rPr lang="en-US" dirty="0" smtClean="0">
                <a:latin typeface="Baskerville Old Face" pitchFamily="18" charset="0"/>
              </a:rPr>
              <a:t>After being out of the White House for 4 years, the Republicans were eager to assert their power in Congress. </a:t>
            </a:r>
          </a:p>
          <a:p>
            <a:pPr lvl="1"/>
            <a:r>
              <a:rPr lang="en-US" dirty="0" smtClean="0">
                <a:latin typeface="Baskerville Old Face" pitchFamily="18" charset="0"/>
              </a:rPr>
              <a:t>The Republicans found their leader in Speaker of the House </a:t>
            </a:r>
            <a:r>
              <a:rPr lang="en-US" b="1" dirty="0" smtClean="0">
                <a:latin typeface="Baskerville Old Face" pitchFamily="18" charset="0"/>
              </a:rPr>
              <a:t>Thomas "Czar" Reed</a:t>
            </a:r>
            <a:r>
              <a:rPr lang="en-US" dirty="0" smtClean="0">
                <a:latin typeface="Baskerville Old Face" pitchFamily="18" charset="0"/>
              </a:rPr>
              <a:t>. Reed was a tall man, super debater, and had an acid-sarcastic tongue that cut at opponents. He </a:t>
            </a:r>
            <a:r>
              <a:rPr lang="en-US" u="sng" dirty="0" smtClean="0">
                <a:latin typeface="Baskerville Old Face" pitchFamily="18" charset="0"/>
              </a:rPr>
              <a:t>ran the House of Representatives like a dictator</a:t>
            </a:r>
            <a:r>
              <a:rPr lang="en-US" dirty="0" smtClean="0">
                <a:latin typeface="Baskerville Old Face" pitchFamily="18" charset="0"/>
              </a:rPr>
              <a:t>. </a:t>
            </a:r>
          </a:p>
          <a:p>
            <a:pPr lvl="2"/>
            <a:r>
              <a:rPr lang="en-US" dirty="0" smtClean="0">
                <a:latin typeface="Baskerville Old Face" pitchFamily="18" charset="0"/>
              </a:rPr>
              <a:t>Democrats planned to fight back by not answering to roll call and thus not achieving a quorum (minimum number necessary for a meeting). </a:t>
            </a:r>
          </a:p>
          <a:p>
            <a:pPr lvl="2"/>
            <a:r>
              <a:rPr lang="en-US" dirty="0" smtClean="0">
                <a:latin typeface="Baskerville Old Face" pitchFamily="18" charset="0"/>
              </a:rPr>
              <a:t>Czar Reed solved the quorum battle by counting Democrats as present if they were there but hadn't answered the roll call. </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305800" cy="4983163"/>
          </a:xfrm>
        </p:spPr>
        <p:txBody>
          <a:bodyPr>
            <a:normAutofit fontScale="92500"/>
          </a:bodyPr>
          <a:lstStyle/>
          <a:p>
            <a:pPr lvl="1"/>
            <a:r>
              <a:rPr lang="en-US" dirty="0" smtClean="0">
                <a:latin typeface="Baskerville Old Face" pitchFamily="18" charset="0"/>
              </a:rPr>
              <a:t>In New York City, </a:t>
            </a:r>
            <a:r>
              <a:rPr lang="en-US" b="1" dirty="0" smtClean="0">
                <a:latin typeface="Baskerville Old Face" pitchFamily="18" charset="0"/>
              </a:rPr>
              <a:t>Boss Tweed</a:t>
            </a:r>
            <a:r>
              <a:rPr lang="en-US" dirty="0" smtClean="0">
                <a:latin typeface="Baskerville Old Face" pitchFamily="18" charset="0"/>
              </a:rPr>
              <a:t>  ran </a:t>
            </a:r>
            <a:r>
              <a:rPr lang="en-US" b="1" dirty="0" smtClean="0">
                <a:latin typeface="Baskerville Old Face" pitchFamily="18" charset="0"/>
              </a:rPr>
              <a:t>Tammany Hall</a:t>
            </a:r>
            <a:r>
              <a:rPr lang="en-US" dirty="0" smtClean="0">
                <a:latin typeface="Baskerville Old Face" pitchFamily="18" charset="0"/>
              </a:rPr>
              <a:t>, a local political district. Boss Tweed </a:t>
            </a:r>
            <a:r>
              <a:rPr lang="en-US" u="sng" dirty="0" smtClean="0">
                <a:latin typeface="Baskerville Old Face" pitchFamily="18" charset="0"/>
              </a:rPr>
              <a:t>used bribes, graft, and rigged elections to mooch money and ensure continual power for himself and his buddies</a:t>
            </a:r>
            <a:r>
              <a:rPr lang="en-US" dirty="0" smtClean="0">
                <a:latin typeface="Baskerville Old Face" pitchFamily="18" charset="0"/>
              </a:rPr>
              <a:t>. </a:t>
            </a:r>
          </a:p>
          <a:p>
            <a:pPr lvl="2"/>
            <a:r>
              <a:rPr lang="en-US" b="1" dirty="0" smtClean="0">
                <a:latin typeface="Baskerville Old Face" pitchFamily="18" charset="0"/>
              </a:rPr>
              <a:t>Thomas Nast</a:t>
            </a:r>
            <a:r>
              <a:rPr lang="en-US" dirty="0" smtClean="0">
                <a:latin typeface="Baskerville Old Face" pitchFamily="18" charset="0"/>
              </a:rPr>
              <a:t> was </a:t>
            </a:r>
            <a:r>
              <a:rPr lang="en-US" u="sng" dirty="0" smtClean="0">
                <a:latin typeface="Baskerville Old Face" pitchFamily="18" charset="0"/>
              </a:rPr>
              <a:t>a cartoonist who relentlessly attacked Tweed's corruption</a:t>
            </a:r>
            <a:r>
              <a:rPr lang="en-US" dirty="0" smtClean="0">
                <a:latin typeface="Baskerville Old Face" pitchFamily="18" charset="0"/>
              </a:rPr>
              <a:t>. Tweed despised Nast because, although many people in Tweed's district couldn't </a:t>
            </a:r>
            <a:r>
              <a:rPr lang="en-US" i="1" dirty="0" smtClean="0">
                <a:latin typeface="Baskerville Old Face" pitchFamily="18" charset="0"/>
              </a:rPr>
              <a:t>read</a:t>
            </a:r>
            <a:r>
              <a:rPr lang="en-US" dirty="0" smtClean="0">
                <a:latin typeface="Baskerville Old Face" pitchFamily="18" charset="0"/>
              </a:rPr>
              <a:t> about the corruption, they could understand those "them damn pictures." </a:t>
            </a:r>
          </a:p>
          <a:p>
            <a:pPr lvl="2"/>
            <a:r>
              <a:rPr lang="en-US" dirty="0" smtClean="0">
                <a:latin typeface="Baskerville Old Face" pitchFamily="18" charset="0"/>
              </a:rPr>
              <a:t>Nast's cartoon's brought down Tweed. </a:t>
            </a:r>
            <a:r>
              <a:rPr lang="en-US" b="1" dirty="0" smtClean="0">
                <a:latin typeface="Baskerville Old Face" pitchFamily="18" charset="0"/>
              </a:rPr>
              <a:t>Samuel J. Tilden</a:t>
            </a:r>
            <a:r>
              <a:rPr lang="en-US" dirty="0" smtClean="0">
                <a:latin typeface="Baskerville Old Face" pitchFamily="18" charset="0"/>
              </a:rPr>
              <a:t> gained fame in prosecuting Tweed. Tweed eventually died in jail. </a:t>
            </a:r>
          </a:p>
          <a:p>
            <a:pPr lvl="2"/>
            <a:r>
              <a:rPr lang="en-US" dirty="0" smtClean="0">
                <a:latin typeface="Baskerville Old Face" pitchFamily="18" charset="0"/>
              </a:rPr>
              <a:t>Tilden would ride the fame to become the nominee for president in 1876 vs. Rutherford B. Hayes</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lvl="1"/>
            <a:r>
              <a:rPr lang="en-US" dirty="0" smtClean="0">
                <a:latin typeface="Baskerville Old Face" pitchFamily="18" charset="0"/>
              </a:rPr>
              <a:t>With his quorum met, Czar Reed got down to business and had many bills passed… </a:t>
            </a:r>
          </a:p>
          <a:p>
            <a:pPr lvl="2"/>
            <a:r>
              <a:rPr lang="en-US" dirty="0" smtClean="0">
                <a:latin typeface="Baskerville Old Face" pitchFamily="18" charset="0"/>
              </a:rPr>
              <a:t>The first "Billion Dollar Congress" where the U.S. government doled out that much money for the first time. </a:t>
            </a:r>
          </a:p>
          <a:p>
            <a:pPr lvl="2"/>
            <a:r>
              <a:rPr lang="en-US" dirty="0" smtClean="0">
                <a:latin typeface="Baskerville Old Face" pitchFamily="18" charset="0"/>
              </a:rPr>
              <a:t>Pensions were liberally given to veterans. </a:t>
            </a:r>
          </a:p>
          <a:p>
            <a:pPr lvl="2"/>
            <a:r>
              <a:rPr lang="en-US" dirty="0" smtClean="0">
                <a:latin typeface="Baskerville Old Face" pitchFamily="18" charset="0"/>
              </a:rPr>
              <a:t>More silver was purchased. </a:t>
            </a:r>
          </a:p>
          <a:p>
            <a:pPr lvl="2"/>
            <a:r>
              <a:rPr lang="en-US" dirty="0" smtClean="0">
                <a:latin typeface="Baskerville Old Face" pitchFamily="18" charset="0"/>
              </a:rPr>
              <a:t>The </a:t>
            </a:r>
            <a:r>
              <a:rPr lang="en-US" b="1" dirty="0" smtClean="0">
                <a:latin typeface="Baskerville Old Face" pitchFamily="18" charset="0"/>
              </a:rPr>
              <a:t>McKinley Tariff</a:t>
            </a:r>
            <a:r>
              <a:rPr lang="en-US" dirty="0" smtClean="0">
                <a:latin typeface="Baskerville Old Face" pitchFamily="18" charset="0"/>
              </a:rPr>
              <a:t> (1890) </a:t>
            </a:r>
            <a:r>
              <a:rPr lang="en-US" u="sng" dirty="0" smtClean="0">
                <a:latin typeface="Baskerville Old Face" pitchFamily="18" charset="0"/>
              </a:rPr>
              <a:t>hiked rates to roughly 48%</a:t>
            </a:r>
            <a:r>
              <a:rPr lang="en-US" dirty="0" smtClean="0">
                <a:latin typeface="Baskerville Old Face" pitchFamily="18" charset="0"/>
              </a:rPr>
              <a:t>, the highest peacetime rate ever. </a:t>
            </a:r>
          </a:p>
          <a:p>
            <a:pPr lvl="3"/>
            <a:r>
              <a:rPr lang="en-US" dirty="0" smtClean="0">
                <a:latin typeface="Baskerville Old Face" pitchFamily="18" charset="0"/>
              </a:rPr>
              <a:t>The tariff was a double-edged sword: business folks loved the protection it gave, but farmers disliked the fact that manufactured goods were now more expensive. </a:t>
            </a:r>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skerville Old Face" pitchFamily="18" charset="0"/>
              </a:rPr>
              <a:t>The Drumbeat of Discontent </a:t>
            </a:r>
            <a:endParaRPr lang="en-US" dirty="0">
              <a:latin typeface="Baskerville Old Face" pitchFamily="18" charset="0"/>
            </a:endParaRPr>
          </a:p>
        </p:txBody>
      </p:sp>
      <p:sp>
        <p:nvSpPr>
          <p:cNvPr id="3" name="Content Placeholder 2"/>
          <p:cNvSpPr>
            <a:spLocks noGrp="1"/>
          </p:cNvSpPr>
          <p:nvPr>
            <p:ph idx="1"/>
          </p:nvPr>
        </p:nvSpPr>
        <p:spPr/>
        <p:txBody>
          <a:bodyPr>
            <a:normAutofit fontScale="92500" lnSpcReduction="20000"/>
          </a:bodyPr>
          <a:lstStyle/>
          <a:p>
            <a:pPr lvl="1"/>
            <a:r>
              <a:rPr lang="en-US" dirty="0" smtClean="0">
                <a:latin typeface="Baskerville Old Face" pitchFamily="18" charset="0"/>
              </a:rPr>
              <a:t>In 1892, a new political party emerged—the </a:t>
            </a:r>
            <a:r>
              <a:rPr lang="en-US" b="1" dirty="0" smtClean="0">
                <a:latin typeface="Baskerville Old Face" pitchFamily="18" charset="0"/>
              </a:rPr>
              <a:t>Populist Party</a:t>
            </a:r>
            <a:r>
              <a:rPr lang="en-US" dirty="0" smtClean="0">
                <a:latin typeface="Baskerville Old Face" pitchFamily="18" charset="0"/>
              </a:rPr>
              <a:t> (AKA the </a:t>
            </a:r>
            <a:r>
              <a:rPr lang="en-US" b="1" dirty="0" smtClean="0">
                <a:latin typeface="Baskerville Old Face" pitchFamily="18" charset="0"/>
              </a:rPr>
              <a:t>People's Party</a:t>
            </a:r>
            <a:r>
              <a:rPr lang="en-US" dirty="0" smtClean="0">
                <a:latin typeface="Baskerville Old Face" pitchFamily="18" charset="0"/>
              </a:rPr>
              <a:t>). It was made up of unhappy farmers and sprung out of the </a:t>
            </a:r>
            <a:r>
              <a:rPr lang="en-US" b="1" dirty="0" smtClean="0">
                <a:latin typeface="Baskerville Old Face" pitchFamily="18" charset="0"/>
              </a:rPr>
              <a:t>Farmers' Alliance</a:t>
            </a:r>
            <a:r>
              <a:rPr lang="en-US" dirty="0" smtClean="0">
                <a:latin typeface="Baskerville Old Face" pitchFamily="18" charset="0"/>
              </a:rPr>
              <a:t>. </a:t>
            </a:r>
          </a:p>
          <a:p>
            <a:pPr lvl="1"/>
            <a:r>
              <a:rPr lang="en-US" dirty="0" smtClean="0">
                <a:latin typeface="Baskerville Old Face" pitchFamily="18" charset="0"/>
              </a:rPr>
              <a:t>The Populists demanded… </a:t>
            </a:r>
          </a:p>
          <a:p>
            <a:pPr lvl="2"/>
            <a:r>
              <a:rPr lang="en-US" u="sng" dirty="0" smtClean="0">
                <a:latin typeface="Baskerville Old Face" pitchFamily="18" charset="0"/>
              </a:rPr>
              <a:t>Inflation through "cheap money" policies</a:t>
            </a:r>
            <a:r>
              <a:rPr lang="en-US" dirty="0" smtClean="0">
                <a:latin typeface="Baskerville Old Face" pitchFamily="18" charset="0"/>
              </a:rPr>
              <a:t> of printing paper money and coining silver. They felt </a:t>
            </a:r>
            <a:r>
              <a:rPr lang="en-US" u="sng" dirty="0" smtClean="0">
                <a:latin typeface="Baskerville Old Face" pitchFamily="18" charset="0"/>
              </a:rPr>
              <a:t>inflation would make it easier to pay off their debts</a:t>
            </a:r>
            <a:r>
              <a:rPr lang="en-US" dirty="0" smtClean="0">
                <a:latin typeface="Baskerville Old Face" pitchFamily="18" charset="0"/>
              </a:rPr>
              <a:t>. This was their top priority. </a:t>
            </a:r>
          </a:p>
          <a:p>
            <a:pPr lvl="2"/>
            <a:r>
              <a:rPr lang="en-US" dirty="0" smtClean="0">
                <a:latin typeface="Baskerville Old Face" pitchFamily="18" charset="0"/>
              </a:rPr>
              <a:t>Other desires were: a </a:t>
            </a:r>
            <a:r>
              <a:rPr lang="en-US" u="sng" dirty="0" smtClean="0">
                <a:latin typeface="Baskerville Old Face" pitchFamily="18" charset="0"/>
              </a:rPr>
              <a:t>graduated income tax</a:t>
            </a:r>
            <a:r>
              <a:rPr lang="en-US" dirty="0" smtClean="0">
                <a:latin typeface="Baskerville Old Face" pitchFamily="18" charset="0"/>
              </a:rPr>
              <a:t> (a person pays more with a higher salary); government regulation of railroads, the </a:t>
            </a:r>
            <a:r>
              <a:rPr lang="en-US" u="sng" dirty="0" smtClean="0">
                <a:latin typeface="Baskerville Old Face" pitchFamily="18" charset="0"/>
              </a:rPr>
              <a:t>telegraph</a:t>
            </a:r>
            <a:r>
              <a:rPr lang="en-US" dirty="0" smtClean="0">
                <a:latin typeface="Baskerville Old Face" pitchFamily="18" charset="0"/>
              </a:rPr>
              <a:t>, and </a:t>
            </a:r>
            <a:r>
              <a:rPr lang="en-US" u="sng" dirty="0" smtClean="0">
                <a:latin typeface="Baskerville Old Face" pitchFamily="18" charset="0"/>
              </a:rPr>
              <a:t>telephone</a:t>
            </a:r>
            <a:r>
              <a:rPr lang="en-US" dirty="0" smtClean="0">
                <a:latin typeface="Baskerville Old Face" pitchFamily="18" charset="0"/>
              </a:rPr>
              <a:t>; </a:t>
            </a:r>
            <a:r>
              <a:rPr lang="en-US" u="sng" dirty="0" smtClean="0">
                <a:latin typeface="Baskerville Old Face" pitchFamily="18" charset="0"/>
              </a:rPr>
              <a:t>direct elections of U.S. senators</a:t>
            </a:r>
            <a:r>
              <a:rPr lang="en-US" dirty="0" smtClean="0">
                <a:latin typeface="Baskerville Old Face" pitchFamily="18" charset="0"/>
              </a:rPr>
              <a:t> by the people; </a:t>
            </a:r>
            <a:r>
              <a:rPr lang="en-US" b="1" dirty="0" smtClean="0">
                <a:latin typeface="Baskerville Old Face" pitchFamily="18" charset="0"/>
              </a:rPr>
              <a:t>initiative</a:t>
            </a:r>
            <a:r>
              <a:rPr lang="en-US" dirty="0" smtClean="0">
                <a:latin typeface="Baskerville Old Face" pitchFamily="18" charset="0"/>
              </a:rPr>
              <a:t> and </a:t>
            </a:r>
            <a:r>
              <a:rPr lang="en-US" b="1" dirty="0" smtClean="0">
                <a:latin typeface="Baskerville Old Face" pitchFamily="18" charset="0"/>
              </a:rPr>
              <a:t>referendum</a:t>
            </a:r>
            <a:r>
              <a:rPr lang="en-US" dirty="0" smtClean="0">
                <a:latin typeface="Baskerville Old Face" pitchFamily="18" charset="0"/>
              </a:rPr>
              <a:t> (so people can propose and pass laws themselves); a </a:t>
            </a:r>
            <a:r>
              <a:rPr lang="en-US" u="sng" dirty="0" smtClean="0">
                <a:latin typeface="Baskerville Old Face" pitchFamily="18" charset="0"/>
              </a:rPr>
              <a:t>shorter working day</a:t>
            </a:r>
            <a:r>
              <a:rPr lang="en-US" dirty="0" smtClean="0">
                <a:latin typeface="Baskerville Old Face" pitchFamily="18" charset="0"/>
              </a:rPr>
              <a:t>; and </a:t>
            </a:r>
            <a:r>
              <a:rPr lang="en-US" u="sng" dirty="0" smtClean="0">
                <a:latin typeface="Baskerville Old Face" pitchFamily="18" charset="0"/>
              </a:rPr>
              <a:t>immigration restrictions</a:t>
            </a:r>
            <a:r>
              <a:rPr lang="en-US" dirty="0" smtClean="0">
                <a:latin typeface="Baskerville Old Face" pitchFamily="18" charset="0"/>
              </a:rPr>
              <a:t>. </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lvl="1"/>
            <a:r>
              <a:rPr lang="en-US" dirty="0" smtClean="0">
                <a:latin typeface="Baskerville Old Face" pitchFamily="18" charset="0"/>
              </a:rPr>
              <a:t>The Populist Party did surprisingly well in the election. They got 22 electoral votes by winning four western states. </a:t>
            </a:r>
          </a:p>
          <a:p>
            <a:pPr lvl="1"/>
            <a:r>
              <a:rPr lang="en-US" dirty="0" smtClean="0">
                <a:latin typeface="Baskerville Old Face" pitchFamily="18" charset="0"/>
              </a:rPr>
              <a:t>The South was reluctant to vote for the Populists due to race reasons. The Populists had reached out to Southern blacks so Southern whites turned away. After the election, Southern whites tightened the screws on blacks. </a:t>
            </a:r>
          </a:p>
          <a:p>
            <a:pPr lvl="2"/>
            <a:r>
              <a:rPr lang="en-US" u="sng" dirty="0" smtClean="0">
                <a:latin typeface="Baskerville Old Face" pitchFamily="18" charset="0"/>
              </a:rPr>
              <a:t>Literacy tests and poll taxes were used more than ever to prevent blacks from voting</a:t>
            </a:r>
            <a:r>
              <a:rPr lang="en-US" dirty="0" smtClean="0">
                <a:latin typeface="Baskerville Old Face" pitchFamily="18" charset="0"/>
              </a:rPr>
              <a:t>. </a:t>
            </a:r>
          </a:p>
          <a:p>
            <a:pPr lvl="2"/>
            <a:r>
              <a:rPr lang="en-US" u="sng" dirty="0" smtClean="0">
                <a:latin typeface="Baskerville Old Face" pitchFamily="18" charset="0"/>
              </a:rPr>
              <a:t>"Grandfather clauses" were employed to allow anyone to vote whose grandfather could</a:t>
            </a:r>
            <a:r>
              <a:rPr lang="en-US" dirty="0" smtClean="0">
                <a:latin typeface="Baskerville Old Face" pitchFamily="18" charset="0"/>
              </a:rPr>
              <a:t> (thus only whites were grandfathered in). </a:t>
            </a:r>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3 7.png"/>
          <p:cNvPicPr>
            <a:picLocks noGrp="1" noChangeAspect="1"/>
          </p:cNvPicPr>
          <p:nvPr>
            <p:ph idx="1"/>
          </p:nvPr>
        </p:nvPicPr>
        <p:blipFill>
          <a:blip r:embed="rId2"/>
          <a:srcRect t="6735" r="52105" b="71378"/>
          <a:stretch>
            <a:fillRect/>
          </a:stretch>
        </p:blipFill>
        <p:spPr>
          <a:xfrm>
            <a:off x="457200" y="1371600"/>
            <a:ext cx="7737133" cy="4419600"/>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3 8.png"/>
          <p:cNvPicPr>
            <a:picLocks noGrp="1" noChangeAspect="1"/>
          </p:cNvPicPr>
          <p:nvPr>
            <p:ph idx="1"/>
          </p:nvPr>
        </p:nvPicPr>
        <p:blipFill>
          <a:blip r:embed="rId2"/>
          <a:srcRect l="5805" t="5051" r="10014" b="61277"/>
          <a:stretch>
            <a:fillRect/>
          </a:stretch>
        </p:blipFill>
        <p:spPr>
          <a:xfrm>
            <a:off x="0" y="1143000"/>
            <a:ext cx="9296400" cy="4648200"/>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skerville Old Face" pitchFamily="18" charset="0"/>
              </a:rPr>
              <a:t>Cleveland and Depression </a:t>
            </a:r>
            <a:endParaRPr lang="en-US" dirty="0">
              <a:latin typeface="Baskerville Old Face" pitchFamily="18" charset="0"/>
            </a:endParaRPr>
          </a:p>
        </p:txBody>
      </p:sp>
      <p:sp>
        <p:nvSpPr>
          <p:cNvPr id="3" name="Content Placeholder 2"/>
          <p:cNvSpPr>
            <a:spLocks noGrp="1"/>
          </p:cNvSpPr>
          <p:nvPr>
            <p:ph idx="1"/>
          </p:nvPr>
        </p:nvSpPr>
        <p:spPr/>
        <p:txBody>
          <a:bodyPr>
            <a:normAutofit lnSpcReduction="10000"/>
          </a:bodyPr>
          <a:lstStyle/>
          <a:p>
            <a:pPr lvl="1"/>
            <a:r>
              <a:rPr lang="en-US" dirty="0" smtClean="0">
                <a:latin typeface="Baskerville Old Face" pitchFamily="18" charset="0"/>
              </a:rPr>
              <a:t>"Old Grover" Cleveland won the election and became president again (after 4 years off). </a:t>
            </a:r>
          </a:p>
          <a:p>
            <a:pPr lvl="1"/>
            <a:r>
              <a:rPr lang="en-US" dirty="0" smtClean="0">
                <a:latin typeface="Baskerville Old Face" pitchFamily="18" charset="0"/>
              </a:rPr>
              <a:t>However, the </a:t>
            </a:r>
            <a:r>
              <a:rPr lang="en-US" b="1" dirty="0" smtClean="0">
                <a:latin typeface="Baskerville Old Face" pitchFamily="18" charset="0"/>
              </a:rPr>
              <a:t>Depression of 1893</a:t>
            </a:r>
            <a:r>
              <a:rPr lang="en-US" dirty="0" smtClean="0">
                <a:latin typeface="Baskerville Old Face" pitchFamily="18" charset="0"/>
              </a:rPr>
              <a:t> soon began. It was </a:t>
            </a:r>
            <a:r>
              <a:rPr lang="en-US" u="sng" dirty="0" smtClean="0">
                <a:latin typeface="Baskerville Old Face" pitchFamily="18" charset="0"/>
              </a:rPr>
              <a:t>the first recession or depression during the industrial age</a:t>
            </a:r>
            <a:r>
              <a:rPr lang="en-US" dirty="0" smtClean="0">
                <a:latin typeface="Baskerville Old Face" pitchFamily="18" charset="0"/>
              </a:rPr>
              <a:t>. This completed the almost predictable, every-20-year cycle of panics during the 1800s (panics occurred during 1819, 1837, 1857, 1873, and 1893). </a:t>
            </a:r>
          </a:p>
          <a:p>
            <a:pPr lvl="2"/>
            <a:r>
              <a:rPr lang="en-US" dirty="0" smtClean="0">
                <a:latin typeface="Baskerville Old Face" pitchFamily="18" charset="0"/>
              </a:rPr>
              <a:t>Nearly 8,000 U.S. businesses went out of business in 6 months. Railroads went under too and soup kitchens popped up to feed wandering hoboes. </a:t>
            </a:r>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305800" cy="4906963"/>
          </a:xfrm>
        </p:spPr>
        <p:txBody>
          <a:bodyPr>
            <a:normAutofit lnSpcReduction="10000"/>
          </a:bodyPr>
          <a:lstStyle/>
          <a:p>
            <a:pPr lvl="1"/>
            <a:r>
              <a:rPr lang="en-US" dirty="0" smtClean="0">
                <a:latin typeface="Baskerville Old Face" pitchFamily="18" charset="0"/>
              </a:rPr>
              <a:t>There were other money problems to deal with… </a:t>
            </a:r>
          </a:p>
          <a:p>
            <a:pPr lvl="2"/>
            <a:r>
              <a:rPr lang="en-US" u="sng" dirty="0" smtClean="0">
                <a:latin typeface="Baskerville Old Face" pitchFamily="18" charset="0"/>
              </a:rPr>
              <a:t>Cleveland now had a budget deficit</a:t>
            </a:r>
            <a:r>
              <a:rPr lang="en-US" dirty="0" smtClean="0">
                <a:latin typeface="Baskerville Old Face" pitchFamily="18" charset="0"/>
              </a:rPr>
              <a:t>, whereas he'd enjoyed a surplus before. </a:t>
            </a:r>
          </a:p>
          <a:p>
            <a:pPr lvl="2"/>
            <a:r>
              <a:rPr lang="en-US" u="sng" dirty="0" smtClean="0">
                <a:latin typeface="Baskerville Old Face" pitchFamily="18" charset="0"/>
              </a:rPr>
              <a:t>The nation's gold supply was getting dangerously low</a:t>
            </a:r>
            <a:r>
              <a:rPr lang="en-US" dirty="0" smtClean="0">
                <a:latin typeface="Baskerville Old Face" pitchFamily="18" charset="0"/>
              </a:rPr>
              <a:t>. </a:t>
            </a:r>
          </a:p>
          <a:p>
            <a:pPr lvl="3"/>
            <a:r>
              <a:rPr lang="en-US" dirty="0" smtClean="0">
                <a:latin typeface="Baskerville Old Face" pitchFamily="18" charset="0"/>
              </a:rPr>
              <a:t>The Sherman Silver Purchase Act (1890) had created a cycle: the government had to buy silver and print paper money to pay for it, the people could then turn in the paper money for gold, which they did. </a:t>
            </a:r>
          </a:p>
          <a:p>
            <a:pPr lvl="3"/>
            <a:r>
              <a:rPr lang="en-US" dirty="0" smtClean="0">
                <a:latin typeface="Baskerville Old Face" pitchFamily="18" charset="0"/>
              </a:rPr>
              <a:t>The nation's gold supply once dipped below $100 million, the safe minimum. </a:t>
            </a:r>
          </a:p>
          <a:p>
            <a:pPr lvl="4"/>
            <a:r>
              <a:rPr lang="en-US" dirty="0" smtClean="0">
                <a:latin typeface="Baskerville Old Face" pitchFamily="18" charset="0"/>
              </a:rPr>
              <a:t>Meanwhile, Cleveland had a malignant tumor removed from his mouth. If he'd died, Vice President Adlai Stevenson would've taken over. Stevenson was a "soft money" advocate and the gold problem would've likely worsened. </a:t>
            </a:r>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8534400" cy="5287963"/>
          </a:xfrm>
        </p:spPr>
        <p:txBody>
          <a:bodyPr>
            <a:normAutofit lnSpcReduction="10000"/>
          </a:bodyPr>
          <a:lstStyle/>
          <a:p>
            <a:pPr lvl="3"/>
            <a:r>
              <a:rPr lang="en-US" sz="2400" dirty="0" smtClean="0">
                <a:latin typeface="Baskerville Old Face" pitchFamily="18" charset="0"/>
              </a:rPr>
              <a:t>Congress debated repealing the Sherman Silver Purchase Act. </a:t>
            </a:r>
          </a:p>
          <a:p>
            <a:pPr lvl="4"/>
            <a:r>
              <a:rPr lang="en-US" sz="2400" dirty="0" smtClean="0">
                <a:latin typeface="Baskerville Old Face" pitchFamily="18" charset="0"/>
              </a:rPr>
              <a:t>A young 30-year old named </a:t>
            </a:r>
            <a:r>
              <a:rPr lang="en-US" sz="2400" b="1" dirty="0" smtClean="0">
                <a:latin typeface="Baskerville Old Face" pitchFamily="18" charset="0"/>
              </a:rPr>
              <a:t>William Jennings Bryan</a:t>
            </a:r>
            <a:r>
              <a:rPr lang="en-US" sz="2400" dirty="0" smtClean="0">
                <a:latin typeface="Baskerville Old Face" pitchFamily="18" charset="0"/>
              </a:rPr>
              <a:t> became the foremost spokesman for silver and "cheap money." </a:t>
            </a:r>
          </a:p>
          <a:p>
            <a:pPr lvl="4"/>
            <a:r>
              <a:rPr lang="en-US" sz="2400" dirty="0" smtClean="0">
                <a:latin typeface="Baskerville Old Face" pitchFamily="18" charset="0"/>
              </a:rPr>
              <a:t>Despite the arguing, the Sherman Act was repealed. </a:t>
            </a:r>
          </a:p>
          <a:p>
            <a:pPr lvl="3"/>
            <a:r>
              <a:rPr lang="en-US" sz="2400" dirty="0" smtClean="0">
                <a:latin typeface="Baskerville Old Face" pitchFamily="18" charset="0"/>
              </a:rPr>
              <a:t>The exchange of paper money-for-gold continued still. This time the gold reserves fell to only #41 million. </a:t>
            </a:r>
          </a:p>
          <a:p>
            <a:pPr lvl="4"/>
            <a:r>
              <a:rPr lang="en-US" sz="2400" dirty="0" smtClean="0">
                <a:latin typeface="Baskerville Old Face" pitchFamily="18" charset="0"/>
              </a:rPr>
              <a:t>Finally, Cleveland turned to J.P. Morgan. </a:t>
            </a:r>
            <a:r>
              <a:rPr lang="en-US" sz="2400" u="sng" dirty="0" smtClean="0">
                <a:latin typeface="Baskerville Old Face" pitchFamily="18" charset="0"/>
              </a:rPr>
              <a:t>Morgan and his banker-friends agreed to lend the U.S. government $65 million in gold</a:t>
            </a:r>
            <a:r>
              <a:rPr lang="en-US" sz="2400" dirty="0" smtClean="0">
                <a:latin typeface="Baskerville Old Face" pitchFamily="18" charset="0"/>
              </a:rPr>
              <a:t> (of course the bankers made $7 million in profit). </a:t>
            </a:r>
          </a:p>
          <a:p>
            <a:pPr lvl="4"/>
            <a:r>
              <a:rPr lang="en-US" sz="2400" dirty="0" smtClean="0">
                <a:latin typeface="Baskerville Old Face" pitchFamily="18" charset="0"/>
              </a:rPr>
              <a:t>This deal restored confidence and largely stemmed the problem. </a:t>
            </a:r>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skerville Old Face" pitchFamily="18" charset="0"/>
              </a:rPr>
              <a:t>Cleveland Breeds a Backlash </a:t>
            </a:r>
            <a:endParaRPr lang="en-US" dirty="0">
              <a:latin typeface="Baskerville Old Face" pitchFamily="18" charset="0"/>
            </a:endParaRPr>
          </a:p>
        </p:txBody>
      </p:sp>
      <p:sp>
        <p:nvSpPr>
          <p:cNvPr id="3" name="Content Placeholder 2"/>
          <p:cNvSpPr>
            <a:spLocks noGrp="1"/>
          </p:cNvSpPr>
          <p:nvPr>
            <p:ph idx="1"/>
          </p:nvPr>
        </p:nvSpPr>
        <p:spPr>
          <a:xfrm>
            <a:off x="228600" y="1219200"/>
            <a:ext cx="8458200" cy="4906963"/>
          </a:xfrm>
        </p:spPr>
        <p:txBody>
          <a:bodyPr>
            <a:normAutofit fontScale="92500" lnSpcReduction="10000"/>
          </a:bodyPr>
          <a:lstStyle/>
          <a:p>
            <a:pPr>
              <a:buNone/>
            </a:pPr>
            <a:endParaRPr lang="en-US" dirty="0" smtClean="0"/>
          </a:p>
          <a:p>
            <a:pPr lvl="1"/>
            <a:r>
              <a:rPr lang="en-US" dirty="0" smtClean="0">
                <a:latin typeface="Baskerville Old Face" pitchFamily="18" charset="0"/>
              </a:rPr>
              <a:t>Grover Cleveland, who'd been seen as a "common-man's president", looked sneaky in his dealings in gold and with J.P. Morgan. </a:t>
            </a:r>
          </a:p>
          <a:p>
            <a:pPr lvl="1"/>
            <a:r>
              <a:rPr lang="en-US" dirty="0" smtClean="0">
                <a:latin typeface="Baskerville Old Face" pitchFamily="18" charset="0"/>
              </a:rPr>
              <a:t>Cleveland was embarrassed again by the </a:t>
            </a:r>
            <a:r>
              <a:rPr lang="en-US" b="1" dirty="0" smtClean="0">
                <a:latin typeface="Baskerville Old Face" pitchFamily="18" charset="0"/>
              </a:rPr>
              <a:t>Wilson-Gorman Tariff</a:t>
            </a:r>
            <a:r>
              <a:rPr lang="en-US" dirty="0" smtClean="0">
                <a:latin typeface="Baskerville Old Face" pitchFamily="18" charset="0"/>
              </a:rPr>
              <a:t>. </a:t>
            </a:r>
          </a:p>
          <a:p>
            <a:pPr lvl="2"/>
            <a:r>
              <a:rPr lang="en-US" dirty="0" smtClean="0">
                <a:latin typeface="Baskerville Old Face" pitchFamily="18" charset="0"/>
              </a:rPr>
              <a:t>Democrats had promised lower tariffs. The Wilson-Gorman barely changed the McKinley Tariff at all. Worse, the Wilson-Gorman law allowed for a 2% income tax on income over $4,000. The Supreme Court struck this down, but </a:t>
            </a:r>
            <a:r>
              <a:rPr lang="en-US" u="sng" dirty="0" smtClean="0">
                <a:latin typeface="Baskerville Old Face" pitchFamily="18" charset="0"/>
              </a:rPr>
              <a:t>it looked like Cleveland and the government was giving in to the rich "fat-cats.</a:t>
            </a:r>
            <a:r>
              <a:rPr lang="en-US" dirty="0" smtClean="0">
                <a:latin typeface="Baskerville Old Face" pitchFamily="18" charset="0"/>
              </a:rPr>
              <a:t>" </a:t>
            </a:r>
          </a:p>
          <a:p>
            <a:pPr lvl="1"/>
            <a:r>
              <a:rPr lang="en-US" dirty="0" smtClean="0">
                <a:latin typeface="Baskerville Old Face" pitchFamily="18" charset="0"/>
              </a:rPr>
              <a:t>The Republicans began to benefit from Cleveland's recent actions.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8610" name="Picture 2" descr="http://www.racontrs.com/wp-content/uploads/2011/08/Tweed-Ring_Tammany-Hall_Thomas-Nast.gif"/>
          <p:cNvPicPr>
            <a:picLocks noChangeAspect="1" noChangeArrowheads="1"/>
          </p:cNvPicPr>
          <p:nvPr/>
        </p:nvPicPr>
        <p:blipFill>
          <a:blip r:embed="rId2"/>
          <a:srcRect/>
          <a:stretch>
            <a:fillRect/>
          </a:stretch>
        </p:blipFill>
        <p:spPr bwMode="auto">
          <a:xfrm>
            <a:off x="228600" y="609600"/>
            <a:ext cx="8231052" cy="588645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23 2.png"/>
          <p:cNvPicPr>
            <a:picLocks noGrp="1" noChangeAspect="1"/>
          </p:cNvPicPr>
          <p:nvPr>
            <p:ph idx="1"/>
          </p:nvPr>
        </p:nvPicPr>
        <p:blipFill>
          <a:blip r:embed="rId2"/>
          <a:srcRect l="10523" t="8418" r="47895" b="22553"/>
          <a:stretch>
            <a:fillRect/>
          </a:stretch>
        </p:blipFill>
        <p:spPr>
          <a:xfrm>
            <a:off x="2743200" y="-99308"/>
            <a:ext cx="3352800" cy="6957307"/>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2706" name="Picture 2" descr="http://4.bp.blogspot.com/-4w_eFtk3KJU/TtWePACuQPI/AAAAAAAAAwg/zejWLTrhyBM/s1600/Tweed+++Nast++Under+The+Thumb+-+twas+him+-+smaller.jpg"/>
          <p:cNvPicPr>
            <a:picLocks noChangeAspect="1" noChangeArrowheads="1"/>
          </p:cNvPicPr>
          <p:nvPr/>
        </p:nvPicPr>
        <p:blipFill>
          <a:blip r:embed="rId2" cstate="print"/>
          <a:srcRect/>
          <a:stretch>
            <a:fillRect/>
          </a:stretch>
        </p:blipFill>
        <p:spPr bwMode="auto">
          <a:xfrm>
            <a:off x="1828800" y="381000"/>
            <a:ext cx="5410200" cy="618083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skerville Old Face" pitchFamily="18" charset="0"/>
              </a:rPr>
              <a:t>A Carnival of Corruption </a:t>
            </a:r>
            <a:endParaRPr lang="en-US" dirty="0">
              <a:latin typeface="Baskerville Old Face" pitchFamily="18" charset="0"/>
            </a:endParaRPr>
          </a:p>
        </p:txBody>
      </p:sp>
      <p:sp>
        <p:nvSpPr>
          <p:cNvPr id="3" name="Content Placeholder 2"/>
          <p:cNvSpPr>
            <a:spLocks noGrp="1"/>
          </p:cNvSpPr>
          <p:nvPr>
            <p:ph idx="1"/>
          </p:nvPr>
        </p:nvSpPr>
        <p:spPr/>
        <p:txBody>
          <a:bodyPr>
            <a:normAutofit fontScale="92500" lnSpcReduction="20000"/>
          </a:bodyPr>
          <a:lstStyle/>
          <a:p>
            <a:pPr lvl="1"/>
            <a:r>
              <a:rPr lang="en-US" dirty="0" smtClean="0">
                <a:latin typeface="Baskerville Old Face" pitchFamily="18" charset="0"/>
              </a:rPr>
              <a:t>President Grant was an honest man but there was much corruption underneath his administration. He either wasn't aware of it or failed to properly deal with it. </a:t>
            </a:r>
          </a:p>
          <a:p>
            <a:pPr lvl="2"/>
            <a:r>
              <a:rPr lang="en-US" dirty="0" smtClean="0">
                <a:latin typeface="Baskerville Old Face" pitchFamily="18" charset="0"/>
              </a:rPr>
              <a:t>Many in the Dent family, his in-laws, obtained government "jobs" for themselves. </a:t>
            </a:r>
          </a:p>
          <a:p>
            <a:pPr lvl="1"/>
            <a:r>
              <a:rPr lang="en-US" dirty="0" smtClean="0">
                <a:latin typeface="Baskerville Old Face" pitchFamily="18" charset="0"/>
              </a:rPr>
              <a:t>One of the worst situations was the </a:t>
            </a:r>
            <a:r>
              <a:rPr lang="en-US" b="1" dirty="0" err="1" smtClean="0">
                <a:latin typeface="Baskerville Old Face" pitchFamily="18" charset="0"/>
              </a:rPr>
              <a:t>Crédit</a:t>
            </a:r>
            <a:r>
              <a:rPr lang="en-US" b="1" dirty="0" smtClean="0">
                <a:latin typeface="Baskerville Old Face" pitchFamily="18" charset="0"/>
              </a:rPr>
              <a:t> </a:t>
            </a:r>
            <a:r>
              <a:rPr lang="en-US" b="1" dirty="0" err="1" smtClean="0">
                <a:latin typeface="Baskerville Old Face" pitchFamily="18" charset="0"/>
              </a:rPr>
              <a:t>Mobilier</a:t>
            </a:r>
            <a:r>
              <a:rPr lang="en-US" b="1" dirty="0" smtClean="0">
                <a:latin typeface="Baskerville Old Face" pitchFamily="18" charset="0"/>
              </a:rPr>
              <a:t> scandal</a:t>
            </a:r>
            <a:r>
              <a:rPr lang="en-US" dirty="0" smtClean="0">
                <a:latin typeface="Baskerville Old Face" pitchFamily="18" charset="0"/>
              </a:rPr>
              <a:t> </a:t>
            </a:r>
          </a:p>
          <a:p>
            <a:pPr lvl="2"/>
            <a:r>
              <a:rPr lang="en-US" dirty="0" smtClean="0">
                <a:latin typeface="Baskerville Old Face" pitchFamily="18" charset="0"/>
              </a:rPr>
              <a:t>The company was </a:t>
            </a:r>
            <a:r>
              <a:rPr lang="en-US" u="sng" dirty="0" smtClean="0">
                <a:latin typeface="Baskerville Old Face" pitchFamily="18" charset="0"/>
              </a:rPr>
              <a:t>constructing the trans-continental railroad and effectively sub-hired itself to get paid double</a:t>
            </a:r>
            <a:r>
              <a:rPr lang="en-US" dirty="0" smtClean="0">
                <a:latin typeface="Baskerville Old Face" pitchFamily="18" charset="0"/>
              </a:rPr>
              <a:t>. </a:t>
            </a:r>
          </a:p>
          <a:p>
            <a:pPr lvl="2"/>
            <a:r>
              <a:rPr lang="en-US" dirty="0" smtClean="0">
                <a:latin typeface="Baskerville Old Face" pitchFamily="18" charset="0"/>
              </a:rPr>
              <a:t>They also gave stock to Congressmen in order to avoid getting busted. </a:t>
            </a:r>
          </a:p>
          <a:p>
            <a:pPr lvl="2"/>
            <a:r>
              <a:rPr lang="en-US" dirty="0" smtClean="0">
                <a:latin typeface="Baskerville Old Face" pitchFamily="18" charset="0"/>
              </a:rPr>
              <a:t>A newspaper finally exposed the scandal, two Congressmen went down, and the Vice President of the U.S. had even taken payments. Though uninvolved, Grant's name was scarred. </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4502</Words>
  <Application>Microsoft Office PowerPoint</Application>
  <PresentationFormat>On-screen Show (4:3)</PresentationFormat>
  <Paragraphs>194</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Slide 1</vt:lpstr>
      <vt:lpstr>The “Bloody Shirt” Elects Grant </vt:lpstr>
      <vt:lpstr>Slide 3</vt:lpstr>
      <vt:lpstr>The Era of Good Stealings </vt:lpstr>
      <vt:lpstr>Slide 5</vt:lpstr>
      <vt:lpstr>Slide 6</vt:lpstr>
      <vt:lpstr>Slide 7</vt:lpstr>
      <vt:lpstr>Slide 8</vt:lpstr>
      <vt:lpstr>A Carnival of Corruption </vt:lpstr>
      <vt:lpstr>Slide 10</vt:lpstr>
      <vt:lpstr>The Liberal Republican Revolt of 1872 </vt:lpstr>
      <vt:lpstr>Slide 12</vt:lpstr>
      <vt:lpstr>Depression, Deflation, and Inflation </vt:lpstr>
      <vt:lpstr>Slide 14</vt:lpstr>
      <vt:lpstr>Slide 15</vt:lpstr>
      <vt:lpstr>Slide 16</vt:lpstr>
      <vt:lpstr>Pallid Politics in the Gilded Age </vt:lpstr>
      <vt:lpstr>Slide 18</vt:lpstr>
      <vt:lpstr>The Hayes-Tilden Standoff, 1876 </vt:lpstr>
      <vt:lpstr>Slide 20</vt:lpstr>
      <vt:lpstr>Slide 21</vt:lpstr>
      <vt:lpstr>The Compromise of 1877 and the End of Reconstruction </vt:lpstr>
      <vt:lpstr>Slide 23</vt:lpstr>
      <vt:lpstr>The Birth of Jim Crow in the Post-Reconstruction South </vt:lpstr>
      <vt:lpstr>Slide 25</vt:lpstr>
      <vt:lpstr>Slide 26</vt:lpstr>
      <vt:lpstr>Slide 27</vt:lpstr>
      <vt:lpstr>Jim Crow Laws cont… </vt:lpstr>
      <vt:lpstr>Slide 29</vt:lpstr>
      <vt:lpstr>Poll taxes and grandfather clause </vt:lpstr>
      <vt:lpstr>Literacy Tests </vt:lpstr>
      <vt:lpstr>Slide 32</vt:lpstr>
      <vt:lpstr>Slide 33</vt:lpstr>
      <vt:lpstr>Slide 34</vt:lpstr>
      <vt:lpstr>Class Conflicts and Ethnic Clashes </vt:lpstr>
      <vt:lpstr>Slide 36</vt:lpstr>
      <vt:lpstr>Slide 37</vt:lpstr>
      <vt:lpstr>Garfield and Arthur </vt:lpstr>
      <vt:lpstr>Slide 39</vt:lpstr>
      <vt:lpstr>Slide 40</vt:lpstr>
      <vt:lpstr>Slide 41</vt:lpstr>
      <vt:lpstr>The Blaine-Cleveland Mudslingers of 1884 </vt:lpstr>
      <vt:lpstr>“Old Grover” Takes Over </vt:lpstr>
      <vt:lpstr>Slide 44</vt:lpstr>
      <vt:lpstr>Slide 45</vt:lpstr>
      <vt:lpstr>Cleveland Battles for a Lower Tariff </vt:lpstr>
      <vt:lpstr>Slide 47</vt:lpstr>
      <vt:lpstr>Slide 48</vt:lpstr>
      <vt:lpstr>The Billion Dollar Congress </vt:lpstr>
      <vt:lpstr>Slide 50</vt:lpstr>
      <vt:lpstr>The Drumbeat of Discontent </vt:lpstr>
      <vt:lpstr>Slide 52</vt:lpstr>
      <vt:lpstr>Slide 53</vt:lpstr>
      <vt:lpstr>Slide 54</vt:lpstr>
      <vt:lpstr>Cleveland and Depression </vt:lpstr>
      <vt:lpstr>Slide 56</vt:lpstr>
      <vt:lpstr>Slide 57</vt:lpstr>
      <vt:lpstr>Cleveland Breeds a Backlash </vt:lpstr>
    </vt:vector>
  </TitlesOfParts>
  <Company>Charlotte Mecklenburg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Paralysis in the Gilded Age </dc:title>
  <dc:creator>pete</dc:creator>
  <cp:lastModifiedBy>pete</cp:lastModifiedBy>
  <cp:revision>10</cp:revision>
  <dcterms:created xsi:type="dcterms:W3CDTF">2014-03-07T12:29:08Z</dcterms:created>
  <dcterms:modified xsi:type="dcterms:W3CDTF">2014-03-07T13:45:43Z</dcterms:modified>
</cp:coreProperties>
</file>