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81" r:id="rId3"/>
    <p:sldId id="257" r:id="rId4"/>
    <p:sldId id="258" r:id="rId5"/>
    <p:sldId id="259" r:id="rId6"/>
    <p:sldId id="260" r:id="rId7"/>
    <p:sldId id="261" r:id="rId8"/>
    <p:sldId id="282" r:id="rId9"/>
    <p:sldId id="262" r:id="rId10"/>
    <p:sldId id="263" r:id="rId11"/>
    <p:sldId id="264" r:id="rId12"/>
    <p:sldId id="284" r:id="rId13"/>
    <p:sldId id="265" r:id="rId14"/>
    <p:sldId id="266" r:id="rId15"/>
    <p:sldId id="267" r:id="rId16"/>
    <p:sldId id="283" r:id="rId17"/>
    <p:sldId id="285" r:id="rId18"/>
    <p:sldId id="268" r:id="rId19"/>
    <p:sldId id="269" r:id="rId20"/>
    <p:sldId id="270" r:id="rId21"/>
    <p:sldId id="271" r:id="rId22"/>
    <p:sldId id="272" r:id="rId23"/>
    <p:sldId id="286" r:id="rId24"/>
    <p:sldId id="273" r:id="rId25"/>
    <p:sldId id="274" r:id="rId26"/>
    <p:sldId id="287" r:id="rId27"/>
    <p:sldId id="275" r:id="rId28"/>
    <p:sldId id="276" r:id="rId29"/>
    <p:sldId id="288" r:id="rId30"/>
    <p:sldId id="277" r:id="rId31"/>
    <p:sldId id="278" r:id="rId32"/>
    <p:sldId id="27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6C8230F-E88D-41B0-B13C-025A3ED74C3F}" type="datetimeFigureOut">
              <a:rPr lang="en-US" smtClean="0"/>
              <a:pPr/>
              <a:t>1/6/2014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5E61155-638B-4B28-9CE9-E06F1DDED8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C8230F-E88D-41B0-B13C-025A3ED74C3F}" type="datetimeFigureOut">
              <a:rPr lang="en-US" smtClean="0"/>
              <a:pPr/>
              <a:t>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E61155-638B-4B28-9CE9-E06F1DDED8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C8230F-E88D-41B0-B13C-025A3ED74C3F}" type="datetimeFigureOut">
              <a:rPr lang="en-US" smtClean="0"/>
              <a:pPr/>
              <a:t>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E61155-638B-4B28-9CE9-E06F1DDED8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C8230F-E88D-41B0-B13C-025A3ED74C3F}" type="datetimeFigureOut">
              <a:rPr lang="en-US" smtClean="0"/>
              <a:pPr/>
              <a:t>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E61155-638B-4B28-9CE9-E06F1DDED89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6C8230F-E88D-41B0-B13C-025A3ED74C3F}" type="datetimeFigureOut">
              <a:rPr lang="en-US" smtClean="0"/>
              <a:pPr/>
              <a:t>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E61155-638B-4B28-9CE9-E06F1DDED89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6C8230F-E88D-41B0-B13C-025A3ED74C3F}" type="datetimeFigureOut">
              <a:rPr lang="en-US" smtClean="0"/>
              <a:pPr/>
              <a:t>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5E61155-638B-4B28-9CE9-E06F1DDED89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6C8230F-E88D-41B0-B13C-025A3ED74C3F}" type="datetimeFigureOut">
              <a:rPr lang="en-US" smtClean="0"/>
              <a:pPr/>
              <a:t>1/6/2014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5E61155-638B-4B28-9CE9-E06F1DDED89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6C8230F-E88D-41B0-B13C-025A3ED74C3F}" type="datetimeFigureOut">
              <a:rPr lang="en-US" smtClean="0"/>
              <a:pPr/>
              <a:t>1/6/2014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5E61155-638B-4B28-9CE9-E06F1DDED89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6C8230F-E88D-41B0-B13C-025A3ED74C3F}" type="datetimeFigureOut">
              <a:rPr lang="en-US" smtClean="0"/>
              <a:pPr/>
              <a:t>1/6/2014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5E61155-638B-4B28-9CE9-E06F1DDED8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6C8230F-E88D-41B0-B13C-025A3ED74C3F}" type="datetimeFigureOut">
              <a:rPr lang="en-US" smtClean="0"/>
              <a:pPr/>
              <a:t>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5E61155-638B-4B28-9CE9-E06F1DDED89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6C8230F-E88D-41B0-B13C-025A3ED74C3F}" type="datetimeFigureOut">
              <a:rPr lang="en-US" smtClean="0"/>
              <a:pPr/>
              <a:t>1/6/2014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5E61155-638B-4B28-9CE9-E06F1DDED89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6C8230F-E88D-41B0-B13C-025A3ED74C3F}" type="datetimeFigureOut">
              <a:rPr lang="en-US" smtClean="0"/>
              <a:pPr/>
              <a:t>1/6/2014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5E61155-638B-4B28-9CE9-E06F1DDED8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Manifest Destiny and Its Legacy</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A dispute arose over between the U.S. and Britain over the Maine-Canada border. </a:t>
            </a:r>
          </a:p>
          <a:p>
            <a:pPr lvl="2"/>
            <a:r>
              <a:rPr lang="en-US" dirty="0" smtClean="0"/>
              <a:t>Britain wanted a road built from the Atlantic port of Halifax through to Quebec. </a:t>
            </a:r>
          </a:p>
          <a:p>
            <a:pPr lvl="2"/>
            <a:r>
              <a:rPr lang="en-US" dirty="0" smtClean="0"/>
              <a:t>The U.S. wanted the land. </a:t>
            </a:r>
          </a:p>
          <a:p>
            <a:pPr lvl="1"/>
            <a:r>
              <a:rPr lang="en-US" dirty="0" smtClean="0"/>
              <a:t>The dispute became violent in the </a:t>
            </a:r>
            <a:r>
              <a:rPr lang="en-US" b="1" dirty="0" smtClean="0"/>
              <a:t>Aroostook War</a:t>
            </a:r>
            <a:r>
              <a:rPr lang="en-US" dirty="0" smtClean="0"/>
              <a:t>, largely by lumberjacks fighting on each side over who'd get to chop down the lumber.</a:t>
            </a:r>
          </a:p>
          <a:p>
            <a:endParaRPr lang="en-US" dirty="0"/>
          </a:p>
        </p:txBody>
      </p:sp>
      <p:sp>
        <p:nvSpPr>
          <p:cNvPr id="3" name="Title 2"/>
          <p:cNvSpPr>
            <a:spLocks noGrp="1"/>
          </p:cNvSpPr>
          <p:nvPr>
            <p:ph type="title"/>
          </p:nvPr>
        </p:nvSpPr>
        <p:spPr/>
        <p:txBody>
          <a:bodyPr/>
          <a:lstStyle/>
          <a:p>
            <a:r>
              <a:rPr lang="en-US" dirty="0" smtClean="0"/>
              <a:t>Manipulating the Maine Maps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The dispute was settled peacefully with the </a:t>
            </a:r>
            <a:r>
              <a:rPr lang="en-US" b="1" dirty="0" smtClean="0"/>
              <a:t>Webster-</a:t>
            </a:r>
            <a:r>
              <a:rPr lang="en-US" b="1" dirty="0" err="1" smtClean="0"/>
              <a:t>Ashburton</a:t>
            </a:r>
            <a:r>
              <a:rPr lang="en-US" b="1" dirty="0" smtClean="0"/>
              <a:t> Treaty</a:t>
            </a:r>
            <a:r>
              <a:rPr lang="en-US" dirty="0" smtClean="0"/>
              <a:t> between Daniel Webster and Lord </a:t>
            </a:r>
            <a:r>
              <a:rPr lang="en-US" dirty="0" err="1" smtClean="0"/>
              <a:t>Ashburton</a:t>
            </a:r>
            <a:r>
              <a:rPr lang="en-US" dirty="0" smtClean="0"/>
              <a:t>. </a:t>
            </a:r>
          </a:p>
          <a:p>
            <a:pPr lvl="2"/>
            <a:r>
              <a:rPr lang="en-US" dirty="0" smtClean="0"/>
              <a:t>The treaty drew a line generally at the Aroostook River and </a:t>
            </a:r>
            <a:r>
              <a:rPr lang="en-US" u="sng" dirty="0" smtClean="0"/>
              <a:t>roughly split the difference of land</a:t>
            </a:r>
            <a:r>
              <a:rPr lang="en-US" dirty="0" smtClean="0"/>
              <a:t>. </a:t>
            </a:r>
          </a:p>
          <a:p>
            <a:pPr lvl="2"/>
            <a:r>
              <a:rPr lang="en-US" dirty="0" smtClean="0"/>
              <a:t>The U.S. also got the Mesabi range in Minnesota. Unbeknownst then, the </a:t>
            </a:r>
            <a:r>
              <a:rPr lang="en-US" b="1" dirty="0" smtClean="0"/>
              <a:t>Mesabi iron ore range</a:t>
            </a:r>
            <a:r>
              <a:rPr lang="en-US" dirty="0" smtClean="0"/>
              <a:t> became an extremely valuable piece of land and </a:t>
            </a:r>
            <a:r>
              <a:rPr lang="en-US" u="sng" dirty="0" smtClean="0"/>
              <a:t>helped supply the American industrial revolution's need for iron ore to make steel</a:t>
            </a:r>
            <a:r>
              <a:rPr lang="en-US" dirty="0" smtClean="0"/>
              <a:t>. </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609600"/>
            <a:ext cx="7239000" cy="5232202"/>
          </a:xfrm>
          <a:prstGeom prst="rect">
            <a:avLst/>
          </a:prstGeom>
        </p:spPr>
        <p:txBody>
          <a:bodyPr wrap="square">
            <a:spAutoFit/>
          </a:bodyPr>
          <a:lstStyle/>
          <a:p>
            <a:pPr algn="ctr"/>
            <a:r>
              <a:rPr lang="en-US" sz="3200" dirty="0" smtClean="0"/>
              <a:t>The Texas </a:t>
            </a:r>
            <a:r>
              <a:rPr lang="en-US" sz="3200" dirty="0" smtClean="0"/>
              <a:t>Dilemma</a:t>
            </a:r>
          </a:p>
          <a:p>
            <a:pPr algn="ctr"/>
            <a:endParaRPr lang="en-US" sz="3200" dirty="0" smtClean="0"/>
          </a:p>
          <a:p>
            <a:r>
              <a:rPr lang="en-US" dirty="0" smtClean="0"/>
              <a:t> Sam Houston applied immediately for Texas to be</a:t>
            </a:r>
          </a:p>
          <a:p>
            <a:r>
              <a:rPr lang="en-US" dirty="0" smtClean="0"/>
              <a:t>annexed by the </a:t>
            </a:r>
            <a:r>
              <a:rPr lang="en-US" dirty="0" smtClean="0"/>
              <a:t>US</a:t>
            </a:r>
          </a:p>
          <a:p>
            <a:endParaRPr lang="en-US" dirty="0" smtClean="0"/>
          </a:p>
          <a:p>
            <a:r>
              <a:rPr lang="en-US" dirty="0" smtClean="0"/>
              <a:t>– Jackson and Adams ignored his </a:t>
            </a:r>
            <a:r>
              <a:rPr lang="en-US" dirty="0" smtClean="0"/>
              <a:t>request</a:t>
            </a:r>
            <a:endParaRPr lang="en-US" dirty="0" smtClean="0"/>
          </a:p>
          <a:p>
            <a:r>
              <a:rPr lang="en-US" dirty="0" smtClean="0"/>
              <a:t>• They knew the North would oppose </a:t>
            </a:r>
            <a:r>
              <a:rPr lang="en-US" dirty="0" smtClean="0"/>
              <a:t>annexation because </a:t>
            </a:r>
            <a:r>
              <a:rPr lang="en-US" dirty="0" smtClean="0"/>
              <a:t>Texas would be a slave state</a:t>
            </a:r>
          </a:p>
          <a:p>
            <a:r>
              <a:rPr lang="en-US" dirty="0" smtClean="0"/>
              <a:t>– There was also the issue of possible war with Mexico</a:t>
            </a:r>
          </a:p>
          <a:p>
            <a:r>
              <a:rPr lang="en-US" dirty="0" smtClean="0"/>
              <a:t>if the US annexed </a:t>
            </a:r>
            <a:r>
              <a:rPr lang="en-US" dirty="0" smtClean="0"/>
              <a:t>Texas</a:t>
            </a:r>
          </a:p>
          <a:p>
            <a:endParaRPr lang="en-US" dirty="0" smtClean="0"/>
          </a:p>
          <a:p>
            <a:r>
              <a:rPr lang="en-US" dirty="0" smtClean="0"/>
              <a:t>– President John Tyler (1840-1844) tried to annex Texas</a:t>
            </a:r>
          </a:p>
          <a:p>
            <a:r>
              <a:rPr lang="en-US" dirty="0" smtClean="0"/>
              <a:t>• The British were by now in talks with Texas about</a:t>
            </a:r>
          </a:p>
          <a:p>
            <a:r>
              <a:rPr lang="en-US" dirty="0" smtClean="0"/>
              <a:t>annexing the territory (it needed the cotton and it</a:t>
            </a:r>
          </a:p>
          <a:p>
            <a:r>
              <a:rPr lang="en-US" dirty="0" smtClean="0"/>
              <a:t>would protect them from the Mexicans) and Tyler</a:t>
            </a:r>
          </a:p>
          <a:p>
            <a:r>
              <a:rPr lang="en-US" dirty="0" smtClean="0"/>
              <a:t>wanted to block their efforts (the British having</a:t>
            </a:r>
          </a:p>
          <a:p>
            <a:r>
              <a:rPr lang="en-US" dirty="0" smtClean="0"/>
              <a:t>Texas would threaten US rule in America)</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Since 1836, Texas was standing alone as its own country. It was eager to join the U.S., but the North was reluctant to accept another slave state. </a:t>
            </a:r>
          </a:p>
          <a:p>
            <a:pPr lvl="1"/>
            <a:r>
              <a:rPr lang="en-US" dirty="0" smtClean="0"/>
              <a:t>Meanwhile, Texas was making international friends in Britain, France, Belgium, and Holland. This concerned the U.S. </a:t>
            </a:r>
          </a:p>
          <a:p>
            <a:pPr lvl="1"/>
            <a:r>
              <a:rPr lang="en-US" dirty="0" smtClean="0"/>
              <a:t>The American thinking then wondered that, if Texas "</a:t>
            </a:r>
            <a:r>
              <a:rPr lang="en-US" dirty="0" err="1" smtClean="0"/>
              <a:t>buddied</a:t>
            </a:r>
            <a:r>
              <a:rPr lang="en-US" dirty="0" smtClean="0"/>
              <a:t>-up" with England, the results would be… </a:t>
            </a:r>
          </a:p>
          <a:p>
            <a:pPr lvl="2"/>
            <a:r>
              <a:rPr lang="en-US" dirty="0" smtClean="0"/>
              <a:t>American cotton would decline in value since Texas would supply England. </a:t>
            </a:r>
          </a:p>
          <a:p>
            <a:pPr lvl="2"/>
            <a:r>
              <a:rPr lang="en-US" dirty="0" smtClean="0"/>
              <a:t>The Monroe Doctrine would be undercut because England would have a toehold in the Americas. </a:t>
            </a:r>
          </a:p>
          <a:p>
            <a:endParaRPr lang="en-US" dirty="0"/>
          </a:p>
        </p:txBody>
      </p:sp>
      <p:sp>
        <p:nvSpPr>
          <p:cNvPr id="3" name="Title 2"/>
          <p:cNvSpPr>
            <a:spLocks noGrp="1"/>
          </p:cNvSpPr>
          <p:nvPr>
            <p:ph type="title"/>
          </p:nvPr>
        </p:nvSpPr>
        <p:spPr/>
        <p:txBody>
          <a:bodyPr>
            <a:normAutofit fontScale="90000"/>
          </a:bodyPr>
          <a:lstStyle/>
          <a:p>
            <a:r>
              <a:rPr lang="en-US" dirty="0" smtClean="0"/>
              <a:t>The Lone Star of Texas Shines Alone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The urge to annex Texas grew. The issues still were… </a:t>
            </a:r>
          </a:p>
          <a:p>
            <a:pPr lvl="2"/>
            <a:r>
              <a:rPr lang="en-US" dirty="0" smtClean="0"/>
              <a:t>The North decried the Southern "</a:t>
            </a:r>
            <a:r>
              <a:rPr lang="en-US" dirty="0" err="1" smtClean="0"/>
              <a:t>slavocracy</a:t>
            </a:r>
            <a:r>
              <a:rPr lang="en-US" dirty="0" smtClean="0"/>
              <a:t>" (a perceived Southern "slave-conspiracy" to always gain more slave land). </a:t>
            </a:r>
          </a:p>
          <a:p>
            <a:pPr lvl="2"/>
            <a:r>
              <a:rPr lang="en-US" dirty="0" smtClean="0"/>
              <a:t>If the U.S. just outright annexed Texas, the result just might be a war with Mexico. </a:t>
            </a:r>
          </a:p>
          <a:p>
            <a:pPr lvl="2"/>
            <a:r>
              <a:rPr lang="en-US" dirty="0" smtClean="0"/>
              <a:t>Britain was eager to have an ally in Texas to help undercut the growing American power. </a:t>
            </a:r>
          </a:p>
          <a:p>
            <a:pPr lvl="2"/>
            <a:r>
              <a:rPr lang="en-US" dirty="0" smtClean="0"/>
              <a:t>The obvious benefits, however, of annexing Texas would be tons of land and economic possibilities</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lvl="1"/>
            <a:r>
              <a:rPr lang="en-US" dirty="0" smtClean="0"/>
              <a:t>The indecision came to an end with </a:t>
            </a:r>
            <a:r>
              <a:rPr lang="en-US" b="1" dirty="0" smtClean="0"/>
              <a:t>James K. Polk</a:t>
            </a:r>
            <a:r>
              <a:rPr lang="en-US" dirty="0" smtClean="0"/>
              <a:t>. In 1844, Polk ran for president on a very clear pro-expansion platform. </a:t>
            </a:r>
          </a:p>
          <a:p>
            <a:pPr lvl="1"/>
            <a:r>
              <a:rPr lang="en-US" dirty="0" smtClean="0"/>
              <a:t>His victory was seen as a "mandate" for manifest destiny (</a:t>
            </a:r>
            <a:r>
              <a:rPr lang="en-US" u="sng" dirty="0" smtClean="0"/>
              <a:t>the people essentially voted for expansion</a:t>
            </a:r>
            <a:r>
              <a:rPr lang="en-US" dirty="0" smtClean="0"/>
              <a:t>). Early in 1845 Texas was invited to join the U.S. and did so. </a:t>
            </a:r>
          </a:p>
          <a:p>
            <a:pPr lvl="1"/>
            <a:r>
              <a:rPr lang="en-US" dirty="0" smtClean="0"/>
              <a:t>Unsurprisingly, Mexico was not happy and charged that the U.S. had underhandedly stolen Texas away. </a:t>
            </a:r>
          </a:p>
          <a:p>
            <a:endParaRPr lang="en-US" dirty="0"/>
          </a:p>
        </p:txBody>
      </p:sp>
      <p:sp>
        <p:nvSpPr>
          <p:cNvPr id="3" name="Title 2"/>
          <p:cNvSpPr>
            <a:spLocks noGrp="1"/>
          </p:cNvSpPr>
          <p:nvPr>
            <p:ph type="title"/>
          </p:nvPr>
        </p:nvSpPr>
        <p:spPr/>
        <p:txBody>
          <a:bodyPr/>
          <a:lstStyle/>
          <a:p>
            <a:r>
              <a:rPr lang="en-US" dirty="0" smtClean="0"/>
              <a:t>The Belated Texas Nuptials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990600"/>
            <a:ext cx="8153400" cy="5016758"/>
          </a:xfrm>
          <a:prstGeom prst="rect">
            <a:avLst/>
          </a:prstGeom>
        </p:spPr>
        <p:txBody>
          <a:bodyPr wrap="square">
            <a:spAutoFit/>
          </a:bodyPr>
          <a:lstStyle/>
          <a:p>
            <a:pPr algn="ctr"/>
            <a:r>
              <a:rPr lang="en-US" sz="4000" b="1" dirty="0" smtClean="0"/>
              <a:t>Manifest </a:t>
            </a:r>
            <a:r>
              <a:rPr lang="en-US" sz="4000" b="1" dirty="0" smtClean="0"/>
              <a:t>Destiny</a:t>
            </a:r>
          </a:p>
          <a:p>
            <a:endParaRPr lang="en-US" sz="2800" b="1" dirty="0" smtClean="0"/>
          </a:p>
          <a:p>
            <a:pPr>
              <a:buFont typeface="Arial" pitchFamily="34" charset="0"/>
              <a:buChar char="•"/>
            </a:pPr>
            <a:r>
              <a:rPr lang="en-US" sz="2800" dirty="0" smtClean="0"/>
              <a:t>Belief </a:t>
            </a:r>
            <a:r>
              <a:rPr lang="en-US" sz="2800" dirty="0" smtClean="0"/>
              <a:t>that the United States is destined to</a:t>
            </a:r>
          </a:p>
          <a:p>
            <a:r>
              <a:rPr lang="en-US" sz="2800" dirty="0" smtClean="0"/>
              <a:t>spread self-advancement, civilization and</a:t>
            </a:r>
          </a:p>
          <a:p>
            <a:r>
              <a:rPr lang="en-US" sz="2800" dirty="0" smtClean="0"/>
              <a:t>democracy across the continent to the</a:t>
            </a:r>
          </a:p>
          <a:p>
            <a:r>
              <a:rPr lang="en-US" sz="2800" dirty="0" smtClean="0"/>
              <a:t>Pacific Ocean</a:t>
            </a:r>
            <a:r>
              <a:rPr lang="en-US" sz="2800" dirty="0" smtClean="0"/>
              <a:t>.</a:t>
            </a:r>
          </a:p>
          <a:p>
            <a:endParaRPr lang="en-US" sz="2800" dirty="0" smtClean="0"/>
          </a:p>
          <a:p>
            <a:pPr>
              <a:buFont typeface="Arial" pitchFamily="34" charset="0"/>
              <a:buChar char="•"/>
            </a:pPr>
            <a:r>
              <a:rPr lang="en-US" sz="2800" dirty="0" smtClean="0"/>
              <a:t>It </a:t>
            </a:r>
            <a:r>
              <a:rPr lang="en-US" sz="2800" dirty="0" smtClean="0"/>
              <a:t>contained racist ideas that it was</a:t>
            </a:r>
          </a:p>
          <a:p>
            <a:r>
              <a:rPr lang="en-US" sz="2800" dirty="0" smtClean="0"/>
              <a:t>acceptable to remove Native Americans</a:t>
            </a:r>
          </a:p>
          <a:p>
            <a:r>
              <a:rPr lang="en-US" sz="2800" dirty="0" smtClean="0"/>
              <a:t>and Mexicans from their land because they</a:t>
            </a:r>
          </a:p>
          <a:p>
            <a:r>
              <a:rPr lang="en-US" sz="2800" dirty="0" smtClean="0"/>
              <a:t>were holding up progress</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463308"/>
          </a:xfrm>
          <a:prstGeom prst="rect">
            <a:avLst/>
          </a:prstGeom>
        </p:spPr>
        <p:txBody>
          <a:bodyPr wrap="square">
            <a:spAutoFit/>
          </a:bodyPr>
          <a:lstStyle/>
          <a:p>
            <a:r>
              <a:rPr lang="en-US" b="1" dirty="0" smtClean="0"/>
              <a:t>Underlying Reasons for Manifest </a:t>
            </a:r>
            <a:r>
              <a:rPr lang="en-US" b="1" dirty="0" smtClean="0"/>
              <a:t>Destiny</a:t>
            </a:r>
          </a:p>
          <a:p>
            <a:endParaRPr lang="en-US" b="1" dirty="0" smtClean="0"/>
          </a:p>
          <a:p>
            <a:r>
              <a:rPr lang="en-US" dirty="0" smtClean="0"/>
              <a:t> </a:t>
            </a:r>
            <a:r>
              <a:rPr lang="en-US" b="1" dirty="0" smtClean="0">
                <a:solidFill>
                  <a:schemeClr val="accent5">
                    <a:lumMod val="60000"/>
                    <a:lumOff val="40000"/>
                  </a:schemeClr>
                </a:solidFill>
              </a:rPr>
              <a:t>New Land</a:t>
            </a:r>
          </a:p>
          <a:p>
            <a:r>
              <a:rPr lang="en-US" dirty="0" smtClean="0"/>
              <a:t>– </a:t>
            </a:r>
            <a:r>
              <a:rPr lang="en-US" b="1" dirty="0" smtClean="0"/>
              <a:t>New Domestic Resources for Production</a:t>
            </a:r>
          </a:p>
          <a:p>
            <a:r>
              <a:rPr lang="en-US" dirty="0" smtClean="0"/>
              <a:t>– </a:t>
            </a:r>
            <a:r>
              <a:rPr lang="en-US" b="1" dirty="0" smtClean="0"/>
              <a:t>Domestic Markets for Manufactured </a:t>
            </a:r>
            <a:r>
              <a:rPr lang="en-US" b="1" dirty="0" smtClean="0"/>
              <a:t>Goods</a:t>
            </a:r>
          </a:p>
          <a:p>
            <a:endParaRPr lang="en-US" b="1" dirty="0" smtClean="0"/>
          </a:p>
          <a:p>
            <a:r>
              <a:rPr lang="en-US" dirty="0" smtClean="0"/>
              <a:t> </a:t>
            </a:r>
            <a:r>
              <a:rPr lang="en-US" b="1" dirty="0" smtClean="0">
                <a:solidFill>
                  <a:schemeClr val="accent5">
                    <a:lumMod val="60000"/>
                    <a:lumOff val="40000"/>
                  </a:schemeClr>
                </a:solidFill>
              </a:rPr>
              <a:t>Western Ports</a:t>
            </a:r>
          </a:p>
          <a:p>
            <a:r>
              <a:rPr lang="en-US" dirty="0" smtClean="0"/>
              <a:t>– </a:t>
            </a:r>
            <a:r>
              <a:rPr lang="en-US" b="1" dirty="0" smtClean="0"/>
              <a:t>Access to Asian </a:t>
            </a:r>
            <a:r>
              <a:rPr lang="en-US" b="1" dirty="0" smtClean="0"/>
              <a:t>markets</a:t>
            </a:r>
          </a:p>
          <a:p>
            <a:endParaRPr lang="en-US" b="1" dirty="0" smtClean="0"/>
          </a:p>
          <a:p>
            <a:r>
              <a:rPr lang="en-US" dirty="0" smtClean="0"/>
              <a:t> </a:t>
            </a:r>
            <a:r>
              <a:rPr lang="en-US" b="1" dirty="0" smtClean="0">
                <a:solidFill>
                  <a:srgbClr val="0070C0"/>
                </a:solidFill>
              </a:rPr>
              <a:t>Population increase</a:t>
            </a:r>
          </a:p>
          <a:p>
            <a:r>
              <a:rPr lang="en-US" dirty="0" smtClean="0"/>
              <a:t>– </a:t>
            </a:r>
            <a:r>
              <a:rPr lang="en-US" b="1" dirty="0" smtClean="0"/>
              <a:t>Natural &amp; immigration</a:t>
            </a:r>
          </a:p>
          <a:p>
            <a:r>
              <a:rPr lang="en-US" dirty="0" smtClean="0"/>
              <a:t>• </a:t>
            </a:r>
            <a:r>
              <a:rPr lang="en-US" b="1" dirty="0" smtClean="0"/>
              <a:t>Germany &amp; Ireland</a:t>
            </a:r>
          </a:p>
          <a:p>
            <a:r>
              <a:rPr lang="en-US" dirty="0" smtClean="0"/>
              <a:t>– </a:t>
            </a:r>
            <a:r>
              <a:rPr lang="en-US" b="1" dirty="0" smtClean="0"/>
              <a:t>Conflicts over employment - living </a:t>
            </a:r>
            <a:r>
              <a:rPr lang="en-US" b="1" dirty="0" smtClean="0"/>
              <a:t>space</a:t>
            </a:r>
          </a:p>
          <a:p>
            <a:endParaRPr lang="en-US" b="1" dirty="0" smtClean="0"/>
          </a:p>
          <a:p>
            <a:r>
              <a:rPr lang="en-US" dirty="0" smtClean="0"/>
              <a:t> </a:t>
            </a:r>
            <a:r>
              <a:rPr lang="en-US" b="1" dirty="0" smtClean="0">
                <a:solidFill>
                  <a:srgbClr val="0070C0"/>
                </a:solidFill>
              </a:rPr>
              <a:t>Social / Economic Pressure Valve </a:t>
            </a:r>
            <a:r>
              <a:rPr lang="en-US" b="1" dirty="0" smtClean="0">
                <a:solidFill>
                  <a:srgbClr val="0070C0"/>
                </a:solidFill>
              </a:rPr>
              <a:t>Theory</a:t>
            </a:r>
            <a:r>
              <a:rPr lang="en-US" b="1" dirty="0" smtClean="0"/>
              <a:t>—(</a:t>
            </a:r>
            <a:r>
              <a:rPr lang="en-US" i="1" dirty="0" smtClean="0">
                <a:latin typeface="Times New Roman" pitchFamily="18" charset="0"/>
                <a:cs typeface="Times New Roman" pitchFamily="18" charset="0"/>
              </a:rPr>
              <a:t>a theory about how to deal with </a:t>
            </a:r>
            <a:r>
              <a:rPr lang="en-US" i="1" dirty="0" smtClean="0">
                <a:latin typeface="Times New Roman" pitchFamily="18" charset="0"/>
                <a:cs typeface="Times New Roman" pitchFamily="18" charset="0"/>
              </a:rPr>
              <a:t>unemployment . Given </a:t>
            </a:r>
            <a:r>
              <a:rPr lang="en-US" i="1" dirty="0" smtClean="0">
                <a:latin typeface="Times New Roman" pitchFamily="18" charset="0"/>
                <a:cs typeface="Times New Roman" pitchFamily="18" charset="0"/>
              </a:rPr>
              <a:t>the concentration of immigrants (and population) on the Eastern coast, it was hypothesized that making free land available in the West, would relieve the pressure for employment in the East. By analogy with steam pressure (= the need for work), the enactment of a free land law, it was believed, would act as a safety valve</a:t>
            </a:r>
            <a:r>
              <a:rPr lang="en-US" i="1" dirty="0" smtClean="0">
                <a:latin typeface="Times New Roman" pitchFamily="18" charset="0"/>
                <a:cs typeface="Times New Roman" pitchFamily="18" charset="0"/>
              </a:rPr>
              <a:t>.)</a:t>
            </a:r>
          </a:p>
          <a:p>
            <a:endParaRPr lang="en-US" b="1" i="1" dirty="0" smtClean="0">
              <a:latin typeface="Times New Roman" pitchFamily="18" charset="0"/>
              <a:cs typeface="Times New Roman" pitchFamily="18" charset="0"/>
            </a:endParaRPr>
          </a:p>
          <a:p>
            <a:r>
              <a:rPr lang="en-US" dirty="0" smtClean="0"/>
              <a:t> </a:t>
            </a:r>
            <a:r>
              <a:rPr lang="en-US" b="1" dirty="0" smtClean="0">
                <a:solidFill>
                  <a:srgbClr val="0070C0"/>
                </a:solidFill>
              </a:rPr>
              <a:t>Enthnocentrism and Entitlement</a:t>
            </a:r>
          </a:p>
          <a:p>
            <a:r>
              <a:rPr lang="en-US" dirty="0" smtClean="0"/>
              <a:t>– </a:t>
            </a:r>
            <a:r>
              <a:rPr lang="en-US" b="1" dirty="0" smtClean="0"/>
              <a:t>Divine Will</a:t>
            </a:r>
          </a:p>
          <a:p>
            <a:r>
              <a:rPr lang="en-US" dirty="0" smtClean="0"/>
              <a:t>– </a:t>
            </a:r>
            <a:r>
              <a:rPr lang="en-US" b="1" dirty="0" smtClean="0"/>
              <a:t>Free Development - Political Institutions</a:t>
            </a:r>
            <a:endParaRPr lang="en-US" dirty="0"/>
          </a:p>
        </p:txBody>
      </p:sp>
      <p:sp>
        <p:nvSpPr>
          <p:cNvPr id="6" name="Rectangle 5"/>
          <p:cNvSpPr/>
          <p:nvPr/>
        </p:nvSpPr>
        <p:spPr>
          <a:xfrm>
            <a:off x="5181600" y="381000"/>
            <a:ext cx="4572000" cy="646331"/>
          </a:xfrm>
          <a:prstGeom prst="rect">
            <a:avLst/>
          </a:prstGeom>
        </p:spPr>
        <p:txBody>
          <a:bodyPr>
            <a:spAutoFit/>
          </a:bodyPr>
          <a:lstStyle/>
          <a:p>
            <a:pPr>
              <a:buFont typeface="Arial" pitchFamily="34" charset="0"/>
              <a:buChar char="•"/>
            </a:pPr>
            <a:r>
              <a:rPr lang="en-US" b="1" dirty="0" smtClean="0">
                <a:solidFill>
                  <a:schemeClr val="accent5">
                    <a:lumMod val="60000"/>
                    <a:lumOff val="40000"/>
                  </a:schemeClr>
                </a:solidFill>
              </a:rPr>
              <a:t>Purely Economic </a:t>
            </a:r>
          </a:p>
          <a:p>
            <a:pPr>
              <a:buFont typeface="Arial" pitchFamily="34" charset="0"/>
              <a:buChar char="•"/>
            </a:pPr>
            <a:r>
              <a:rPr lang="en-US" b="1" dirty="0" smtClean="0">
                <a:solidFill>
                  <a:srgbClr val="0070C0"/>
                </a:solidFill>
              </a:rPr>
              <a:t>Social </a:t>
            </a:r>
            <a:r>
              <a:rPr lang="en-US" b="1" dirty="0" smtClean="0">
                <a:solidFill>
                  <a:srgbClr val="0070C0"/>
                </a:solidFill>
              </a:rPr>
              <a:t>and Economic</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Oregon was claimed by four nations: Spain, Russia, England, and the U.S. The first two dropped their claims leaving England and America. </a:t>
            </a:r>
          </a:p>
          <a:p>
            <a:pPr lvl="2"/>
            <a:r>
              <a:rPr lang="en-US" dirty="0" smtClean="0"/>
              <a:t>England had the earliest claim and a strong one based on occupation north of the Columbia River. </a:t>
            </a:r>
          </a:p>
          <a:p>
            <a:pPr lvl="2"/>
            <a:r>
              <a:rPr lang="en-US" dirty="0" smtClean="0"/>
              <a:t>The U.S. also had a strong claim based on the exploration of </a:t>
            </a:r>
            <a:r>
              <a:rPr lang="en-US" b="1" dirty="0" smtClean="0"/>
              <a:t>Capt. Robert Gray</a:t>
            </a:r>
            <a:r>
              <a:rPr lang="en-US" dirty="0" smtClean="0"/>
              <a:t> along the coast and Columbia River and Lewis and Clark's expedition into the heart of the Oregon territory. </a:t>
            </a:r>
          </a:p>
          <a:p>
            <a:endParaRPr lang="en-US" dirty="0"/>
          </a:p>
        </p:txBody>
      </p:sp>
      <p:sp>
        <p:nvSpPr>
          <p:cNvPr id="3" name="Title 2"/>
          <p:cNvSpPr>
            <a:spLocks noGrp="1"/>
          </p:cNvSpPr>
          <p:nvPr>
            <p:ph type="title"/>
          </p:nvPr>
        </p:nvSpPr>
        <p:spPr/>
        <p:txBody>
          <a:bodyPr/>
          <a:lstStyle/>
          <a:p>
            <a:r>
              <a:rPr lang="en-US" dirty="0" smtClean="0"/>
              <a:t>Oregon Fever Populates Oregon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For years English and American settlers simply shared Oregon side-by-side. In the early 1840's, however, "Oregon fever" struck many Americans and they followed the </a:t>
            </a:r>
            <a:r>
              <a:rPr lang="en-US" b="1" dirty="0" smtClean="0"/>
              <a:t>Oregon Trail</a:t>
            </a:r>
            <a:r>
              <a:rPr lang="en-US" dirty="0" smtClean="0"/>
              <a:t> out west. </a:t>
            </a:r>
          </a:p>
          <a:p>
            <a:pPr lvl="1"/>
            <a:r>
              <a:rPr lang="en-US" dirty="0" smtClean="0"/>
              <a:t>With the population growing, it was becoming clear that a settlement must be reached as to who owned Oregon. </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5334000"/>
          </a:xfrm>
        </p:spPr>
        <p:txBody>
          <a:bodyPr>
            <a:normAutofit fontScale="77500" lnSpcReduction="20000"/>
          </a:bodyPr>
          <a:lstStyle/>
          <a:p>
            <a:r>
              <a:rPr lang="en-US" dirty="0" smtClean="0"/>
              <a:t>1834 political opponents of </a:t>
            </a:r>
            <a:r>
              <a:rPr lang="en-US" dirty="0" smtClean="0"/>
              <a:t>President Andrew Jackson  organized </a:t>
            </a:r>
            <a:r>
              <a:rPr lang="en-US" dirty="0" smtClean="0"/>
              <a:t>a new party to contest Jacksonian Democrats nationally and in the states. </a:t>
            </a:r>
            <a:endParaRPr lang="en-US" dirty="0" smtClean="0"/>
          </a:p>
          <a:p>
            <a:pPr>
              <a:buNone/>
            </a:pPr>
            <a:endParaRPr lang="en-US" dirty="0" smtClean="0"/>
          </a:p>
          <a:p>
            <a:r>
              <a:rPr lang="en-US" dirty="0" smtClean="0"/>
              <a:t>They were guided </a:t>
            </a:r>
            <a:r>
              <a:rPr lang="en-US" dirty="0" smtClean="0"/>
              <a:t>by their most prominent leader, Henry Clay, they called themselves </a:t>
            </a:r>
            <a:r>
              <a:rPr lang="en-US" dirty="0" smtClean="0"/>
              <a:t>Whigs</a:t>
            </a:r>
          </a:p>
          <a:p>
            <a:pPr>
              <a:buNone/>
            </a:pPr>
            <a:endParaRPr lang="en-US" dirty="0" smtClean="0"/>
          </a:p>
          <a:p>
            <a:r>
              <a:rPr lang="en-US" dirty="0" smtClean="0"/>
              <a:t>The name “Whigs” came from, </a:t>
            </a:r>
            <a:r>
              <a:rPr lang="en-US" dirty="0" smtClean="0"/>
              <a:t>t</a:t>
            </a:r>
            <a:r>
              <a:rPr lang="en-US" dirty="0" smtClean="0"/>
              <a:t>he </a:t>
            </a:r>
            <a:r>
              <a:rPr lang="en-US" dirty="0" smtClean="0"/>
              <a:t>name of the English antimonarchist party-the better to stigmatize the seventh president as 'King Andrew.' </a:t>
            </a:r>
            <a:endParaRPr lang="en-US" dirty="0" smtClean="0"/>
          </a:p>
          <a:p>
            <a:pPr>
              <a:buNone/>
            </a:pPr>
            <a:endParaRPr lang="en-US" dirty="0" smtClean="0"/>
          </a:p>
          <a:p>
            <a:r>
              <a:rPr lang="en-US" dirty="0" smtClean="0"/>
              <a:t>They </a:t>
            </a:r>
            <a:r>
              <a:rPr lang="en-US" dirty="0" smtClean="0"/>
              <a:t>were immediately derided by the Jacksonian Democrats as a party devoted to the interests of wealth and aristocracy, a charge they were never able to shake completely. </a:t>
            </a:r>
            <a:endParaRPr lang="en-US" dirty="0" smtClean="0"/>
          </a:p>
          <a:p>
            <a:pPr>
              <a:buNone/>
            </a:pPr>
            <a:endParaRPr lang="en-US" dirty="0" smtClean="0"/>
          </a:p>
          <a:p>
            <a:r>
              <a:rPr lang="en-US" dirty="0" smtClean="0"/>
              <a:t>During </a:t>
            </a:r>
            <a:r>
              <a:rPr lang="en-US" dirty="0" smtClean="0"/>
              <a:t>the party's brief life, it managed to win support from diverse economic groups in all sections and to hold its own in </a:t>
            </a:r>
            <a:r>
              <a:rPr lang="en-US" dirty="0" smtClean="0"/>
              <a:t>a few presidential elections. </a:t>
            </a:r>
            <a:endParaRPr lang="en-US" dirty="0"/>
          </a:p>
        </p:txBody>
      </p:sp>
      <p:sp>
        <p:nvSpPr>
          <p:cNvPr id="3" name="Title 2"/>
          <p:cNvSpPr>
            <a:spLocks noGrp="1"/>
          </p:cNvSpPr>
          <p:nvPr>
            <p:ph type="title"/>
          </p:nvPr>
        </p:nvSpPr>
        <p:spPr>
          <a:xfrm>
            <a:off x="533400" y="228600"/>
            <a:ext cx="8229600" cy="563562"/>
          </a:xfrm>
        </p:spPr>
        <p:txBody>
          <a:bodyPr>
            <a:normAutofit fontScale="90000"/>
          </a:bodyPr>
          <a:lstStyle/>
          <a:p>
            <a:r>
              <a:rPr lang="en-US" dirty="0" smtClean="0"/>
              <a:t>Review: Who are the “Whigs”? </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In the election of 1844, </a:t>
            </a:r>
            <a:r>
              <a:rPr lang="en-US" b="1" dirty="0" smtClean="0"/>
              <a:t>James K. Polk</a:t>
            </a:r>
            <a:r>
              <a:rPr lang="en-US" dirty="0" smtClean="0"/>
              <a:t> defeated </a:t>
            </a:r>
            <a:r>
              <a:rPr lang="en-US" b="1" dirty="0" smtClean="0"/>
              <a:t>Henry Clay</a:t>
            </a:r>
            <a:r>
              <a:rPr lang="en-US" dirty="0" smtClean="0"/>
              <a:t> for president. </a:t>
            </a:r>
          </a:p>
          <a:p>
            <a:pPr lvl="1"/>
            <a:r>
              <a:rPr lang="en-US" dirty="0" smtClean="0"/>
              <a:t>Polk was known as "Young Hickory" (after Andrew Jackson) due to his similar beliefs and his birth in Pineville, NC only some 20 miles from Jackson's birthplace. </a:t>
            </a:r>
          </a:p>
          <a:p>
            <a:pPr lvl="1"/>
            <a:r>
              <a:rPr lang="en-US" dirty="0" smtClean="0"/>
              <a:t>Polk ran on a very clear "Manifest Destiny" platform. </a:t>
            </a:r>
            <a:r>
              <a:rPr lang="en-US" u="sng" dirty="0" smtClean="0"/>
              <a:t>To vote for Polk was to vote for expansion</a:t>
            </a:r>
            <a:r>
              <a:rPr lang="en-US" dirty="0" smtClean="0"/>
              <a:t>. </a:t>
            </a:r>
          </a:p>
          <a:p>
            <a:pPr lvl="2"/>
            <a:r>
              <a:rPr lang="en-US" dirty="0" smtClean="0"/>
              <a:t>Polk's victory was perceived by him as a "mandate" by the American people—an order to go ahead with expansion of the United States. </a:t>
            </a:r>
          </a:p>
          <a:p>
            <a:endParaRPr lang="en-US" dirty="0"/>
          </a:p>
        </p:txBody>
      </p:sp>
      <p:sp>
        <p:nvSpPr>
          <p:cNvPr id="3" name="Title 2"/>
          <p:cNvSpPr>
            <a:spLocks noGrp="1"/>
          </p:cNvSpPr>
          <p:nvPr>
            <p:ph type="title"/>
          </p:nvPr>
        </p:nvSpPr>
        <p:spPr/>
        <p:txBody>
          <a:bodyPr>
            <a:normAutofit fontScale="90000"/>
          </a:bodyPr>
          <a:lstStyle/>
          <a:p>
            <a:r>
              <a:rPr lang="en-US" dirty="0" smtClean="0"/>
              <a:t>A Mandate (?) for Manifest Destiny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1"/>
            <a:r>
              <a:rPr lang="en-US" dirty="0" smtClean="0"/>
              <a:t>James K. Polk </a:t>
            </a:r>
            <a:r>
              <a:rPr lang="en-US" u="sng" dirty="0" smtClean="0"/>
              <a:t>laid out a 4-point mission for himself and the nation</a:t>
            </a:r>
            <a:r>
              <a:rPr lang="en-US" dirty="0" smtClean="0"/>
              <a:t> (then achieved all 4 points in 4 years). His goals were to… </a:t>
            </a:r>
          </a:p>
          <a:p>
            <a:pPr lvl="2"/>
            <a:r>
              <a:rPr lang="en-US" dirty="0" smtClean="0"/>
              <a:t>Lower the tariff. </a:t>
            </a:r>
          </a:p>
          <a:p>
            <a:pPr lvl="2"/>
            <a:r>
              <a:rPr lang="en-US" dirty="0" smtClean="0"/>
              <a:t>Restore the independent treasury (put U.S. money into non-government banks). </a:t>
            </a:r>
          </a:p>
          <a:p>
            <a:pPr lvl="2"/>
            <a:r>
              <a:rPr lang="en-US" dirty="0" smtClean="0"/>
              <a:t>Clear up the Oregon border issue. </a:t>
            </a:r>
          </a:p>
          <a:p>
            <a:pPr lvl="2"/>
            <a:r>
              <a:rPr lang="en-US" dirty="0" smtClean="0"/>
              <a:t>Get California. </a:t>
            </a:r>
          </a:p>
          <a:p>
            <a:pPr lvl="1"/>
            <a:r>
              <a:rPr lang="en-US" dirty="0" smtClean="0"/>
              <a:t>Polk and his Sec. of Treasury </a:t>
            </a:r>
            <a:r>
              <a:rPr lang="en-US" b="1" dirty="0" smtClean="0"/>
              <a:t>Robert J. Walker</a:t>
            </a:r>
            <a:r>
              <a:rPr lang="en-US" dirty="0" smtClean="0"/>
              <a:t> </a:t>
            </a:r>
            <a:r>
              <a:rPr lang="en-US" u="sng" dirty="0" smtClean="0"/>
              <a:t>lowered the tariff from 32% to 25%</a:t>
            </a:r>
            <a:r>
              <a:rPr lang="en-US" dirty="0" smtClean="0"/>
              <a:t> with the help of Southerners in Congress. Northern industrialists cried foul and warned of economic despair (it never happened). </a:t>
            </a:r>
          </a:p>
          <a:p>
            <a:endParaRPr lang="en-US" dirty="0"/>
          </a:p>
        </p:txBody>
      </p:sp>
      <p:sp>
        <p:nvSpPr>
          <p:cNvPr id="3" name="Title 2"/>
          <p:cNvSpPr>
            <a:spLocks noGrp="1"/>
          </p:cNvSpPr>
          <p:nvPr>
            <p:ph type="title"/>
          </p:nvPr>
        </p:nvSpPr>
        <p:spPr/>
        <p:txBody>
          <a:bodyPr/>
          <a:lstStyle/>
          <a:p>
            <a:r>
              <a:rPr lang="en-US" dirty="0" smtClean="0"/>
              <a:t>Polk the Purposeful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838200"/>
            <a:ext cx="8305800" cy="5169091"/>
          </a:xfrm>
        </p:spPr>
        <p:txBody>
          <a:bodyPr>
            <a:normAutofit fontScale="85000" lnSpcReduction="20000"/>
          </a:bodyPr>
          <a:lstStyle/>
          <a:p>
            <a:pPr lvl="1"/>
            <a:r>
              <a:rPr lang="en-US" dirty="0" smtClean="0"/>
              <a:t>The </a:t>
            </a:r>
            <a:r>
              <a:rPr lang="en-US" u="sng" dirty="0" smtClean="0"/>
              <a:t>independent treasury was restored</a:t>
            </a:r>
            <a:r>
              <a:rPr lang="en-US" dirty="0" smtClean="0"/>
              <a:t> despite complaints of Whigs. </a:t>
            </a:r>
          </a:p>
          <a:p>
            <a:pPr lvl="1"/>
            <a:r>
              <a:rPr lang="en-US" dirty="0" smtClean="0"/>
              <a:t>The </a:t>
            </a:r>
            <a:r>
              <a:rPr lang="en-US" u="sng" dirty="0" smtClean="0"/>
              <a:t>Oregon border issue was settled</a:t>
            </a:r>
            <a:r>
              <a:rPr lang="en-US" dirty="0" smtClean="0"/>
              <a:t>. England and the U.S. asked, "Which latitude is the border of Oregon, as far north as 54°40' or as far south as 42°?" </a:t>
            </a:r>
          </a:p>
          <a:p>
            <a:pPr lvl="2"/>
            <a:r>
              <a:rPr lang="en-US" dirty="0" smtClean="0"/>
              <a:t>England first answered "42° latitude," then said the "Columbia River." </a:t>
            </a:r>
          </a:p>
          <a:p>
            <a:pPr lvl="2"/>
            <a:r>
              <a:rPr lang="en-US" dirty="0" smtClean="0"/>
              <a:t>The U.S. first answered "54°40' latitude," ("54-40 or fight!" was the battle cry), then said "49° latitude." </a:t>
            </a:r>
          </a:p>
          <a:p>
            <a:pPr lvl="2"/>
            <a:r>
              <a:rPr lang="en-US" dirty="0" smtClean="0"/>
              <a:t>Things were tense for a while, but England realized there were more Americans in Oregon than Brits. British leverage was small in Oregon and diminishing every day as more and more Americans were moving out there. </a:t>
            </a:r>
          </a:p>
          <a:p>
            <a:pPr lvl="2"/>
            <a:r>
              <a:rPr lang="en-US" dirty="0" smtClean="0"/>
              <a:t>The agreement was to roughly split the land at the </a:t>
            </a:r>
            <a:r>
              <a:rPr lang="en-US" b="1" dirty="0" smtClean="0"/>
              <a:t>49th parallel</a:t>
            </a:r>
            <a:r>
              <a:rPr lang="en-US" dirty="0" smtClean="0"/>
              <a:t> (excluding Vancouver). Polk agreed and the Senate agreed and it was final. </a:t>
            </a:r>
          </a:p>
          <a:p>
            <a:pPr lvl="2"/>
            <a:r>
              <a:rPr lang="en-US" dirty="0" smtClean="0"/>
              <a:t>Some Americans wondered why the U.S. would agree to </a:t>
            </a:r>
            <a:r>
              <a:rPr lang="en-US" i="1" dirty="0" smtClean="0"/>
              <a:t>half</a:t>
            </a:r>
            <a:r>
              <a:rPr lang="en-US" dirty="0" smtClean="0"/>
              <a:t> of Oregon but push for </a:t>
            </a:r>
            <a:r>
              <a:rPr lang="en-US" i="1" dirty="0" smtClean="0"/>
              <a:t>all</a:t>
            </a:r>
            <a:r>
              <a:rPr lang="en-US" dirty="0" smtClean="0"/>
              <a:t> of the Mexican lands. The answer was coldly that England was strong and Mexico was weak.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viewer.png"/>
          <p:cNvPicPr>
            <a:picLocks noGrp="1" noChangeAspect="1"/>
          </p:cNvPicPr>
          <p:nvPr>
            <p:ph idx="1"/>
          </p:nvPr>
        </p:nvPicPr>
        <p:blipFill>
          <a:blip r:embed="rId2"/>
          <a:srcRect t="59874" r="52105"/>
          <a:stretch>
            <a:fillRect/>
          </a:stretch>
        </p:blipFill>
        <p:spPr>
          <a:xfrm>
            <a:off x="2209800" y="381000"/>
            <a:ext cx="5562600" cy="5825352"/>
          </a:xfrm>
        </p:spPr>
      </p:pic>
      <p:sp>
        <p:nvSpPr>
          <p:cNvPr id="1026" name="AutoShape 2" descr="https://docs.google.com/?pid=sites&amp;srcid=ZGVmYXVsdGRvbWFpbnxtcnNheWVyc2FwdW5pdGVkc3RhdGVzaGlzdG9yeXxneDpiOWY2ZTBkNmY2ZTgxNDk&amp;docid=3db8793960f5e87c304e11fb1c8e96a2%7Cf5b34960f01f24209848d12ff43b83ea&amp;a=bi&amp;pagenumber=11&amp;w=80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https://docs.google.com/?pid=sites&amp;srcid=ZGVmYXVsdGRvbWFpbnxtcnNheWVyc2FwdW5pdGVkc3RhdGVzaGlzdG9yeXxneDpiOWY2ZTBkNmY2ZTgxNDk&amp;docid=3db8793960f5e87c304e11fb1c8e96a2%7Cf5b34960f01f24209848d12ff43b83ea&amp;a=bi&amp;pagenumber=11&amp;w=80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smtClean="0"/>
          </a:p>
          <a:p>
            <a:pPr lvl="1"/>
            <a:r>
              <a:rPr lang="en-US" dirty="0" smtClean="0"/>
              <a:t>The final goal, getting California, posed a problem—it belonged to Mexico. </a:t>
            </a:r>
          </a:p>
          <a:p>
            <a:pPr lvl="1"/>
            <a:r>
              <a:rPr lang="en-US" dirty="0" smtClean="0"/>
              <a:t>The American tradition in acquiring land was forming—(a) the U.S. tries to buy the land, if that doesn't work, (b) the U.S. would use force. These are the actions Polk took. </a:t>
            </a:r>
          </a:p>
          <a:p>
            <a:pPr lvl="1"/>
            <a:r>
              <a:rPr lang="en-US" dirty="0" smtClean="0"/>
              <a:t>Polk sent </a:t>
            </a:r>
            <a:r>
              <a:rPr lang="en-US" b="1" dirty="0" smtClean="0"/>
              <a:t>John Slidell</a:t>
            </a:r>
            <a:r>
              <a:rPr lang="en-US" dirty="0" smtClean="0"/>
              <a:t> as an envoy to Mexico City to </a:t>
            </a:r>
            <a:r>
              <a:rPr lang="en-US" u="sng" dirty="0" smtClean="0"/>
              <a:t>make an offer to purchase California</a:t>
            </a:r>
            <a:r>
              <a:rPr lang="en-US" dirty="0" smtClean="0"/>
              <a:t> for $25 million. Mexico was still upset at the U.S. over Texas and Slidell </a:t>
            </a:r>
            <a:r>
              <a:rPr lang="en-US" u="sng" dirty="0" smtClean="0"/>
              <a:t>was coldly turned away</a:t>
            </a:r>
            <a:r>
              <a:rPr lang="en-US" dirty="0" smtClean="0"/>
              <a:t>. </a:t>
            </a:r>
          </a:p>
          <a:p>
            <a:pPr lvl="1"/>
            <a:r>
              <a:rPr lang="en-US" dirty="0" smtClean="0"/>
              <a:t>The attempt to purchase had failed; it was time for more aggressive actions. </a:t>
            </a:r>
          </a:p>
          <a:p>
            <a:endParaRPr lang="en-US" dirty="0"/>
          </a:p>
        </p:txBody>
      </p:sp>
      <p:sp>
        <p:nvSpPr>
          <p:cNvPr id="3" name="Title 2"/>
          <p:cNvSpPr>
            <a:spLocks noGrp="1"/>
          </p:cNvSpPr>
          <p:nvPr>
            <p:ph type="title"/>
          </p:nvPr>
        </p:nvSpPr>
        <p:spPr/>
        <p:txBody>
          <a:bodyPr/>
          <a:lstStyle/>
          <a:p>
            <a:r>
              <a:rPr lang="en-US" dirty="0" smtClean="0"/>
              <a:t>Misunderstandings with Mexico</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305800" cy="5148072"/>
          </a:xfrm>
        </p:spPr>
        <p:txBody>
          <a:bodyPr>
            <a:normAutofit fontScale="92500" lnSpcReduction="10000"/>
          </a:bodyPr>
          <a:lstStyle/>
          <a:p>
            <a:endParaRPr lang="en-US" dirty="0" smtClean="0"/>
          </a:p>
          <a:p>
            <a:pPr lvl="1"/>
            <a:r>
              <a:rPr lang="en-US" dirty="0" smtClean="0"/>
              <a:t>President Polk wanted action. He ordered 4,000 troops to the Rio Grande border. Mexico disputed the move saying the Texas-Mexico border was the Nueces River, not the Rio Grande. </a:t>
            </a:r>
          </a:p>
          <a:p>
            <a:pPr lvl="1"/>
            <a:r>
              <a:rPr lang="en-US" dirty="0" smtClean="0"/>
              <a:t>With "the ball was in their court," Mexico crossed the Rio Grande and a skirmish followed with the U.S. troops. Polk could now point to Mexico as the aggressor. </a:t>
            </a:r>
          </a:p>
          <a:p>
            <a:pPr lvl="2"/>
            <a:r>
              <a:rPr lang="en-US" dirty="0" smtClean="0"/>
              <a:t>Polk quickly </a:t>
            </a:r>
            <a:r>
              <a:rPr lang="en-US" u="sng" dirty="0" smtClean="0"/>
              <a:t>asked Congress to declare war and Congress quickly did so</a:t>
            </a:r>
            <a:r>
              <a:rPr lang="en-US" dirty="0" smtClean="0"/>
              <a:t>. </a:t>
            </a:r>
          </a:p>
          <a:p>
            <a:pPr lvl="2"/>
            <a:r>
              <a:rPr lang="en-US" dirty="0" smtClean="0"/>
              <a:t>A newcomer on the scene was </a:t>
            </a:r>
            <a:r>
              <a:rPr lang="en-US" b="1" dirty="0" smtClean="0"/>
              <a:t>Abraham Lincoln</a:t>
            </a:r>
            <a:r>
              <a:rPr lang="en-US" dirty="0" smtClean="0"/>
              <a:t>. Abe questioned the "spot" on which the skirmish took place in his "</a:t>
            </a:r>
            <a:r>
              <a:rPr lang="en-US" b="1" dirty="0" smtClean="0"/>
              <a:t>spot resolution</a:t>
            </a:r>
            <a:r>
              <a:rPr lang="en-US" dirty="0" smtClean="0"/>
              <a:t>". He was reluctant to vote for war since </a:t>
            </a:r>
            <a:r>
              <a:rPr lang="en-US" u="sng" dirty="0" smtClean="0"/>
              <a:t>he wanted to know which nation owned the disputed land</a:t>
            </a:r>
            <a:r>
              <a:rPr lang="en-US" dirty="0" smtClean="0"/>
              <a:t>. He was largely booed down. </a:t>
            </a:r>
          </a:p>
          <a:p>
            <a:pPr lvl="2"/>
            <a:r>
              <a:rPr lang="en-US" dirty="0" smtClean="0"/>
              <a:t>Arguments flew as to whether Polk had bullied the U.S. into a war, but never-the-less, America was at war. </a:t>
            </a:r>
          </a:p>
          <a:p>
            <a:endParaRPr lang="en-US" dirty="0"/>
          </a:p>
        </p:txBody>
      </p:sp>
      <p:sp>
        <p:nvSpPr>
          <p:cNvPr id="3" name="Title 2"/>
          <p:cNvSpPr>
            <a:spLocks noGrp="1"/>
          </p:cNvSpPr>
          <p:nvPr>
            <p:ph type="title"/>
          </p:nvPr>
        </p:nvSpPr>
        <p:spPr/>
        <p:txBody>
          <a:bodyPr>
            <a:normAutofit fontScale="90000"/>
          </a:bodyPr>
          <a:lstStyle/>
          <a:p>
            <a:r>
              <a:rPr lang="en-US" dirty="0" smtClean="0"/>
              <a:t>American Blood on American (?) Soil</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viewer2.png"/>
          <p:cNvPicPr>
            <a:picLocks noGrp="1" noChangeAspect="1"/>
          </p:cNvPicPr>
          <p:nvPr>
            <p:ph idx="1"/>
          </p:nvPr>
        </p:nvPicPr>
        <p:blipFill>
          <a:blip r:embed="rId2"/>
          <a:srcRect l="52105" t="68292"/>
          <a:stretch>
            <a:fillRect/>
          </a:stretch>
        </p:blipFill>
        <p:spPr>
          <a:xfrm>
            <a:off x="1676400" y="685800"/>
            <a:ext cx="6477000" cy="5359949"/>
          </a:xfrm>
        </p:spPr>
      </p:pic>
      <p:sp>
        <p:nvSpPr>
          <p:cNvPr id="3" name="Title 2"/>
          <p:cNvSpPr>
            <a:spLocks noGrp="1"/>
          </p:cNvSpPr>
          <p:nvPr>
            <p:ph type="title"/>
          </p:nvPr>
        </p:nvSpPr>
        <p:spPr/>
        <p:txBody>
          <a:bodyPr/>
          <a:lstStyle/>
          <a:p>
            <a:endParaRPr lang="en-US"/>
          </a:p>
        </p:txBody>
      </p:sp>
      <p:sp>
        <p:nvSpPr>
          <p:cNvPr id="44034" name="AutoShape 2" descr="https://docs.google.com/?pid=sites&amp;srcid=ZGVmYXVsdGRvbWFpbnxtcnNheWVyc2FwdW5pdGVkc3RhdGVzaGlzdG9yeXxneDpiOWY2ZTBkNmY2ZTgxNDk&amp;docid=3db8793960f5e87c304e11fb1c8e96a2%7Cf5b34960f01f24209848d12ff43b83ea&amp;a=bi&amp;pagenumber=12&amp;w=80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normAutofit fontScale="92500" lnSpcReduction="10000"/>
          </a:bodyPr>
          <a:lstStyle/>
          <a:p>
            <a:pPr lvl="1"/>
            <a:r>
              <a:rPr lang="en-US" dirty="0" smtClean="0"/>
              <a:t>Santa Anna "pulled a fast one" on Polk, however. Santa Anna was exiled in Cuba but hinted that if he was allowed to return to Mexico he'd double-cross his country. Polk let him go but he did just the opposite—he rallied the troops. </a:t>
            </a:r>
          </a:p>
          <a:p>
            <a:pPr lvl="1"/>
            <a:r>
              <a:rPr lang="en-US" dirty="0" smtClean="0"/>
              <a:t>The American victory over Mexico was dominating. The war itself could be divided into 3 main phases… </a:t>
            </a:r>
          </a:p>
          <a:p>
            <a:pPr lvl="2"/>
            <a:r>
              <a:rPr lang="en-US" dirty="0" smtClean="0"/>
              <a:t>Phase 1 - The </a:t>
            </a:r>
            <a:r>
              <a:rPr lang="en-US" u="sng" dirty="0" smtClean="0"/>
              <a:t>initial goal was to get California</a:t>
            </a:r>
            <a:r>
              <a:rPr lang="en-US" dirty="0" smtClean="0"/>
              <a:t>, so that was the first order of business. </a:t>
            </a:r>
          </a:p>
          <a:p>
            <a:pPr lvl="3"/>
            <a:r>
              <a:rPr lang="en-US" b="1" dirty="0" smtClean="0"/>
              <a:t>Gen. Stephen W. Kearny</a:t>
            </a:r>
            <a:r>
              <a:rPr lang="en-US" dirty="0" smtClean="0"/>
              <a:t> and 1,700 troops marched from Ft. Leavenworth southward to the present New Mexico/Mexico border, then he headed west to San Diego. He effectively marked off the present border of the U.S. </a:t>
            </a:r>
          </a:p>
          <a:p>
            <a:pPr lvl="3"/>
            <a:r>
              <a:rPr lang="en-US" dirty="0" smtClean="0"/>
              <a:t>Kearny was joined in California by </a:t>
            </a:r>
            <a:r>
              <a:rPr lang="en-US" b="1" dirty="0" smtClean="0"/>
              <a:t>Cpt. John C. Fremont</a:t>
            </a:r>
            <a:r>
              <a:rPr lang="en-US" dirty="0" smtClean="0"/>
              <a:t> who took California and proclaimed the "Bear Flag Republic". </a:t>
            </a:r>
            <a:r>
              <a:rPr lang="en-US" b="1" dirty="0" smtClean="0"/>
              <a:t>Commodore </a:t>
            </a:r>
            <a:r>
              <a:rPr lang="en-US" b="1" dirty="0" err="1" smtClean="0"/>
              <a:t>Sloat</a:t>
            </a:r>
            <a:r>
              <a:rPr lang="en-US" dirty="0" smtClean="0"/>
              <a:t> came by boat with the U.S. Navy to secure California for good. </a:t>
            </a:r>
          </a:p>
          <a:p>
            <a:endParaRPr lang="en-US" dirty="0"/>
          </a:p>
        </p:txBody>
      </p:sp>
      <p:sp>
        <p:nvSpPr>
          <p:cNvPr id="3" name="Title 2"/>
          <p:cNvSpPr>
            <a:spLocks noGrp="1"/>
          </p:cNvSpPr>
          <p:nvPr>
            <p:ph type="title"/>
          </p:nvPr>
        </p:nvSpPr>
        <p:spPr/>
        <p:txBody>
          <a:bodyPr/>
          <a:lstStyle/>
          <a:p>
            <a:r>
              <a:rPr lang="en-US" dirty="0" smtClean="0"/>
              <a:t>The Mastering of Mexico</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2"/>
            <a:r>
              <a:rPr lang="en-US" dirty="0" smtClean="0"/>
              <a:t>Phase 2 - </a:t>
            </a:r>
            <a:r>
              <a:rPr lang="en-US" u="sng" dirty="0" smtClean="0"/>
              <a:t>Fighting in Texas</a:t>
            </a:r>
            <a:r>
              <a:rPr lang="en-US" dirty="0" smtClean="0"/>
              <a:t> saw </a:t>
            </a:r>
            <a:r>
              <a:rPr lang="en-US" b="1" dirty="0" smtClean="0"/>
              <a:t>Gen. Zachary Taylor</a:t>
            </a:r>
            <a:r>
              <a:rPr lang="en-US" dirty="0" smtClean="0"/>
              <a:t> score victories, notably at Buena Vista where Santa Anna was defeated again. </a:t>
            </a:r>
          </a:p>
          <a:p>
            <a:pPr lvl="2"/>
            <a:r>
              <a:rPr lang="en-US" dirty="0" smtClean="0"/>
              <a:t>Phase 3 - </a:t>
            </a:r>
            <a:r>
              <a:rPr lang="en-US" u="sng" dirty="0" smtClean="0"/>
              <a:t>Conquest of Mexico City</a:t>
            </a:r>
            <a:r>
              <a:rPr lang="en-US" dirty="0" smtClean="0"/>
              <a:t>. </a:t>
            </a:r>
            <a:r>
              <a:rPr lang="en-US" b="1" dirty="0" smtClean="0"/>
              <a:t>Gen. Winfield Scott</a:t>
            </a:r>
            <a:r>
              <a:rPr lang="en-US" dirty="0" smtClean="0"/>
              <a:t> ("Old Rough and Ready") was sent to Mexico City to deliver the </a:t>
            </a:r>
            <a:r>
              <a:rPr lang="en-US" i="1" dirty="0" smtClean="0"/>
              <a:t>coup </a:t>
            </a:r>
            <a:r>
              <a:rPr lang="en-US" i="1" dirty="0" err="1" smtClean="0"/>
              <a:t>d'grace</a:t>
            </a:r>
            <a:r>
              <a:rPr lang="en-US" dirty="0" smtClean="0"/>
              <a:t>. He retraced Hernando Cortez's same path from Vera Cruz to Mexico City and likewise conquered the capital city. </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viewer3.png"/>
          <p:cNvPicPr>
            <a:picLocks noGrp="1" noChangeAspect="1"/>
          </p:cNvPicPr>
          <p:nvPr>
            <p:ph idx="1"/>
          </p:nvPr>
        </p:nvPicPr>
        <p:blipFill>
          <a:blip r:embed="rId2"/>
          <a:srcRect r="47895" b="63697"/>
          <a:stretch>
            <a:fillRect/>
          </a:stretch>
        </p:blipFill>
        <p:spPr>
          <a:xfrm>
            <a:off x="990601" y="-228600"/>
            <a:ext cx="6037074" cy="5257800"/>
          </a:xfrm>
        </p:spPr>
      </p:pic>
      <p:sp>
        <p:nvSpPr>
          <p:cNvPr id="3" name="Title 2"/>
          <p:cNvSpPr>
            <a:spLocks noGrp="1"/>
          </p:cNvSpPr>
          <p:nvPr>
            <p:ph type="title"/>
          </p:nvPr>
        </p:nvSpPr>
        <p:spPr/>
        <p:txBody>
          <a:bodyPr/>
          <a:lstStyle/>
          <a:p>
            <a:endParaRPr lang="en-US"/>
          </a:p>
        </p:txBody>
      </p:sp>
      <p:sp>
        <p:nvSpPr>
          <p:cNvPr id="45058" name="AutoShape 2" descr="https://docs.google.com/?pid=sites&amp;srcid=ZGVmYXVsdGRvbWFpbnxtcnNheWVyc2FwdW5pdGVkc3RhdGVzaGlzdG9yeXxneDpiOWY2ZTBkNmY2ZTgxNDk&amp;docid=3db8793960f5e87c304e11fb1c8e96a2%7Cf5b34960f01f24209848d12ff43b83ea&amp;a=bi&amp;pagenumber=12&amp;w=80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1"/>
            <a:r>
              <a:rPr lang="en-US" b="1" dirty="0" smtClean="0"/>
              <a:t>William Henry Harrison</a:t>
            </a:r>
            <a:r>
              <a:rPr lang="en-US" dirty="0" smtClean="0"/>
              <a:t>, the Whig president elected in 1840, suddenly died after only one month in office. </a:t>
            </a:r>
          </a:p>
          <a:p>
            <a:pPr lvl="1"/>
            <a:r>
              <a:rPr lang="en-US" dirty="0" smtClean="0"/>
              <a:t>Harrison's campaign slogan had been "Tippecanoe and Tyler Too." Now, with Tippecanoe dead, it was Tyler's turn to be president. </a:t>
            </a:r>
          </a:p>
          <a:p>
            <a:pPr lvl="2"/>
            <a:r>
              <a:rPr lang="en-US" b="1" dirty="0" smtClean="0"/>
              <a:t>John Tyler</a:t>
            </a:r>
            <a:r>
              <a:rPr lang="en-US" dirty="0" smtClean="0"/>
              <a:t> was not part of the Whig plan. Whig leaders Henry Clay and Daniel Webster had intended to control President Harrison. But, </a:t>
            </a:r>
            <a:r>
              <a:rPr lang="en-US" u="sng" dirty="0" smtClean="0"/>
              <a:t>Tyler had a strong independent streak</a:t>
            </a:r>
            <a:r>
              <a:rPr lang="en-US" dirty="0" smtClean="0"/>
              <a:t>. </a:t>
            </a:r>
          </a:p>
          <a:p>
            <a:pPr lvl="2"/>
            <a:r>
              <a:rPr lang="en-US" dirty="0" smtClean="0"/>
              <a:t>Tyler did not share Whig beliefs. He'd been chosen as V.P. to "balance the ticket" by attracting elite Southerners. </a:t>
            </a:r>
          </a:p>
          <a:p>
            <a:endParaRPr lang="en-US" dirty="0"/>
          </a:p>
        </p:txBody>
      </p:sp>
      <p:sp>
        <p:nvSpPr>
          <p:cNvPr id="2" name="Title 1"/>
          <p:cNvSpPr>
            <a:spLocks noGrp="1"/>
          </p:cNvSpPr>
          <p:nvPr>
            <p:ph type="title"/>
          </p:nvPr>
        </p:nvSpPr>
        <p:spPr/>
        <p:txBody>
          <a:bodyPr/>
          <a:lstStyle/>
          <a:p>
            <a:r>
              <a:rPr lang="en-US" dirty="0" smtClean="0"/>
              <a:t>The Accession of “Tyler Too”</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8"/>
            <a:ext cx="8382000" cy="4767072"/>
          </a:xfrm>
        </p:spPr>
        <p:txBody>
          <a:bodyPr>
            <a:normAutofit fontScale="92500" lnSpcReduction="10000"/>
          </a:bodyPr>
          <a:lstStyle/>
          <a:p>
            <a:endParaRPr lang="en-US" dirty="0" smtClean="0"/>
          </a:p>
          <a:p>
            <a:pPr lvl="1"/>
            <a:r>
              <a:rPr lang="en-US" dirty="0" smtClean="0"/>
              <a:t>Polk sent a diplomat, </a:t>
            </a:r>
            <a:r>
              <a:rPr lang="en-US" b="1" dirty="0" smtClean="0"/>
              <a:t>Nicholas Trist</a:t>
            </a:r>
            <a:r>
              <a:rPr lang="en-US" dirty="0" smtClean="0"/>
              <a:t>, along with Gen. Winfield Scott's army. Trist was to secure a peace deal as soon as Polk's demands were met. </a:t>
            </a:r>
          </a:p>
          <a:p>
            <a:pPr lvl="2"/>
            <a:r>
              <a:rPr lang="en-US" dirty="0" smtClean="0"/>
              <a:t>Trist was erratic, recalled by Polk, refused to return to America, and worked a deal anyway. </a:t>
            </a:r>
          </a:p>
          <a:p>
            <a:pPr lvl="1"/>
            <a:r>
              <a:rPr lang="en-US" dirty="0" smtClean="0"/>
              <a:t>Trist's deal, the </a:t>
            </a:r>
            <a:r>
              <a:rPr lang="en-US" b="1" dirty="0" smtClean="0"/>
              <a:t>Treaty of Guadalupe Hidalgo</a:t>
            </a:r>
            <a:r>
              <a:rPr lang="en-US" dirty="0" smtClean="0"/>
              <a:t> had a huge scope… </a:t>
            </a:r>
          </a:p>
          <a:p>
            <a:pPr lvl="2"/>
            <a:r>
              <a:rPr lang="en-US" dirty="0" smtClean="0"/>
              <a:t>It ended the war. </a:t>
            </a:r>
          </a:p>
          <a:p>
            <a:pPr lvl="2"/>
            <a:r>
              <a:rPr lang="en-US" u="sng" dirty="0" smtClean="0"/>
              <a:t>America got land, the </a:t>
            </a:r>
            <a:r>
              <a:rPr lang="en-US" b="1" u="sng" dirty="0" smtClean="0"/>
              <a:t>Mexican Cession</a:t>
            </a:r>
            <a:r>
              <a:rPr lang="en-US" dirty="0" smtClean="0"/>
              <a:t>, entailing California, but also the future states of NV, AZ, NM, CO, and UT. </a:t>
            </a:r>
          </a:p>
          <a:p>
            <a:pPr lvl="2"/>
            <a:r>
              <a:rPr lang="en-US" dirty="0" smtClean="0"/>
              <a:t>The </a:t>
            </a:r>
            <a:r>
              <a:rPr lang="en-US" u="sng" dirty="0" smtClean="0"/>
              <a:t>U.S. would pay $15 million for the land, and assume $3.5 million in debts</a:t>
            </a:r>
            <a:r>
              <a:rPr lang="en-US" dirty="0" smtClean="0"/>
              <a:t> owed from Mexico to the U.S. </a:t>
            </a:r>
          </a:p>
          <a:p>
            <a:pPr lvl="2"/>
            <a:r>
              <a:rPr lang="en-US" dirty="0" smtClean="0"/>
              <a:t>In essence, the U.S. had forced Mexico to "sell" the Mexican Cession lands. </a:t>
            </a:r>
          </a:p>
          <a:p>
            <a:endParaRPr lang="en-US" dirty="0"/>
          </a:p>
        </p:txBody>
      </p:sp>
      <p:sp>
        <p:nvSpPr>
          <p:cNvPr id="3" name="Title 2"/>
          <p:cNvSpPr>
            <a:spLocks noGrp="1"/>
          </p:cNvSpPr>
          <p:nvPr>
            <p:ph type="title"/>
          </p:nvPr>
        </p:nvSpPr>
        <p:spPr/>
        <p:txBody>
          <a:bodyPr/>
          <a:lstStyle/>
          <a:p>
            <a:r>
              <a:rPr lang="en-US" dirty="0" smtClean="0"/>
              <a:t>Fighting Mexico for Peace</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America had only 13,000 deaths, mostly by disease. </a:t>
            </a:r>
          </a:p>
          <a:p>
            <a:pPr lvl="1"/>
            <a:r>
              <a:rPr lang="en-US" dirty="0" smtClean="0"/>
              <a:t>The Mexican War was good practice for future generals Robert E. Lee and Ulysses S. Grant who'd one day clash in the Civil War. </a:t>
            </a:r>
          </a:p>
          <a:p>
            <a:pPr lvl="1"/>
            <a:r>
              <a:rPr lang="en-US" dirty="0" smtClean="0"/>
              <a:t>The war started a turning point in American-Latin relations, a turning point for the bad. </a:t>
            </a:r>
          </a:p>
          <a:p>
            <a:endParaRPr lang="en-US" dirty="0"/>
          </a:p>
        </p:txBody>
      </p:sp>
      <p:sp>
        <p:nvSpPr>
          <p:cNvPr id="3" name="Title 2"/>
          <p:cNvSpPr>
            <a:spLocks noGrp="1"/>
          </p:cNvSpPr>
          <p:nvPr>
            <p:ph type="title"/>
          </p:nvPr>
        </p:nvSpPr>
        <p:spPr/>
        <p:txBody>
          <a:bodyPr/>
          <a:lstStyle/>
          <a:p>
            <a:r>
              <a:rPr lang="en-US" dirty="0" smtClean="0"/>
              <a:t>Profit and Loss in Mexico</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1"/>
            <a:r>
              <a:rPr lang="en-US" dirty="0" smtClean="0"/>
              <a:t>The most looming issue after the war was the question, "What will be done about slavery in these new lands?" </a:t>
            </a:r>
          </a:p>
          <a:p>
            <a:pPr lvl="2"/>
            <a:r>
              <a:rPr lang="en-US" dirty="0" smtClean="0"/>
              <a:t>David Wilmot proposed the </a:t>
            </a:r>
            <a:r>
              <a:rPr lang="en-US" b="1" dirty="0" smtClean="0"/>
              <a:t>Wilmot Proviso</a:t>
            </a:r>
            <a:r>
              <a:rPr lang="en-US" dirty="0" smtClean="0"/>
              <a:t> </a:t>
            </a:r>
            <a:r>
              <a:rPr lang="en-US" u="sng" dirty="0" smtClean="0"/>
              <a:t>suggesting the Mexican Cession lands be closed to slavery</a:t>
            </a:r>
            <a:r>
              <a:rPr lang="en-US" dirty="0" smtClean="0"/>
              <a:t>. The House passed it, twice, but the South would have nothing to do with the Proviso. Since the Senate was balanced, the Wilmot Proviso failed in the Senate. </a:t>
            </a:r>
          </a:p>
          <a:p>
            <a:pPr lvl="3"/>
            <a:r>
              <a:rPr lang="en-US" dirty="0" smtClean="0"/>
              <a:t>Although it failed, the importance of the Wilmot Proviso lay in the fact that it opened old wounds—those of slavery. </a:t>
            </a:r>
          </a:p>
          <a:p>
            <a:pPr lvl="3"/>
            <a:r>
              <a:rPr lang="en-US" dirty="0" smtClean="0"/>
              <a:t>It's this question of slavery in the new lands that would start the Civil War in 1861, only 13 years later. </a:t>
            </a:r>
          </a:p>
          <a:p>
            <a:pPr lvl="1"/>
            <a:r>
              <a:rPr lang="en-US" dirty="0" smtClean="0"/>
              <a:t>Mexico was understandably bitter. Half their lands had been wrested from them in only a couple of decades. </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John Tyler was a bit of an enigma, very difficult to figure out. </a:t>
            </a:r>
          </a:p>
          <a:p>
            <a:pPr lvl="2"/>
            <a:r>
              <a:rPr lang="en-US" dirty="0" smtClean="0"/>
              <a:t>He was a Southern gentlemen of the old school, with high principles. </a:t>
            </a:r>
          </a:p>
          <a:p>
            <a:pPr lvl="2"/>
            <a:r>
              <a:rPr lang="en-US" dirty="0" smtClean="0"/>
              <a:t>He leaned toward Jefferson/Jackson ideals, but disliked Jackson's my-way-or-highway style. So he went to the Whigs. </a:t>
            </a:r>
          </a:p>
          <a:p>
            <a:pPr lvl="2"/>
            <a:r>
              <a:rPr lang="en-US" dirty="0" smtClean="0"/>
              <a:t>The Whigs considered him a Democrat in Whig clothing. And in truth, </a:t>
            </a:r>
            <a:r>
              <a:rPr lang="en-US" u="sng" dirty="0" smtClean="0"/>
              <a:t>his ideas did align much more with the Democrats than with the Whigs</a:t>
            </a:r>
            <a:r>
              <a:rPr lang="en-US" dirty="0" smtClean="0"/>
              <a:t>. </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8686800" cy="4525963"/>
          </a:xfrm>
        </p:spPr>
        <p:txBody>
          <a:bodyPr/>
          <a:lstStyle/>
          <a:p>
            <a:pPr lvl="1"/>
            <a:r>
              <a:rPr lang="en-US" dirty="0" smtClean="0"/>
              <a:t>The Whigs went ahead with their strong nationalistic plans. </a:t>
            </a:r>
            <a:r>
              <a:rPr lang="en-US" u="sng" dirty="0" smtClean="0"/>
              <a:t>Up first was the banking issue</a:t>
            </a:r>
            <a:r>
              <a:rPr lang="en-US" dirty="0" smtClean="0"/>
              <a:t>. </a:t>
            </a:r>
          </a:p>
          <a:p>
            <a:pPr lvl="2"/>
            <a:r>
              <a:rPr lang="en-US" dirty="0" smtClean="0"/>
              <a:t>Whigs, led by Henry Clay, wanted to end the independent treasury (where government money was kept in independent banks). A law was passed to end it, and Tyler went along and signed it. </a:t>
            </a:r>
          </a:p>
          <a:p>
            <a:pPr lvl="2"/>
            <a:r>
              <a:rPr lang="en-US" dirty="0" smtClean="0"/>
              <a:t>Clay then sought to make a new Bank of the United States. This time, Tyler vetoed it. He then vetoed another similar bill. </a:t>
            </a:r>
          </a:p>
          <a:p>
            <a:pPr lvl="2"/>
            <a:r>
              <a:rPr lang="en-US" dirty="0" smtClean="0"/>
              <a:t>Democrats were very happy, the Whigs were furious. The Whigs kicked Tyler out of the Whig party. Thus he became a president without a party. </a:t>
            </a:r>
          </a:p>
          <a:p>
            <a:endParaRPr lang="en-US" dirty="0"/>
          </a:p>
        </p:txBody>
      </p:sp>
      <p:sp>
        <p:nvSpPr>
          <p:cNvPr id="3" name="Title 2"/>
          <p:cNvSpPr>
            <a:spLocks noGrp="1"/>
          </p:cNvSpPr>
          <p:nvPr>
            <p:ph type="title"/>
          </p:nvPr>
        </p:nvSpPr>
        <p:spPr/>
        <p:txBody>
          <a:bodyPr>
            <a:normAutofit fontScale="90000"/>
          </a:bodyPr>
          <a:lstStyle/>
          <a:p>
            <a:r>
              <a:rPr lang="en-US" dirty="0" smtClean="0"/>
              <a:t>John Tyler: A President Without a Party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The </a:t>
            </a:r>
            <a:r>
              <a:rPr lang="en-US" u="sng" dirty="0" smtClean="0"/>
              <a:t>tariff was the next issue</a:t>
            </a:r>
            <a:r>
              <a:rPr lang="en-US" dirty="0" smtClean="0"/>
              <a:t> to be bounced around. </a:t>
            </a:r>
          </a:p>
          <a:p>
            <a:pPr lvl="2"/>
            <a:r>
              <a:rPr lang="en-US" dirty="0" smtClean="0"/>
              <a:t>The Whigs passed a tariff bill, but Tyler also vetoed it. He disliked the fact that the sale of western lands would be spread around among the states. </a:t>
            </a:r>
          </a:p>
          <a:p>
            <a:pPr lvl="2"/>
            <a:r>
              <a:rPr lang="en-US" dirty="0" smtClean="0"/>
              <a:t>The Whigs took out the offensive part, lowered the tariff a bit, and Tyler signed the newer tariff bill. </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American-English hatred still ran deep and a few events deepened the wounds. </a:t>
            </a:r>
          </a:p>
          <a:p>
            <a:pPr lvl="2"/>
            <a:r>
              <a:rPr lang="en-US" dirty="0" smtClean="0"/>
              <a:t>A war of words began between writers across the ocean. </a:t>
            </a:r>
          </a:p>
          <a:p>
            <a:pPr lvl="2"/>
            <a:r>
              <a:rPr lang="en-US" dirty="0" smtClean="0"/>
              <a:t>British lenders were angry when American debtors couldn't or wouldn't pay up after the Panic of 1837. </a:t>
            </a:r>
          </a:p>
          <a:p>
            <a:endParaRPr lang="en-US" dirty="0"/>
          </a:p>
        </p:txBody>
      </p:sp>
      <p:sp>
        <p:nvSpPr>
          <p:cNvPr id="3" name="Title 2"/>
          <p:cNvSpPr>
            <a:spLocks noGrp="1"/>
          </p:cNvSpPr>
          <p:nvPr>
            <p:ph type="title"/>
          </p:nvPr>
        </p:nvSpPr>
        <p:spPr/>
        <p:txBody>
          <a:bodyPr/>
          <a:lstStyle/>
          <a:p>
            <a:r>
              <a:rPr lang="en-US" dirty="0" smtClean="0"/>
              <a:t>A War of Words with England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8"/>
            <a:ext cx="8382000" cy="5148072"/>
          </a:xfrm>
        </p:spPr>
        <p:txBody>
          <a:bodyPr>
            <a:normAutofit fontScale="77500" lnSpcReduction="20000"/>
          </a:bodyPr>
          <a:lstStyle/>
          <a:p>
            <a:r>
              <a:rPr lang="en-US" dirty="0" smtClean="0"/>
              <a:t>Andrew Jackson, whom </a:t>
            </a:r>
            <a:r>
              <a:rPr lang="en-US" dirty="0" smtClean="0"/>
              <a:t>Martin Van </a:t>
            </a:r>
            <a:r>
              <a:rPr lang="en-US" dirty="0" smtClean="0"/>
              <a:t>Buren had served as secretary of state, vice president, and close adviser, hurt the federal Second Bank of the United States by moving federal funds to smaller state banks</a:t>
            </a:r>
            <a:r>
              <a:rPr lang="en-US" dirty="0" smtClean="0"/>
              <a:t>.</a:t>
            </a:r>
          </a:p>
          <a:p>
            <a:pPr>
              <a:buNone/>
            </a:pPr>
            <a:endParaRPr lang="en-US" dirty="0" smtClean="0"/>
          </a:p>
          <a:p>
            <a:r>
              <a:rPr lang="en-US" dirty="0" smtClean="0"/>
              <a:t> </a:t>
            </a:r>
            <a:r>
              <a:rPr lang="en-US" dirty="0" smtClean="0"/>
              <a:t>Jackson thought the Bank of the United States hurt ordinary citizens by exercising too much control over credit and economic opportunity, and he succeeded in shutting it down</a:t>
            </a:r>
            <a:r>
              <a:rPr lang="en-US" dirty="0" smtClean="0"/>
              <a:t>.</a:t>
            </a:r>
          </a:p>
          <a:p>
            <a:pPr>
              <a:buNone/>
            </a:pPr>
            <a:endParaRPr lang="en-US" dirty="0" smtClean="0"/>
          </a:p>
          <a:p>
            <a:r>
              <a:rPr lang="en-US" dirty="0" smtClean="0"/>
              <a:t>But the state banks' reckless credit policies led to massive speculation in Western lands. </a:t>
            </a:r>
            <a:r>
              <a:rPr lang="en-US" dirty="0" smtClean="0"/>
              <a:t>(** </a:t>
            </a:r>
            <a:r>
              <a:rPr lang="en-US" i="1" dirty="0" smtClean="0">
                <a:latin typeface="Times New Roman" pitchFamily="18" charset="0"/>
                <a:cs typeface="Times New Roman" pitchFamily="18" charset="0"/>
              </a:rPr>
              <a:t>Speculation is the </a:t>
            </a:r>
            <a:r>
              <a:rPr lang="en-US" i="1" dirty="0" smtClean="0">
                <a:latin typeface="Times New Roman" pitchFamily="18" charset="0"/>
                <a:cs typeface="Times New Roman" pitchFamily="18" charset="0"/>
              </a:rPr>
              <a:t>engagement </a:t>
            </a:r>
            <a:r>
              <a:rPr lang="en-US" i="1" dirty="0" smtClean="0">
                <a:latin typeface="Times New Roman" pitchFamily="18" charset="0"/>
                <a:cs typeface="Times New Roman" pitchFamily="18" charset="0"/>
              </a:rPr>
              <a:t>in risky business transactions on the chance of quick or considerable profit</a:t>
            </a:r>
            <a:r>
              <a:rPr lang="en-US" dirty="0" smtClean="0"/>
              <a:t>**) </a:t>
            </a:r>
            <a:endParaRPr lang="en-US" dirty="0" smtClean="0"/>
          </a:p>
          <a:p>
            <a:pPr>
              <a:buNone/>
            </a:pPr>
            <a:endParaRPr lang="en-US" dirty="0" smtClean="0"/>
          </a:p>
          <a:p>
            <a:r>
              <a:rPr lang="en-US" dirty="0" smtClean="0"/>
              <a:t>By </a:t>
            </a:r>
            <a:r>
              <a:rPr lang="en-US" dirty="0" smtClean="0"/>
              <a:t>1837, after Van Buren had become president, banks were clearly in trouble. Some began to close, businesses began to fail, and thousands of people lost their land</a:t>
            </a:r>
            <a:r>
              <a:rPr lang="en-US" dirty="0" smtClean="0"/>
              <a:t>. </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Review: What was the Panic of 1837?</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Other incidents were more violent. </a:t>
            </a:r>
          </a:p>
          <a:p>
            <a:pPr lvl="2"/>
            <a:r>
              <a:rPr lang="en-US" dirty="0" smtClean="0"/>
              <a:t>The U.S. ship </a:t>
            </a:r>
            <a:r>
              <a:rPr lang="en-US" i="1" dirty="0" smtClean="0"/>
              <a:t>Caroline</a:t>
            </a:r>
            <a:r>
              <a:rPr lang="en-US" dirty="0" smtClean="0"/>
              <a:t> was attacked above Niagara Falls by Canadians. America was not pleased. </a:t>
            </a:r>
          </a:p>
          <a:p>
            <a:pPr lvl="2"/>
            <a:r>
              <a:rPr lang="en-US" dirty="0" smtClean="0"/>
              <a:t>Later, a Canadian named McLeod boasted of helping in the attack, was arrested by Americans, and condemned to execution. Canada said to carry out the sentence would be to declare war. He came up with an alibi and was released. </a:t>
            </a:r>
          </a:p>
          <a:p>
            <a:pPr lvl="2"/>
            <a:r>
              <a:rPr lang="en-US" dirty="0" smtClean="0"/>
              <a:t>Another situation arose in the Bahamas when the American ship </a:t>
            </a:r>
            <a:r>
              <a:rPr lang="en-US" i="1" dirty="0" smtClean="0"/>
              <a:t>Creole</a:t>
            </a:r>
            <a:r>
              <a:rPr lang="en-US" dirty="0" smtClean="0"/>
              <a:t> was overtaken by 130 slaves. The British gave the slaves asylum (safe haven). Southern Americans were not happy. </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828</TotalTime>
  <Words>2920</Words>
  <Application>Microsoft Office PowerPoint</Application>
  <PresentationFormat>On-screen Show (4:3)</PresentationFormat>
  <Paragraphs>180</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Concourse</vt:lpstr>
      <vt:lpstr>Manifest Destiny and Its Legacy </vt:lpstr>
      <vt:lpstr>Review: Who are the “Whigs”? </vt:lpstr>
      <vt:lpstr>The Accession of “Tyler Too”</vt:lpstr>
      <vt:lpstr>Slide 4</vt:lpstr>
      <vt:lpstr>John Tyler: A President Without a Party</vt:lpstr>
      <vt:lpstr>Slide 6</vt:lpstr>
      <vt:lpstr>A War of Words with England</vt:lpstr>
      <vt:lpstr>Review: What was the Panic of 1837?</vt:lpstr>
      <vt:lpstr>Slide 9</vt:lpstr>
      <vt:lpstr>Manipulating the Maine Maps</vt:lpstr>
      <vt:lpstr>Slide 11</vt:lpstr>
      <vt:lpstr>Slide 12</vt:lpstr>
      <vt:lpstr>The Lone Star of Texas Shines Alone</vt:lpstr>
      <vt:lpstr>Slide 14</vt:lpstr>
      <vt:lpstr>The Belated Texas Nuptials</vt:lpstr>
      <vt:lpstr>Slide 16</vt:lpstr>
      <vt:lpstr>Slide 17</vt:lpstr>
      <vt:lpstr>Oregon Fever Populates Oregon</vt:lpstr>
      <vt:lpstr>Slide 19</vt:lpstr>
      <vt:lpstr>A Mandate (?) for Manifest Destiny</vt:lpstr>
      <vt:lpstr>Polk the Purposeful</vt:lpstr>
      <vt:lpstr>Slide 22</vt:lpstr>
      <vt:lpstr>Slide 23</vt:lpstr>
      <vt:lpstr>Misunderstandings with Mexico</vt:lpstr>
      <vt:lpstr>American Blood on American (?) Soil</vt:lpstr>
      <vt:lpstr>Slide 26</vt:lpstr>
      <vt:lpstr>The Mastering of Mexico</vt:lpstr>
      <vt:lpstr>Slide 28</vt:lpstr>
      <vt:lpstr>Slide 29</vt:lpstr>
      <vt:lpstr>Fighting Mexico for Peace</vt:lpstr>
      <vt:lpstr>Profit and Loss in Mexico</vt:lpstr>
      <vt:lpstr>Slide 32</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Manifest Destiny and Its Legacy </dc:title>
  <dc:creator>pete</dc:creator>
  <cp:lastModifiedBy>pete</cp:lastModifiedBy>
  <cp:revision>23</cp:revision>
  <dcterms:created xsi:type="dcterms:W3CDTF">2013-12-17T12:07:03Z</dcterms:created>
  <dcterms:modified xsi:type="dcterms:W3CDTF">2014-01-06T19:17:48Z</dcterms:modified>
</cp:coreProperties>
</file>