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58" r:id="rId4"/>
    <p:sldId id="260" r:id="rId5"/>
    <p:sldId id="261" r:id="rId6"/>
    <p:sldId id="25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12D9D-248C-4128-8B75-E918BF56D19B}" type="datetimeFigureOut">
              <a:rPr lang="en-US" smtClean="0"/>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36E23-7D37-4FCB-AAB9-74FAA9EAD7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67D1934-4036-4F65-80BB-A35AFE58197F}" type="slidenum">
              <a:rPr lang="en-US"/>
              <a:pPr/>
              <a:t>30</a:t>
            </a:fld>
            <a:endParaRPr lang="en-US"/>
          </a:p>
        </p:txBody>
      </p:sp>
      <p:sp>
        <p:nvSpPr>
          <p:cNvPr id="93187" name="Rectangle 2"/>
          <p:cNvSpPr>
            <a:spLocks noRot="1" noChangeArrowheads="1" noTextEdit="1"/>
          </p:cNvSpPr>
          <p:nvPr>
            <p:ph type="sldImg"/>
          </p:nvPr>
        </p:nvSpPr>
        <p:spPr>
          <a:xfrm>
            <a:off x="1141413" y="684213"/>
            <a:ext cx="4576762" cy="3432175"/>
          </a:xfrm>
          <a:ln/>
        </p:spPr>
      </p:sp>
      <p:sp>
        <p:nvSpPr>
          <p:cNvPr id="93188" name="Rectangle 3"/>
          <p:cNvSpPr>
            <a:spLocks noGrp="1" noChangeArrowheads="1"/>
          </p:cNvSpPr>
          <p:nvPr>
            <p:ph type="body" idx="1"/>
          </p:nvPr>
        </p:nvSpPr>
        <p:spPr>
          <a:xfrm>
            <a:off x="685800" y="4343400"/>
            <a:ext cx="5486400" cy="4116388"/>
          </a:xfrm>
          <a:noFill/>
          <a:ln/>
        </p:spPr>
        <p:txBody>
          <a:bodyPr/>
          <a:lstStyle/>
          <a:p>
            <a:pPr eaLnBrk="1" hangingPunct="1"/>
            <a:r>
              <a:rPr lang="en-US" b="1" smtClean="0"/>
              <a:t>Preview Question 14: What is observational learning, and how is it enabled by mirror neurons?</a:t>
            </a:r>
            <a:endParaRPr lang="en-US" b="1"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83A353F-15E6-4596-8307-E0E72B29C152}" type="slidenum">
              <a:rPr lang="en-US"/>
              <a:pPr/>
              <a:t>32</a:t>
            </a:fld>
            <a:endParaRPr lang="en-US"/>
          </a:p>
        </p:txBody>
      </p:sp>
      <p:sp>
        <p:nvSpPr>
          <p:cNvPr id="94211" name="Rectangle 2"/>
          <p:cNvSpPr>
            <a:spLocks noRot="1" noChangeArrowheads="1" noTextEdit="1"/>
          </p:cNvSpPr>
          <p:nvPr>
            <p:ph type="sldImg"/>
          </p:nvPr>
        </p:nvSpPr>
        <p:spPr>
          <a:xfrm>
            <a:off x="1141413" y="684213"/>
            <a:ext cx="4576762" cy="3432175"/>
          </a:xfrm>
          <a:ln/>
        </p:spPr>
      </p:sp>
      <p:sp>
        <p:nvSpPr>
          <p:cNvPr id="94212" name="Rectangle 3"/>
          <p:cNvSpPr>
            <a:spLocks noGrp="1" noChangeArrowheads="1"/>
          </p:cNvSpPr>
          <p:nvPr>
            <p:ph type="body" idx="1"/>
          </p:nvPr>
        </p:nvSpPr>
        <p:spPr>
          <a:xfrm>
            <a:off x="685800" y="4343400"/>
            <a:ext cx="5486400" cy="4116388"/>
          </a:xfrm>
          <a:noFill/>
          <a:ln/>
        </p:spPr>
        <p:txBody>
          <a:bodyPr/>
          <a:lstStyle/>
          <a:p>
            <a:pPr eaLnBrk="1" hangingPunct="1"/>
            <a:endParaRPr lang="en-US" b="1"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32833C6-157A-4DEE-91EA-41A2868A965B}" type="slidenum">
              <a:rPr lang="en-US"/>
              <a:pPr/>
              <a:t>34</a:t>
            </a:fld>
            <a:endParaRPr lang="en-US"/>
          </a:p>
        </p:txBody>
      </p:sp>
      <p:sp>
        <p:nvSpPr>
          <p:cNvPr id="95235" name="Rectangle 2"/>
          <p:cNvSpPr>
            <a:spLocks noRot="1" noChangeArrowheads="1" noTextEdit="1"/>
          </p:cNvSpPr>
          <p:nvPr>
            <p:ph type="sldImg"/>
          </p:nvPr>
        </p:nvSpPr>
        <p:spPr>
          <a:xfrm>
            <a:off x="1141413" y="684213"/>
            <a:ext cx="4576762" cy="3432175"/>
          </a:xfrm>
          <a:ln/>
        </p:spPr>
      </p:sp>
      <p:sp>
        <p:nvSpPr>
          <p:cNvPr id="95236" name="Rectangle 3"/>
          <p:cNvSpPr>
            <a:spLocks noGrp="1" noChangeArrowheads="1"/>
          </p:cNvSpPr>
          <p:nvPr>
            <p:ph type="body" idx="1"/>
          </p:nvPr>
        </p:nvSpPr>
        <p:spPr>
          <a:xfrm>
            <a:off x="685800" y="4343400"/>
            <a:ext cx="5486400" cy="4116388"/>
          </a:xfrm>
          <a:noFill/>
          <a:ln/>
        </p:spPr>
        <p:txBody>
          <a:bodyPr/>
          <a:lstStyle/>
          <a:p>
            <a:pPr eaLnBrk="1" hangingPunct="1"/>
            <a:r>
              <a:rPr lang="en-US" b="1" smtClean="0">
                <a:cs typeface="Arial" charset="0"/>
              </a:rPr>
              <a:t>Preview Question 15: What is the impact of prosocial modeling and of antisocial modeling?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8D5D0C-EF10-45DC-856F-C83CB45B1B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7D2F0-214E-4294-91F5-FFF2ED7A16E9}"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71E7-9F1A-489F-A286-40234FEEDA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7D2F0-214E-4294-91F5-FFF2ED7A16E9}" type="datetimeFigureOut">
              <a:rPr lang="en-US" smtClean="0"/>
              <a:pPr/>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471E7-9F1A-489F-A286-40234FEEDA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Operant_conditioning_chamb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Pavlov developed a new research question after observing this behavior of the dogs.</a:t>
            </a:r>
          </a:p>
          <a:p>
            <a:endParaRPr lang="en-US" dirty="0"/>
          </a:p>
          <a:p>
            <a:pPr>
              <a:buFont typeface="Wingdings" pitchFamily="2" charset="2"/>
              <a:buChar char="q"/>
            </a:pPr>
            <a:r>
              <a:rPr lang="en-US" dirty="0" smtClean="0"/>
              <a:t>If the dogs could learn to salivate in response to the clinking of food trays because this clinking was associated with the bringing of meat, could they learn to salivate in response to any stimulus that signaled meat?</a:t>
            </a:r>
          </a:p>
          <a:p>
            <a:pPr lvl="1">
              <a:buFont typeface="Arial" pitchFamily="34" charset="0"/>
              <a:buChar char="•"/>
            </a:pPr>
            <a:r>
              <a:rPr lang="en-US" dirty="0" smtClean="0"/>
              <a:t>Pavlov predicted they could.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534400" cy="5440363"/>
          </a:xfrm>
        </p:spPr>
        <p:txBody>
          <a:bodyPr>
            <a:normAutofit fontScale="92500" lnSpcReduction="20000"/>
          </a:bodyPr>
          <a:lstStyle/>
          <a:p>
            <a:r>
              <a:rPr lang="en-US" dirty="0" smtClean="0"/>
              <a:t>New stimulus: ringing of a bell</a:t>
            </a:r>
          </a:p>
          <a:p>
            <a:r>
              <a:rPr lang="en-US" dirty="0" smtClean="0"/>
              <a:t>New Procedure:</a:t>
            </a:r>
          </a:p>
          <a:p>
            <a:pPr lvl="1"/>
            <a:r>
              <a:rPr lang="en-US" dirty="0" smtClean="0"/>
              <a:t>He would ring a bell once dogs were strapped into harnesses</a:t>
            </a:r>
          </a:p>
          <a:p>
            <a:pPr lvl="1"/>
            <a:r>
              <a:rPr lang="en-US" dirty="0" smtClean="0"/>
              <a:t>Half a second after the bell rang, meat powder was place on dogs’ tongues. </a:t>
            </a:r>
          </a:p>
          <a:p>
            <a:pPr lvl="1"/>
            <a:r>
              <a:rPr lang="en-US" dirty="0" smtClean="0"/>
              <a:t>Pavlov repeated this process numerous times.</a:t>
            </a:r>
          </a:p>
          <a:p>
            <a:pPr lvl="1"/>
            <a:r>
              <a:rPr lang="en-US" dirty="0" smtClean="0"/>
              <a:t>After several pairings of the meat and the bell, Pavlov changed the procedure but sounding the bell but presenting no meat.</a:t>
            </a:r>
          </a:p>
          <a:p>
            <a:pPr lvl="1"/>
            <a:r>
              <a:rPr lang="en-US" dirty="0" smtClean="0"/>
              <a:t>The dogs salivated anyway.</a:t>
            </a:r>
          </a:p>
          <a:p>
            <a:pPr lvl="1"/>
            <a:endParaRPr lang="en-US" dirty="0"/>
          </a:p>
          <a:p>
            <a:pPr lvl="1" algn="ctr">
              <a:buNone/>
            </a:pPr>
            <a:r>
              <a:rPr lang="en-US" sz="3600" dirty="0" smtClean="0">
                <a:latin typeface="Copperplate Gothic Light" pitchFamily="34" charset="0"/>
              </a:rPr>
              <a:t>This is classical conditioning!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19800" y="6294437"/>
            <a:ext cx="4267200" cy="563563"/>
          </a:xfrm>
        </p:spPr>
        <p:txBody>
          <a:bodyPr>
            <a:normAutofit lnSpcReduction="10000"/>
          </a:bodyPr>
          <a:lstStyle/>
          <a:p>
            <a:pPr>
              <a:buNone/>
            </a:pPr>
            <a:r>
              <a:rPr lang="en-US" dirty="0" smtClean="0"/>
              <a:t>Learning </a:t>
            </a:r>
            <a:endParaRPr lang="en-US" dirty="0"/>
          </a:p>
        </p:txBody>
      </p:sp>
      <p:pic>
        <p:nvPicPr>
          <p:cNvPr id="12290" name="Picture 2" descr="http://www3.niu.edu/acad/psych/Millis/History/2003/Classical_Conditioning.jpg"/>
          <p:cNvPicPr>
            <a:picLocks noChangeAspect="1" noChangeArrowheads="1"/>
          </p:cNvPicPr>
          <p:nvPr/>
        </p:nvPicPr>
        <p:blipFill>
          <a:blip r:embed="rId2" cstate="print"/>
          <a:srcRect/>
          <a:stretch>
            <a:fillRect/>
          </a:stretch>
        </p:blipFill>
        <p:spPr bwMode="auto">
          <a:xfrm>
            <a:off x="0" y="0"/>
            <a:ext cx="8382000" cy="6283396"/>
          </a:xfrm>
          <a:prstGeom prst="rect">
            <a:avLst/>
          </a:prstGeom>
          <a:noFill/>
        </p:spPr>
      </p:pic>
      <p:cxnSp>
        <p:nvCxnSpPr>
          <p:cNvPr id="6" name="Straight Arrow Connector 5"/>
          <p:cNvCxnSpPr/>
          <p:nvPr/>
        </p:nvCxnSpPr>
        <p:spPr>
          <a:xfrm rot="10800000">
            <a:off x="5334000" y="61722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458200" cy="5638800"/>
          </a:xfrm>
        </p:spPr>
        <p:txBody>
          <a:bodyPr>
            <a:normAutofit fontScale="92500" lnSpcReduction="10000"/>
          </a:bodyPr>
          <a:lstStyle/>
          <a:p>
            <a:r>
              <a:rPr lang="en-US" dirty="0" smtClean="0"/>
              <a:t>Unconditioned stimulus</a:t>
            </a:r>
          </a:p>
          <a:p>
            <a:pPr lvl="1"/>
            <a:r>
              <a:rPr lang="en-US" dirty="0" smtClean="0"/>
              <a:t>A stimulus that causes a response that is automatic, not learned (the food/meat)</a:t>
            </a:r>
          </a:p>
          <a:p>
            <a:r>
              <a:rPr lang="en-US" dirty="0" smtClean="0"/>
              <a:t>Unconditioned response</a:t>
            </a:r>
          </a:p>
          <a:p>
            <a:pPr lvl="1"/>
            <a:r>
              <a:rPr lang="en-US" dirty="0" smtClean="0"/>
              <a:t>The automatic </a:t>
            </a:r>
            <a:r>
              <a:rPr lang="en-US" smtClean="0"/>
              <a:t>response (dogs’ </a:t>
            </a:r>
            <a:r>
              <a:rPr lang="en-US" dirty="0" smtClean="0"/>
              <a:t>salivation)</a:t>
            </a:r>
          </a:p>
          <a:p>
            <a:r>
              <a:rPr lang="en-US" dirty="0" smtClean="0"/>
              <a:t>Conditioned stimulus</a:t>
            </a:r>
          </a:p>
          <a:p>
            <a:pPr lvl="1"/>
            <a:r>
              <a:rPr lang="en-US" dirty="0" smtClean="0"/>
              <a:t>previously neutral stimulus that, after becoming associated with the </a:t>
            </a:r>
            <a:r>
              <a:rPr lang="en-US" smtClean="0"/>
              <a:t>unconditioned stimulus,  </a:t>
            </a:r>
            <a:r>
              <a:rPr lang="en-US" dirty="0" smtClean="0"/>
              <a:t>eventually comes to </a:t>
            </a:r>
            <a:r>
              <a:rPr lang="en-US" smtClean="0"/>
              <a:t>trigger a conditioned response. (the Bell/tone)</a:t>
            </a:r>
            <a:endParaRPr lang="en-US" dirty="0" smtClean="0"/>
          </a:p>
          <a:p>
            <a:r>
              <a:rPr lang="en-US" smtClean="0"/>
              <a:t>Conditioned response</a:t>
            </a:r>
          </a:p>
          <a:p>
            <a:pPr lvl="1"/>
            <a:r>
              <a:rPr lang="en-US" smtClean="0"/>
              <a:t>A learned response to a stimulus that was previously neutral  (dogs’ salivation, to the bell)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taste aversion?</a:t>
            </a:r>
            <a:endParaRPr lang="en-US" dirty="0"/>
          </a:p>
        </p:txBody>
      </p:sp>
      <p:sp>
        <p:nvSpPr>
          <p:cNvPr id="3" name="Content Placeholder 2"/>
          <p:cNvSpPr>
            <a:spLocks noGrp="1"/>
          </p:cNvSpPr>
          <p:nvPr>
            <p:ph idx="1"/>
          </p:nvPr>
        </p:nvSpPr>
        <p:spPr/>
        <p:txBody>
          <a:bodyPr/>
          <a:lstStyle/>
          <a:p>
            <a:r>
              <a:rPr lang="en-US" dirty="0" smtClean="0"/>
              <a:t>A learned avoidance of a particular food.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extinction?</a:t>
            </a:r>
            <a:endParaRPr lang="en-US" dirty="0"/>
          </a:p>
        </p:txBody>
      </p:sp>
      <p:sp>
        <p:nvSpPr>
          <p:cNvPr id="3" name="Content Placeholder 2"/>
          <p:cNvSpPr>
            <a:spLocks noGrp="1"/>
          </p:cNvSpPr>
          <p:nvPr>
            <p:ph idx="1"/>
          </p:nvPr>
        </p:nvSpPr>
        <p:spPr/>
        <p:txBody>
          <a:bodyPr/>
          <a:lstStyle/>
          <a:p>
            <a:r>
              <a:rPr lang="en-US" dirty="0" smtClean="0"/>
              <a:t>Extinction occurs when the conditioned stimulus is disconnected from the unconditioned stimulus. As a result, the conditioned stimulus no longer causes the conditioned response to occur.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48400" y="228600"/>
            <a:ext cx="2743200" cy="6477000"/>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descr="http://www.muslimdiary.com/images/behave.jpg"/>
          <p:cNvPicPr>
            <a:picLocks noChangeAspect="1" noChangeArrowheads="1"/>
          </p:cNvPicPr>
          <p:nvPr/>
        </p:nvPicPr>
        <p:blipFill>
          <a:blip r:embed="rId2" cstate="print"/>
          <a:srcRect/>
          <a:stretch>
            <a:fillRect/>
          </a:stretch>
        </p:blipFill>
        <p:spPr bwMode="auto">
          <a:xfrm>
            <a:off x="-1" y="304800"/>
            <a:ext cx="6126079" cy="4953000"/>
          </a:xfrm>
          <a:prstGeom prst="rect">
            <a:avLst/>
          </a:prstGeom>
          <a:noFill/>
        </p:spPr>
      </p:pic>
      <p:pic>
        <p:nvPicPr>
          <p:cNvPr id="25604" name="Picture 4" descr="http://www.muslimdiary.com/images/behave.jpg"/>
          <p:cNvPicPr>
            <a:picLocks noChangeAspect="1" noChangeArrowheads="1"/>
          </p:cNvPicPr>
          <p:nvPr/>
        </p:nvPicPr>
        <p:blipFill>
          <a:blip r:embed="rId2" cstate="print"/>
          <a:srcRect l="70922" b="3509"/>
          <a:stretch>
            <a:fillRect/>
          </a:stretch>
        </p:blipFill>
        <p:spPr bwMode="auto">
          <a:xfrm>
            <a:off x="6324600" y="533400"/>
            <a:ext cx="1600200" cy="4605454"/>
          </a:xfrm>
          <a:prstGeom prst="rect">
            <a:avLst/>
          </a:prstGeom>
          <a:noFill/>
        </p:spPr>
      </p:pic>
      <p:sp>
        <p:nvSpPr>
          <p:cNvPr id="6" name="TextBox 5"/>
          <p:cNvSpPr txBox="1"/>
          <p:nvPr/>
        </p:nvSpPr>
        <p:spPr>
          <a:xfrm>
            <a:off x="8077200" y="2133600"/>
            <a:ext cx="1066800" cy="1200329"/>
          </a:xfrm>
          <a:prstGeom prst="rect">
            <a:avLst/>
          </a:prstGeom>
          <a:noFill/>
        </p:spPr>
        <p:txBody>
          <a:bodyPr wrap="square" rtlCol="0">
            <a:spAutoFit/>
          </a:bodyPr>
          <a:lstStyle/>
          <a:p>
            <a:r>
              <a:rPr lang="en-US" b="1" dirty="0" smtClean="0">
                <a:solidFill>
                  <a:srgbClr val="FF0000"/>
                </a:solidFill>
              </a:rPr>
              <a:t>No pairing with Food </a:t>
            </a:r>
            <a:endParaRPr lang="en-US" b="1" dirty="0">
              <a:solidFill>
                <a:srgbClr val="FF0000"/>
              </a:solidFill>
            </a:endParaRPr>
          </a:p>
        </p:txBody>
      </p:sp>
      <p:cxnSp>
        <p:nvCxnSpPr>
          <p:cNvPr id="8" name="Straight Arrow Connector 7"/>
          <p:cNvCxnSpPr/>
          <p:nvPr/>
        </p:nvCxnSpPr>
        <p:spPr>
          <a:xfrm rot="10800000">
            <a:off x="7620000" y="1752600"/>
            <a:ext cx="609600" cy="381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77000" y="3505200"/>
            <a:ext cx="1600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5257800"/>
            <a:ext cx="1981200" cy="923330"/>
          </a:xfrm>
          <a:prstGeom prst="rect">
            <a:avLst/>
          </a:prstGeom>
          <a:noFill/>
        </p:spPr>
        <p:txBody>
          <a:bodyPr wrap="square" rtlCol="0">
            <a:spAutoFit/>
          </a:bodyPr>
          <a:lstStyle/>
          <a:p>
            <a:r>
              <a:rPr lang="en-US" b="1" dirty="0" smtClean="0">
                <a:solidFill>
                  <a:srgbClr val="FF0000"/>
                </a:solidFill>
              </a:rPr>
              <a:t>Eventually, dog will no longer respond </a:t>
            </a:r>
            <a:endParaRPr lang="en-US" b="1" dirty="0">
              <a:solidFill>
                <a:srgbClr val="FF0000"/>
              </a:solidFill>
            </a:endParaRPr>
          </a:p>
        </p:txBody>
      </p:sp>
      <p:sp>
        <p:nvSpPr>
          <p:cNvPr id="14" name="TextBox 13"/>
          <p:cNvSpPr txBox="1"/>
          <p:nvPr/>
        </p:nvSpPr>
        <p:spPr>
          <a:xfrm>
            <a:off x="2133600" y="5934670"/>
            <a:ext cx="3886200" cy="923330"/>
          </a:xfrm>
          <a:prstGeom prst="rect">
            <a:avLst/>
          </a:prstGeom>
          <a:noFill/>
        </p:spPr>
        <p:txBody>
          <a:bodyPr wrap="square" rtlCol="0">
            <a:spAutoFit/>
          </a:bodyPr>
          <a:lstStyle/>
          <a:p>
            <a:r>
              <a:rPr lang="en-US" sz="5400" b="1" dirty="0" smtClean="0">
                <a:solidFill>
                  <a:srgbClr val="00B050"/>
                </a:solidFill>
              </a:rPr>
              <a:t>Extinction!</a:t>
            </a:r>
            <a:endParaRPr lang="en-US" sz="5400" b="1" dirty="0">
              <a:solidFill>
                <a:srgbClr val="00B050"/>
              </a:solidFill>
            </a:endParaRPr>
          </a:p>
        </p:txBody>
      </p:sp>
      <p:cxnSp>
        <p:nvCxnSpPr>
          <p:cNvPr id="16" name="Straight Arrow Connector 15"/>
          <p:cNvCxnSpPr/>
          <p:nvPr/>
        </p:nvCxnSpPr>
        <p:spPr>
          <a:xfrm>
            <a:off x="5486400" y="6324600"/>
            <a:ext cx="685800"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spontaneous recovery? </a:t>
            </a:r>
            <a:endParaRPr lang="en-US" dirty="0"/>
          </a:p>
        </p:txBody>
      </p:sp>
      <p:sp>
        <p:nvSpPr>
          <p:cNvPr id="3" name="Content Placeholder 2"/>
          <p:cNvSpPr>
            <a:spLocks noGrp="1"/>
          </p:cNvSpPr>
          <p:nvPr>
            <p:ph idx="1"/>
          </p:nvPr>
        </p:nvSpPr>
        <p:spPr/>
        <p:txBody>
          <a:bodyPr/>
          <a:lstStyle/>
          <a:p>
            <a:r>
              <a:rPr lang="en-US" dirty="0" smtClean="0"/>
              <a:t>Organisms sometimes display responses that were extinguished earlier.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flooding?</a:t>
            </a:r>
            <a:endParaRPr lang="en-US" dirty="0"/>
          </a:p>
        </p:txBody>
      </p:sp>
      <p:sp>
        <p:nvSpPr>
          <p:cNvPr id="3" name="Content Placeholder 2"/>
          <p:cNvSpPr>
            <a:spLocks noGrp="1"/>
          </p:cNvSpPr>
          <p:nvPr>
            <p:ph idx="1"/>
          </p:nvPr>
        </p:nvSpPr>
        <p:spPr/>
        <p:txBody>
          <a:bodyPr/>
          <a:lstStyle/>
          <a:p>
            <a:r>
              <a:rPr lang="en-US" dirty="0" smtClean="0"/>
              <a:t>A person is exposed to the harmless stimulus until fear responses to that stimulus are extinguished. </a:t>
            </a:r>
          </a:p>
          <a:p>
            <a:pPr lvl="1"/>
            <a:r>
              <a:rPr lang="en-US" dirty="0" smtClean="0"/>
              <a:t>Ex: </a:t>
            </a:r>
          </a:p>
          <a:p>
            <a:pPr lvl="1"/>
            <a:r>
              <a:rPr lang="en-US" dirty="0" smtClean="0"/>
              <a:t>A person with a fear of heights might look out a window on the sixth floor until she or he is longer upset.</a:t>
            </a:r>
          </a:p>
          <a:p>
            <a:pPr lvl="1"/>
            <a:r>
              <a:rPr lang="en-US" dirty="0" smtClean="0"/>
              <a:t>A person with a fear of snakes would be put in a room with lots of harmless snakes.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systematic desensitization?</a:t>
            </a:r>
            <a:endParaRPr lang="en-US" dirty="0"/>
          </a:p>
        </p:txBody>
      </p:sp>
      <p:sp>
        <p:nvSpPr>
          <p:cNvPr id="3" name="Content Placeholder 2"/>
          <p:cNvSpPr>
            <a:spLocks noGrp="1"/>
          </p:cNvSpPr>
          <p:nvPr>
            <p:ph idx="1"/>
          </p:nvPr>
        </p:nvSpPr>
        <p:spPr>
          <a:xfrm>
            <a:off x="304800" y="1447800"/>
            <a:ext cx="8839200" cy="5410200"/>
          </a:xfrm>
        </p:spPr>
        <p:txBody>
          <a:bodyPr>
            <a:normAutofit fontScale="92500" lnSpcReduction="10000"/>
          </a:bodyPr>
          <a:lstStyle/>
          <a:p>
            <a:r>
              <a:rPr lang="en-US" dirty="0" smtClean="0"/>
              <a:t>Used to help people overcome fears</a:t>
            </a:r>
          </a:p>
          <a:p>
            <a:r>
              <a:rPr lang="en-US" dirty="0" smtClean="0"/>
              <a:t>First, people are taught relaxation techniques.</a:t>
            </a:r>
          </a:p>
          <a:p>
            <a:r>
              <a:rPr lang="en-US" dirty="0" smtClean="0"/>
              <a:t>Then, they are exposed gradually to whatever stimulus they fear while remain relaxed.</a:t>
            </a:r>
          </a:p>
          <a:p>
            <a:pPr lvl="1"/>
            <a:r>
              <a:rPr lang="en-US" dirty="0" smtClean="0"/>
              <a:t>For ex: people who are afraid of snakes will be first shown pictures of snakes, while they are relaxed. </a:t>
            </a:r>
          </a:p>
          <a:p>
            <a:pPr lvl="1">
              <a:buNone/>
            </a:pPr>
            <a:r>
              <a:rPr lang="en-US" dirty="0"/>
              <a:t>	</a:t>
            </a:r>
            <a:r>
              <a:rPr lang="en-US" dirty="0" smtClean="0"/>
              <a:t>Once they can view the pictures of snakes without losing that sense of relaxation, they will move forward to seeing actual snakes from a distance. They will practice their relaxation techniques at that stage and then, once they can remain calm, they will move forward to maybe touching a snake.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smtClean="0">
                <a:solidFill>
                  <a:srgbClr val="006600"/>
                </a:solidFill>
              </a:rPr>
              <a:t>Which is learned?</a:t>
            </a:r>
          </a:p>
        </p:txBody>
      </p:sp>
      <p:sp>
        <p:nvSpPr>
          <p:cNvPr id="5123" name="Rectangle 3"/>
          <p:cNvSpPr>
            <a:spLocks noGrp="1" noChangeArrowheads="1"/>
          </p:cNvSpPr>
          <p:nvPr>
            <p:ph type="body" idx="1"/>
          </p:nvPr>
        </p:nvSpPr>
        <p:spPr/>
        <p:txBody>
          <a:bodyPr/>
          <a:lstStyle/>
          <a:p>
            <a:pPr eaLnBrk="1" hangingPunct="1">
              <a:lnSpc>
                <a:spcPct val="90000"/>
              </a:lnSpc>
            </a:pPr>
            <a:r>
              <a:rPr lang="en-US" dirty="0" smtClean="0">
                <a:solidFill>
                  <a:srgbClr val="0000CC"/>
                </a:solidFill>
              </a:rPr>
              <a:t>Sneezing when dust gets in your nose</a:t>
            </a:r>
          </a:p>
          <a:p>
            <a:pPr eaLnBrk="1" hangingPunct="1">
              <a:lnSpc>
                <a:spcPct val="90000"/>
              </a:lnSpc>
            </a:pPr>
            <a:endParaRPr lang="en-US" dirty="0" smtClean="0">
              <a:solidFill>
                <a:srgbClr val="0000CC"/>
              </a:solidFill>
            </a:endParaRPr>
          </a:p>
          <a:p>
            <a:pPr eaLnBrk="1" hangingPunct="1">
              <a:lnSpc>
                <a:spcPct val="90000"/>
              </a:lnSpc>
            </a:pPr>
            <a:r>
              <a:rPr lang="en-US" dirty="0" smtClean="0">
                <a:solidFill>
                  <a:srgbClr val="0000CC"/>
                </a:solidFill>
              </a:rPr>
              <a:t>Blinking your eye when a puff of air hits it</a:t>
            </a:r>
          </a:p>
          <a:p>
            <a:pPr eaLnBrk="1" hangingPunct="1">
              <a:lnSpc>
                <a:spcPct val="90000"/>
              </a:lnSpc>
              <a:buFontTx/>
              <a:buNone/>
            </a:pPr>
            <a:endParaRPr lang="en-US" dirty="0" smtClean="0">
              <a:solidFill>
                <a:srgbClr val="0000CC"/>
              </a:solidFill>
            </a:endParaRPr>
          </a:p>
          <a:p>
            <a:pPr eaLnBrk="1" hangingPunct="1">
              <a:lnSpc>
                <a:spcPct val="90000"/>
              </a:lnSpc>
            </a:pPr>
            <a:r>
              <a:rPr lang="en-US" dirty="0" smtClean="0">
                <a:solidFill>
                  <a:srgbClr val="0000CC"/>
                </a:solidFill>
              </a:rPr>
              <a:t>Drooling when you taste a lemon</a:t>
            </a:r>
          </a:p>
          <a:p>
            <a:pPr eaLnBrk="1" hangingPunct="1">
              <a:lnSpc>
                <a:spcPct val="90000"/>
              </a:lnSpc>
              <a:buFontTx/>
              <a:buNone/>
            </a:pPr>
            <a:endParaRPr lang="en-US" dirty="0" smtClean="0">
              <a:solidFill>
                <a:srgbClr val="0000CC"/>
              </a:solidFill>
            </a:endParaRPr>
          </a:p>
          <a:p>
            <a:pPr eaLnBrk="1" hangingPunct="1">
              <a:lnSpc>
                <a:spcPct val="90000"/>
              </a:lnSpc>
            </a:pPr>
            <a:r>
              <a:rPr lang="en-US" dirty="0" smtClean="0">
                <a:solidFill>
                  <a:srgbClr val="0000CC"/>
                </a:solidFill>
              </a:rPr>
              <a:t>Increasing heart rate when you see a spider</a:t>
            </a:r>
          </a:p>
          <a:p>
            <a:pPr eaLnBrk="1" hangingPunct="1">
              <a:lnSpc>
                <a:spcPct val="90000"/>
              </a:lnSpc>
            </a:pPr>
            <a:endParaRPr lang="en-US" dirty="0" smtClean="0">
              <a:solidFill>
                <a:srgbClr val="0000CC"/>
              </a:solidFill>
            </a:endParaRPr>
          </a:p>
          <a:p>
            <a:pPr eaLnBrk="1" hangingPunct="1">
              <a:lnSpc>
                <a:spcPct val="90000"/>
              </a:lnSpc>
            </a:pPr>
            <a:endParaRPr lang="en-US" dirty="0" smtClean="0">
              <a:solidFill>
                <a:srgbClr val="0000CC"/>
              </a:solidFill>
            </a:endParaRPr>
          </a:p>
          <a:p>
            <a:pPr eaLnBrk="1" hangingPunct="1">
              <a:lnSpc>
                <a:spcPct val="90000"/>
              </a:lnSpc>
            </a:pPr>
            <a:endParaRPr lang="en-US" dirty="0"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counter-conditioning? </a:t>
            </a:r>
            <a:endParaRPr lang="en-US" dirty="0"/>
          </a:p>
        </p:txBody>
      </p:sp>
      <p:sp>
        <p:nvSpPr>
          <p:cNvPr id="3" name="Content Placeholder 2"/>
          <p:cNvSpPr>
            <a:spLocks noGrp="1"/>
          </p:cNvSpPr>
          <p:nvPr>
            <p:ph idx="1"/>
          </p:nvPr>
        </p:nvSpPr>
        <p:spPr/>
        <p:txBody>
          <a:bodyPr/>
          <a:lstStyle/>
          <a:p>
            <a:r>
              <a:rPr lang="en-US" dirty="0" smtClean="0"/>
              <a:t>A pleasant stimulus is paired repeatedly with a fearful one, to counteract that fear.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Bell-Pad method? </a:t>
            </a:r>
            <a:endParaRPr lang="en-US" dirty="0"/>
          </a:p>
        </p:txBody>
      </p:sp>
      <p:sp>
        <p:nvSpPr>
          <p:cNvPr id="3" name="Content Placeholder 2"/>
          <p:cNvSpPr>
            <a:spLocks noGrp="1"/>
          </p:cNvSpPr>
          <p:nvPr>
            <p:ph idx="1"/>
          </p:nvPr>
        </p:nvSpPr>
        <p:spPr/>
        <p:txBody>
          <a:bodyPr/>
          <a:lstStyle/>
          <a:p>
            <a:r>
              <a:rPr lang="en-US" dirty="0" smtClean="0"/>
              <a:t>Pg. 135</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p:txBody>
          <a:bodyPr/>
          <a:lstStyle/>
          <a:p>
            <a:r>
              <a:rPr lang="en-US" dirty="0" smtClean="0"/>
              <a:t>What helps change behavior more, reinforcement or punishment? </a:t>
            </a:r>
          </a:p>
          <a:p>
            <a:r>
              <a:rPr lang="en-US" smtClean="0"/>
              <a:t>Explain</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operant conditioning?</a:t>
            </a:r>
            <a:endParaRPr lang="en-US" dirty="0"/>
          </a:p>
        </p:txBody>
      </p:sp>
      <p:sp>
        <p:nvSpPr>
          <p:cNvPr id="3" name="Content Placeholder 2"/>
          <p:cNvSpPr>
            <a:spLocks noGrp="1"/>
          </p:cNvSpPr>
          <p:nvPr>
            <p:ph idx="1"/>
          </p:nvPr>
        </p:nvSpPr>
        <p:spPr/>
        <p:txBody>
          <a:bodyPr/>
          <a:lstStyle/>
          <a:p>
            <a:r>
              <a:rPr lang="en-US" dirty="0" smtClean="0"/>
              <a:t>People and animals learn to do things, and not to do other things, because of the results of what they do</a:t>
            </a:r>
          </a:p>
          <a:p>
            <a:endParaRPr lang="en-US" dirty="0"/>
          </a:p>
          <a:p>
            <a:r>
              <a:rPr lang="en-US" dirty="0" smtClean="0"/>
              <a:t>In other words, people learn from the consequences of their actions.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F. Skinner </a:t>
            </a:r>
            <a:endParaRPr lang="en-US" dirty="0"/>
          </a:p>
        </p:txBody>
      </p:sp>
      <p:sp>
        <p:nvSpPr>
          <p:cNvPr id="3" name="Content Placeholder 2"/>
          <p:cNvSpPr>
            <a:spLocks noGrp="1"/>
          </p:cNvSpPr>
          <p:nvPr>
            <p:ph idx="1"/>
          </p:nvPr>
        </p:nvSpPr>
        <p:spPr>
          <a:xfrm>
            <a:off x="3733800" y="1600200"/>
            <a:ext cx="4953000" cy="4525963"/>
          </a:xfrm>
        </p:spPr>
        <p:txBody>
          <a:bodyPr>
            <a:normAutofit fontScale="85000" lnSpcReduction="10000"/>
          </a:bodyPr>
          <a:lstStyle/>
          <a:p>
            <a:r>
              <a:rPr lang="en-US" dirty="0" smtClean="0"/>
              <a:t>American Psychologist </a:t>
            </a:r>
          </a:p>
          <a:p>
            <a:r>
              <a:rPr lang="en-US" dirty="0" smtClean="0"/>
              <a:t>Skinner invented the </a:t>
            </a:r>
            <a:r>
              <a:rPr lang="en-US" dirty="0" smtClean="0">
                <a:hlinkClick r:id="rId2" tooltip="Operant conditioning chamber"/>
              </a:rPr>
              <a:t>operant conditioning chamber</a:t>
            </a:r>
            <a:r>
              <a:rPr lang="en-US" dirty="0" smtClean="0"/>
              <a:t>, also known as the Skinner Box</a:t>
            </a:r>
          </a:p>
          <a:p>
            <a:r>
              <a:rPr lang="en-US" dirty="0" smtClean="0"/>
              <a:t>Skinner believed that the best way to understand behavior is to look at the causes of an action and its consequences. He called this approach operant conditioning.</a:t>
            </a:r>
          </a:p>
          <a:p>
            <a:endParaRPr lang="en-US" dirty="0"/>
          </a:p>
        </p:txBody>
      </p:sp>
      <p:pic>
        <p:nvPicPr>
          <p:cNvPr id="29698" name="Picture 2" descr="http://drsophiayin.com/images/uploads/bfskinner.jpg"/>
          <p:cNvPicPr>
            <a:picLocks noChangeAspect="1" noChangeArrowheads="1"/>
          </p:cNvPicPr>
          <p:nvPr/>
        </p:nvPicPr>
        <p:blipFill>
          <a:blip r:embed="rId3" cstate="print"/>
          <a:srcRect/>
          <a:stretch>
            <a:fillRect/>
          </a:stretch>
        </p:blipFill>
        <p:spPr bwMode="auto">
          <a:xfrm>
            <a:off x="381000" y="1600200"/>
            <a:ext cx="3393767" cy="481965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Skinner Box—Pigeon experiment</a:t>
            </a:r>
            <a:endParaRPr lang="en-US" dirty="0"/>
          </a:p>
        </p:txBody>
      </p:sp>
      <p:sp>
        <p:nvSpPr>
          <p:cNvPr id="3" name="Content Placeholder 2"/>
          <p:cNvSpPr>
            <a:spLocks noGrp="1"/>
          </p:cNvSpPr>
          <p:nvPr>
            <p:ph idx="1"/>
          </p:nvPr>
        </p:nvSpPr>
        <p:spPr>
          <a:xfrm>
            <a:off x="0" y="990600"/>
            <a:ext cx="3429000" cy="5867400"/>
          </a:xfrm>
        </p:spPr>
        <p:txBody>
          <a:bodyPr>
            <a:normAutofit fontScale="55000" lnSpcReduction="20000"/>
          </a:bodyPr>
          <a:lstStyle/>
          <a:p>
            <a:r>
              <a:rPr lang="en-US" dirty="0" smtClean="0"/>
              <a:t>Skinner showed how positive reinforcement worked by placing a hungry rat in his Skinner box. </a:t>
            </a:r>
          </a:p>
          <a:p>
            <a:pPr>
              <a:buNone/>
            </a:pPr>
            <a:endParaRPr lang="en-US" dirty="0" smtClean="0"/>
          </a:p>
          <a:p>
            <a:r>
              <a:rPr lang="en-US" dirty="0" smtClean="0"/>
              <a:t>The box contained a lever in the side and as the rat moved about the box it would accidentally knock the lever.  Immediately it did so a food pellet would drop into a container next to the lever. </a:t>
            </a:r>
          </a:p>
          <a:p>
            <a:pPr>
              <a:buNone/>
            </a:pPr>
            <a:endParaRPr lang="en-US" dirty="0" smtClean="0"/>
          </a:p>
          <a:p>
            <a:r>
              <a:rPr lang="en-US" dirty="0" smtClean="0"/>
              <a:t>The rats quickly learned to go straight to the lever after a few times of being put in the box. </a:t>
            </a:r>
          </a:p>
          <a:p>
            <a:pPr>
              <a:buNone/>
            </a:pPr>
            <a:endParaRPr lang="en-US" dirty="0" smtClean="0"/>
          </a:p>
          <a:p>
            <a:r>
              <a:rPr lang="en-US" dirty="0" smtClean="0"/>
              <a:t>The consequence of receiving food if they pressed the lever ensured that they would repeat the action again and again.</a:t>
            </a:r>
            <a:br>
              <a:rPr lang="en-US" dirty="0" smtClean="0"/>
            </a:br>
            <a:endParaRPr lang="en-US" dirty="0" smtClean="0"/>
          </a:p>
          <a:p>
            <a:endParaRPr lang="en-US" dirty="0"/>
          </a:p>
        </p:txBody>
      </p:sp>
      <p:pic>
        <p:nvPicPr>
          <p:cNvPr id="37890" name="Picture 2" descr="http://www.simplypsychology.org/skinner%20box.jpg"/>
          <p:cNvPicPr>
            <a:picLocks noChangeAspect="1" noChangeArrowheads="1"/>
          </p:cNvPicPr>
          <p:nvPr/>
        </p:nvPicPr>
        <p:blipFill>
          <a:blip r:embed="rId2" cstate="print"/>
          <a:srcRect/>
          <a:stretch>
            <a:fillRect/>
          </a:stretch>
        </p:blipFill>
        <p:spPr bwMode="auto">
          <a:xfrm>
            <a:off x="3352800" y="1981200"/>
            <a:ext cx="5562600" cy="32099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p:txBody>
          <a:bodyPr/>
          <a:lstStyle/>
          <a:p>
            <a:r>
              <a:rPr lang="en-US" dirty="0" smtClean="0"/>
              <a:t>The process by which a stimulus (in Skinner’s case, the food) increases the chances that the preceding behavior, (the pigeon’s pressing the lever) will occur again. </a:t>
            </a:r>
          </a:p>
          <a:p>
            <a:r>
              <a:rPr lang="en-US" dirty="0" smtClean="0"/>
              <a:t>Reinforcement increases behavior.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Reinforcers</a:t>
            </a:r>
            <a:endParaRPr lang="en-US" dirty="0"/>
          </a:p>
        </p:txBody>
      </p:sp>
      <p:sp>
        <p:nvSpPr>
          <p:cNvPr id="3" name="Content Placeholder 2"/>
          <p:cNvSpPr>
            <a:spLocks noGrp="1"/>
          </p:cNvSpPr>
          <p:nvPr>
            <p:ph idx="1"/>
          </p:nvPr>
        </p:nvSpPr>
        <p:spPr/>
        <p:txBody>
          <a:bodyPr/>
          <a:lstStyle/>
          <a:p>
            <a:r>
              <a:rPr lang="en-US" dirty="0" smtClean="0"/>
              <a:t>Primary Reinforcers</a:t>
            </a:r>
          </a:p>
          <a:p>
            <a:pPr lvl="1"/>
            <a:r>
              <a:rPr lang="en-US" dirty="0" smtClean="0"/>
              <a:t>People do not need to be taught the value of primary </a:t>
            </a:r>
            <a:r>
              <a:rPr lang="en-US" dirty="0" err="1" smtClean="0"/>
              <a:t>reinforcers</a:t>
            </a:r>
            <a:r>
              <a:rPr lang="en-US" dirty="0" smtClean="0"/>
              <a:t>.</a:t>
            </a:r>
          </a:p>
          <a:p>
            <a:pPr lvl="1"/>
            <a:r>
              <a:rPr lang="en-US" dirty="0" smtClean="0"/>
              <a:t>Ex: food, water, adequate warmth</a:t>
            </a:r>
          </a:p>
          <a:p>
            <a:r>
              <a:rPr lang="en-US" dirty="0" smtClean="0"/>
              <a:t>Secondary Reinforcers</a:t>
            </a:r>
          </a:p>
          <a:p>
            <a:pPr lvl="1"/>
            <a:r>
              <a:rPr lang="en-US" dirty="0" smtClean="0"/>
              <a:t>Value must be learned</a:t>
            </a:r>
          </a:p>
          <a:p>
            <a:pPr lvl="1"/>
            <a:r>
              <a:rPr lang="en-US" dirty="0" smtClean="0"/>
              <a:t>Ex: money, attention, social approval.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None/>
            </a:pPr>
            <a:r>
              <a:rPr lang="en-US" dirty="0" smtClean="0"/>
              <a:t>Punishments</a:t>
            </a:r>
          </a:p>
          <a:p>
            <a:pPr lvl="1"/>
            <a:r>
              <a:rPr lang="en-US" dirty="0"/>
              <a:t>	</a:t>
            </a:r>
            <a:r>
              <a:rPr lang="en-US" dirty="0" smtClean="0"/>
              <a:t>decrease the frequency of behavior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reinforcing behavior</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Add something to change a behavior</a:t>
            </a:r>
          </a:p>
          <a:p>
            <a:r>
              <a:rPr lang="en-US" dirty="0" smtClean="0"/>
              <a:t>Negative</a:t>
            </a:r>
          </a:p>
          <a:p>
            <a:pPr lvl="1"/>
            <a:r>
              <a:rPr lang="en-US" dirty="0" smtClean="0"/>
              <a:t>Take something away to change behavior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a:t>
            </a:r>
            <a:endParaRPr lang="en-US" dirty="0"/>
          </a:p>
        </p:txBody>
      </p:sp>
      <p:sp>
        <p:nvSpPr>
          <p:cNvPr id="3" name="Content Placeholder 2"/>
          <p:cNvSpPr>
            <a:spLocks noGrp="1"/>
          </p:cNvSpPr>
          <p:nvPr>
            <p:ph idx="1"/>
          </p:nvPr>
        </p:nvSpPr>
        <p:spPr/>
        <p:txBody>
          <a:bodyPr/>
          <a:lstStyle/>
          <a:p>
            <a:r>
              <a:rPr lang="en-US" dirty="0" smtClean="0">
                <a:solidFill>
                  <a:srgbClr val="0000CC"/>
                </a:solidFill>
              </a:rPr>
              <a:t>Relatively permanent change in behavior or mental state based on experience</a:t>
            </a:r>
          </a:p>
          <a:p>
            <a:pPr lvl="1"/>
            <a:r>
              <a:rPr lang="en-US" dirty="0" smtClean="0">
                <a:solidFill>
                  <a:srgbClr val="0000CC"/>
                </a:solidFill>
              </a:rPr>
              <a:t>Relatively permanent change: Can be altered with future learning</a:t>
            </a:r>
          </a:p>
          <a:p>
            <a:pPr lvl="1"/>
            <a:r>
              <a:rPr lang="en-US" dirty="0" smtClean="0">
                <a:solidFill>
                  <a:srgbClr val="0000CC"/>
                </a:solidFill>
              </a:rPr>
              <a:t>Behavior: Some response to a situation or event</a:t>
            </a:r>
          </a:p>
          <a:p>
            <a:pPr lvl="1"/>
            <a:r>
              <a:rPr lang="en-US" dirty="0" smtClean="0">
                <a:solidFill>
                  <a:srgbClr val="0000CC"/>
                </a:solidFill>
              </a:rPr>
              <a:t>Mental state: knowledge, attitude, belief, strategy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76225"/>
            <a:ext cx="7772400" cy="1143000"/>
          </a:xfrm>
        </p:spPr>
        <p:txBody>
          <a:bodyPr/>
          <a:lstStyle/>
          <a:p>
            <a:pPr eaLnBrk="1" hangingPunct="1"/>
            <a:r>
              <a:rPr lang="en-US" sz="4000" smtClean="0">
                <a:latin typeface="Palatino Linotype" pitchFamily="18" charset="0"/>
              </a:rPr>
              <a:t>Learning by Observation</a:t>
            </a:r>
          </a:p>
        </p:txBody>
      </p:sp>
      <p:sp>
        <p:nvSpPr>
          <p:cNvPr id="52227" name="Rectangle 3"/>
          <p:cNvSpPr>
            <a:spLocks noGrp="1" noChangeArrowheads="1"/>
          </p:cNvSpPr>
          <p:nvPr>
            <p:ph type="body" sz="half" idx="1"/>
          </p:nvPr>
        </p:nvSpPr>
        <p:spPr>
          <a:xfrm>
            <a:off x="381000" y="1581150"/>
            <a:ext cx="4057650" cy="4667250"/>
          </a:xfrm>
        </p:spPr>
        <p:txBody>
          <a:bodyPr/>
          <a:lstStyle/>
          <a:p>
            <a:pPr marL="0" indent="0" algn="ctr" eaLnBrk="1" hangingPunct="1">
              <a:lnSpc>
                <a:spcPct val="90000"/>
              </a:lnSpc>
              <a:buFont typeface="Wingdings" pitchFamily="2" charset="2"/>
              <a:buNone/>
            </a:pPr>
            <a:r>
              <a:rPr lang="en-US" altLang="en-US" sz="2800" smtClean="0">
                <a:latin typeface="Palatino Linotype" pitchFamily="18" charset="0"/>
              </a:rPr>
              <a:t>Higher animals, especially humans, learn through observing and imitating others.</a:t>
            </a:r>
          </a:p>
          <a:p>
            <a:pPr marL="0" indent="0" algn="ctr" eaLnBrk="1" hangingPunct="1">
              <a:lnSpc>
                <a:spcPct val="90000"/>
              </a:lnSpc>
              <a:buFont typeface="Wingdings" pitchFamily="2" charset="2"/>
              <a:buNone/>
            </a:pPr>
            <a:endParaRPr lang="en-US" sz="2800" smtClean="0">
              <a:latin typeface="Palatino Linotype" pitchFamily="18" charset="0"/>
            </a:endParaRPr>
          </a:p>
          <a:p>
            <a:pPr marL="0" indent="0" algn="ctr" eaLnBrk="1" hangingPunct="1">
              <a:lnSpc>
                <a:spcPct val="90000"/>
              </a:lnSpc>
              <a:buFont typeface="Wingdings" pitchFamily="2" charset="2"/>
              <a:buNone/>
            </a:pPr>
            <a:r>
              <a:rPr lang="en-US" sz="2800" smtClean="0">
                <a:latin typeface="Palatino Linotype" pitchFamily="18" charset="0"/>
              </a:rPr>
              <a:t>The monkey on the right imitates the monkey on the left in touching the pictures in a certain order to obtain a reward.</a:t>
            </a:r>
          </a:p>
        </p:txBody>
      </p:sp>
      <p:pic>
        <p:nvPicPr>
          <p:cNvPr id="52228" name="Picture 4" descr="12673_MyersPsy8e_fig"/>
          <p:cNvPicPr>
            <a:picLocks noChangeAspect="1" noChangeArrowheads="1"/>
          </p:cNvPicPr>
          <p:nvPr>
            <p:ph sz="half" idx="2"/>
          </p:nvPr>
        </p:nvPicPr>
        <p:blipFill>
          <a:blip r:embed="rId3" cstate="print"/>
          <a:srcRect/>
          <a:stretch>
            <a:fillRect/>
          </a:stretch>
        </p:blipFill>
        <p:spPr>
          <a:xfrm>
            <a:off x="4805363" y="1625600"/>
            <a:ext cx="3943350" cy="4165600"/>
          </a:xfrm>
          <a:noFill/>
        </p:spPr>
      </p:pic>
      <p:sp>
        <p:nvSpPr>
          <p:cNvPr id="52229" name="Text Box 5"/>
          <p:cNvSpPr txBox="1">
            <a:spLocks noChangeArrowheads="1"/>
          </p:cNvSpPr>
          <p:nvPr/>
        </p:nvSpPr>
        <p:spPr bwMode="auto">
          <a:xfrm rot="5400000">
            <a:off x="7627144" y="2964656"/>
            <a:ext cx="992188" cy="244475"/>
          </a:xfrm>
          <a:prstGeom prst="rect">
            <a:avLst/>
          </a:prstGeom>
          <a:noFill/>
          <a:ln w="9525">
            <a:noFill/>
            <a:miter lim="800000"/>
            <a:headEnd/>
            <a:tailEnd/>
          </a:ln>
        </p:spPr>
        <p:txBody>
          <a:bodyPr wrap="none">
            <a:spAutoFit/>
          </a:bodyPr>
          <a:lstStyle/>
          <a:p>
            <a:pPr algn="ctr"/>
            <a:r>
              <a:rPr lang="en-US" sz="1000">
                <a:latin typeface="Times New Roman" pitchFamily="18" charset="0"/>
              </a:rPr>
              <a:t>© Herb Terrace</a:t>
            </a:r>
          </a:p>
        </p:txBody>
      </p:sp>
      <p:sp>
        <p:nvSpPr>
          <p:cNvPr id="52230" name="Text Box 6"/>
          <p:cNvSpPr txBox="1">
            <a:spLocks noChangeArrowheads="1"/>
          </p:cNvSpPr>
          <p:nvPr/>
        </p:nvSpPr>
        <p:spPr bwMode="auto">
          <a:xfrm rot="5400000">
            <a:off x="8328819" y="5082381"/>
            <a:ext cx="960438" cy="244475"/>
          </a:xfrm>
          <a:prstGeom prst="rect">
            <a:avLst/>
          </a:prstGeom>
          <a:noFill/>
          <a:ln w="9525">
            <a:noFill/>
            <a:miter lim="800000"/>
            <a:headEnd/>
            <a:tailEnd/>
          </a:ln>
        </p:spPr>
        <p:txBody>
          <a:bodyPr wrap="none">
            <a:spAutoFit/>
          </a:bodyPr>
          <a:lstStyle/>
          <a:p>
            <a:pPr algn="ctr"/>
            <a:r>
              <a:rPr lang="en-US" sz="1000">
                <a:latin typeface="Times New Roman" pitchFamily="18" charset="0"/>
              </a:rPr>
              <a:t>©Herb Terrace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71463"/>
            <a:ext cx="7772400" cy="1143000"/>
          </a:xfrm>
        </p:spPr>
        <p:txBody>
          <a:bodyPr/>
          <a:lstStyle/>
          <a:p>
            <a:pPr eaLnBrk="1" hangingPunct="1"/>
            <a:r>
              <a:rPr lang="en-US" sz="4000" smtClean="0">
                <a:latin typeface="Palatino Linotype" pitchFamily="18" charset="0"/>
              </a:rPr>
              <a:t>Imitation Onset</a:t>
            </a:r>
          </a:p>
        </p:txBody>
      </p:sp>
      <p:sp>
        <p:nvSpPr>
          <p:cNvPr id="54275" name="Rectangle 3"/>
          <p:cNvSpPr>
            <a:spLocks noGrp="1" noChangeArrowheads="1"/>
          </p:cNvSpPr>
          <p:nvPr>
            <p:ph type="body" sz="half" idx="1"/>
          </p:nvPr>
        </p:nvSpPr>
        <p:spPr>
          <a:xfrm>
            <a:off x="442913" y="2243138"/>
            <a:ext cx="4114800" cy="2362200"/>
          </a:xfrm>
        </p:spPr>
        <p:txBody>
          <a:bodyPr/>
          <a:lstStyle/>
          <a:p>
            <a:pPr marL="0" indent="0" algn="ctr" eaLnBrk="1" hangingPunct="1">
              <a:buFontTx/>
              <a:buNone/>
            </a:pPr>
            <a:r>
              <a:rPr lang="en-US" sz="2800" smtClean="0">
                <a:latin typeface="Palatino Linotype" pitchFamily="18" charset="0"/>
              </a:rPr>
              <a:t>Learning by observation begins early in life. This 14-month-old child imitates the adult on TV in pulling a toy apart.</a:t>
            </a:r>
          </a:p>
        </p:txBody>
      </p:sp>
      <p:pic>
        <p:nvPicPr>
          <p:cNvPr id="54276" name="Picture 4" descr="12673_MyersPsy8e_fig"/>
          <p:cNvPicPr>
            <a:picLocks noChangeAspect="1" noChangeArrowheads="1"/>
          </p:cNvPicPr>
          <p:nvPr>
            <p:ph sz="half" idx="2"/>
          </p:nvPr>
        </p:nvPicPr>
        <p:blipFill>
          <a:blip r:embed="rId2" cstate="print"/>
          <a:srcRect/>
          <a:stretch>
            <a:fillRect/>
          </a:stretch>
        </p:blipFill>
        <p:spPr>
          <a:xfrm>
            <a:off x="5180013" y="1600200"/>
            <a:ext cx="3332162" cy="4648200"/>
          </a:xfrm>
          <a:noFill/>
        </p:spPr>
      </p:pic>
      <p:sp>
        <p:nvSpPr>
          <p:cNvPr id="54277" name="Text Box 5"/>
          <p:cNvSpPr txBox="1">
            <a:spLocks noChangeArrowheads="1"/>
          </p:cNvSpPr>
          <p:nvPr/>
        </p:nvSpPr>
        <p:spPr bwMode="auto">
          <a:xfrm rot="-5400000">
            <a:off x="6444456" y="3766344"/>
            <a:ext cx="4576763" cy="396875"/>
          </a:xfrm>
          <a:prstGeom prst="rect">
            <a:avLst/>
          </a:prstGeom>
          <a:noFill/>
          <a:ln w="9525">
            <a:noFill/>
            <a:miter lim="800000"/>
            <a:headEnd/>
            <a:tailEnd/>
          </a:ln>
        </p:spPr>
        <p:txBody>
          <a:bodyPr wrap="none">
            <a:spAutoFit/>
          </a:bodyPr>
          <a:lstStyle/>
          <a:p>
            <a:r>
              <a:rPr lang="en-US" sz="1000">
                <a:latin typeface="Times New Roman" pitchFamily="18" charset="0"/>
              </a:rPr>
              <a:t>Meltzoff, A.N. (1998). Imitation of televised models by infants.</a:t>
            </a:r>
          </a:p>
          <a:p>
            <a:r>
              <a:rPr lang="en-US" sz="1000">
                <a:latin typeface="Times New Roman" pitchFamily="18" charset="0"/>
              </a:rPr>
              <a:t> Child Development, 59 1221-1229. Photos Courtesy of A.N. Meltzoff and M. Hanuk.</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71513" y="257175"/>
            <a:ext cx="7772400" cy="1143000"/>
          </a:xfrm>
        </p:spPr>
        <p:txBody>
          <a:bodyPr/>
          <a:lstStyle/>
          <a:p>
            <a:pPr eaLnBrk="1" hangingPunct="1"/>
            <a:r>
              <a:rPr lang="en-US" sz="4000" smtClean="0">
                <a:latin typeface="Palatino Linotype" pitchFamily="18" charset="0"/>
              </a:rPr>
              <a:t>Bandura's Experiments</a:t>
            </a:r>
          </a:p>
        </p:txBody>
      </p:sp>
      <p:sp>
        <p:nvSpPr>
          <p:cNvPr id="55299" name="Rectangle 3"/>
          <p:cNvSpPr>
            <a:spLocks noGrp="1" noChangeArrowheads="1"/>
          </p:cNvSpPr>
          <p:nvPr>
            <p:ph type="body" sz="half" idx="1"/>
          </p:nvPr>
        </p:nvSpPr>
        <p:spPr>
          <a:xfrm>
            <a:off x="457200" y="1600200"/>
            <a:ext cx="4033838" cy="4525963"/>
          </a:xfrm>
        </p:spPr>
        <p:txBody>
          <a:bodyPr/>
          <a:lstStyle/>
          <a:p>
            <a:pPr marL="0" indent="0" algn="ctr" eaLnBrk="1" hangingPunct="1">
              <a:buFont typeface="Wingdings" pitchFamily="2" charset="2"/>
              <a:buNone/>
            </a:pPr>
            <a:r>
              <a:rPr lang="en-US" altLang="en-US" sz="2800" smtClean="0">
                <a:latin typeface="Palatino Linotype" pitchFamily="18" charset="0"/>
              </a:rPr>
              <a:t>Bandura's Bobo doll study (1961) indicated that individuals (children) learn through imitating others who receive rewards and punishments.</a:t>
            </a:r>
          </a:p>
          <a:p>
            <a:pPr marL="0" indent="0" algn="ctr" eaLnBrk="1" hangingPunct="1"/>
            <a:endParaRPr lang="en-US" sz="2800" smtClean="0">
              <a:latin typeface="Palatino Linotype" pitchFamily="18" charset="0"/>
            </a:endParaRPr>
          </a:p>
        </p:txBody>
      </p:sp>
      <p:pic>
        <p:nvPicPr>
          <p:cNvPr id="55300" name="Picture 4" descr="12673_MyersPsy8e_8UN24"/>
          <p:cNvPicPr>
            <a:picLocks noChangeAspect="1" noChangeArrowheads="1"/>
          </p:cNvPicPr>
          <p:nvPr>
            <p:ph sz="half" idx="2"/>
          </p:nvPr>
        </p:nvPicPr>
        <p:blipFill>
          <a:blip r:embed="rId3" cstate="print"/>
          <a:srcRect/>
          <a:stretch>
            <a:fillRect/>
          </a:stretch>
        </p:blipFill>
        <p:spPr>
          <a:xfrm>
            <a:off x="5146675" y="1600200"/>
            <a:ext cx="3044825" cy="4525963"/>
          </a:xfrm>
          <a:noFill/>
        </p:spPr>
      </p:pic>
      <p:sp>
        <p:nvSpPr>
          <p:cNvPr id="55301" name="Text Box 5"/>
          <p:cNvSpPr txBox="1">
            <a:spLocks noChangeArrowheads="1"/>
          </p:cNvSpPr>
          <p:nvPr/>
        </p:nvSpPr>
        <p:spPr bwMode="auto">
          <a:xfrm rot="-5400000">
            <a:off x="6787356" y="4718844"/>
            <a:ext cx="2671763" cy="244475"/>
          </a:xfrm>
          <a:prstGeom prst="rect">
            <a:avLst/>
          </a:prstGeom>
          <a:noFill/>
          <a:ln w="9525">
            <a:noFill/>
            <a:miter lim="800000"/>
            <a:headEnd/>
            <a:tailEnd/>
          </a:ln>
        </p:spPr>
        <p:txBody>
          <a:bodyPr wrap="none">
            <a:spAutoFit/>
          </a:bodyPr>
          <a:lstStyle/>
          <a:p>
            <a:pPr algn="ctr"/>
            <a:r>
              <a:rPr lang="en-US" sz="1000">
                <a:latin typeface="Times New Roman" pitchFamily="18" charset="0"/>
              </a:rPr>
              <a:t>Courtesy of Albert Bandura, Stanford University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71513" y="257175"/>
            <a:ext cx="7772400" cy="1143000"/>
          </a:xfrm>
        </p:spPr>
        <p:txBody>
          <a:bodyPr>
            <a:normAutofit fontScale="90000"/>
          </a:bodyPr>
          <a:lstStyle/>
          <a:p>
            <a:pPr eaLnBrk="1" hangingPunct="1"/>
            <a:r>
              <a:rPr lang="en-US" sz="3600" smtClean="0">
                <a:latin typeface="Palatino Linotype" pitchFamily="18" charset="0"/>
              </a:rPr>
              <a:t>Applications of Observational Learning</a:t>
            </a:r>
          </a:p>
        </p:txBody>
      </p:sp>
      <p:sp>
        <p:nvSpPr>
          <p:cNvPr id="56323" name="Rectangle 3"/>
          <p:cNvSpPr>
            <a:spLocks noGrp="1" noChangeArrowheads="1"/>
          </p:cNvSpPr>
          <p:nvPr>
            <p:ph type="body" sz="half" idx="1"/>
          </p:nvPr>
        </p:nvSpPr>
        <p:spPr>
          <a:xfrm>
            <a:off x="457200" y="2209800"/>
            <a:ext cx="3810000" cy="2895600"/>
          </a:xfrm>
        </p:spPr>
        <p:txBody>
          <a:bodyPr/>
          <a:lstStyle/>
          <a:p>
            <a:pPr marL="0" indent="0" algn="ctr" eaLnBrk="1" hangingPunct="1">
              <a:lnSpc>
                <a:spcPct val="90000"/>
              </a:lnSpc>
              <a:buFont typeface="Wingdings" pitchFamily="2" charset="2"/>
              <a:buNone/>
            </a:pPr>
            <a:r>
              <a:rPr lang="en-US" altLang="en-US" sz="2800" smtClean="0">
                <a:latin typeface="Palatino Linotype" pitchFamily="18" charset="0"/>
              </a:rPr>
              <a:t>Unfortunately, Bandura’s studies show that antisocial models (family, neighborhood or TV) may have antisocial effects.</a:t>
            </a:r>
          </a:p>
          <a:p>
            <a:pPr marL="0" indent="0" algn="ctr" eaLnBrk="1" hangingPunct="1">
              <a:lnSpc>
                <a:spcPct val="90000"/>
              </a:lnSpc>
            </a:pPr>
            <a:endParaRPr lang="en-US" sz="2800" smtClean="0">
              <a:latin typeface="Palatino Linotype" pitchFamily="18" charset="0"/>
            </a:endParaRPr>
          </a:p>
        </p:txBody>
      </p:sp>
      <p:pic>
        <p:nvPicPr>
          <p:cNvPr id="56324" name="Picture 4" descr="12356_HCD2e_09UN23"/>
          <p:cNvPicPr>
            <a:picLocks noChangeAspect="1" noChangeArrowheads="1"/>
          </p:cNvPicPr>
          <p:nvPr>
            <p:ph sz="half" idx="2"/>
          </p:nvPr>
        </p:nvPicPr>
        <p:blipFill>
          <a:blip r:embed="rId2" cstate="print"/>
          <a:srcRect/>
          <a:stretch>
            <a:fillRect/>
          </a:stretch>
        </p:blipFill>
        <p:spPr>
          <a:xfrm>
            <a:off x="5486400" y="1600200"/>
            <a:ext cx="2951163" cy="4419600"/>
          </a:xfr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71513" y="276225"/>
            <a:ext cx="7772400" cy="1143000"/>
          </a:xfrm>
        </p:spPr>
        <p:txBody>
          <a:bodyPr/>
          <a:lstStyle/>
          <a:p>
            <a:pPr eaLnBrk="1" hangingPunct="1"/>
            <a:r>
              <a:rPr lang="en-US" sz="3600" smtClean="0">
                <a:latin typeface="Palatino Linotype" pitchFamily="18" charset="0"/>
              </a:rPr>
              <a:t>Positive Observational Learning</a:t>
            </a:r>
          </a:p>
        </p:txBody>
      </p:sp>
      <p:sp>
        <p:nvSpPr>
          <p:cNvPr id="57347" name="Rectangle 3"/>
          <p:cNvSpPr>
            <a:spLocks noGrp="1" noChangeArrowheads="1"/>
          </p:cNvSpPr>
          <p:nvPr>
            <p:ph type="body" sz="half" idx="1"/>
          </p:nvPr>
        </p:nvSpPr>
        <p:spPr>
          <a:xfrm>
            <a:off x="552450" y="1600200"/>
            <a:ext cx="8001000" cy="1066800"/>
          </a:xfrm>
        </p:spPr>
        <p:txBody>
          <a:bodyPr/>
          <a:lstStyle/>
          <a:p>
            <a:pPr marL="0" indent="0" algn="ctr" eaLnBrk="1" hangingPunct="1">
              <a:buFont typeface="Wingdings" pitchFamily="2" charset="2"/>
              <a:buNone/>
            </a:pPr>
            <a:r>
              <a:rPr lang="en-US" altLang="en-US" sz="2800" smtClean="0">
                <a:latin typeface="Palatino Linotype" pitchFamily="18" charset="0"/>
              </a:rPr>
              <a:t>Fortunately, prosocial (positive, helpful) models may have prosocial effects.</a:t>
            </a:r>
            <a:endParaRPr lang="en-US" sz="2800" smtClean="0">
              <a:latin typeface="Palatino Linotype" pitchFamily="18" charset="0"/>
            </a:endParaRPr>
          </a:p>
        </p:txBody>
      </p:sp>
      <p:pic>
        <p:nvPicPr>
          <p:cNvPr id="57348" name="Picture 4" descr="12673_MyersPsy8e_8UN25"/>
          <p:cNvPicPr>
            <a:picLocks noChangeAspect="1" noChangeArrowheads="1"/>
          </p:cNvPicPr>
          <p:nvPr>
            <p:ph sz="half" idx="2"/>
          </p:nvPr>
        </p:nvPicPr>
        <p:blipFill>
          <a:blip r:embed="rId3" cstate="print"/>
          <a:srcRect/>
          <a:stretch>
            <a:fillRect/>
          </a:stretch>
        </p:blipFill>
        <p:spPr>
          <a:xfrm>
            <a:off x="2019300" y="3100388"/>
            <a:ext cx="5105400" cy="3414712"/>
          </a:xfrm>
          <a:noFill/>
        </p:spPr>
      </p:pic>
      <p:sp>
        <p:nvSpPr>
          <p:cNvPr id="57349" name="Text Box 5"/>
          <p:cNvSpPr txBox="1">
            <a:spLocks noChangeArrowheads="1"/>
          </p:cNvSpPr>
          <p:nvPr/>
        </p:nvSpPr>
        <p:spPr bwMode="auto">
          <a:xfrm rot="-5400000">
            <a:off x="6276975" y="5457825"/>
            <a:ext cx="2016125" cy="244475"/>
          </a:xfrm>
          <a:prstGeom prst="rect">
            <a:avLst/>
          </a:prstGeom>
          <a:noFill/>
          <a:ln w="9525">
            <a:noFill/>
            <a:miter lim="800000"/>
            <a:headEnd/>
            <a:tailEnd/>
          </a:ln>
        </p:spPr>
        <p:txBody>
          <a:bodyPr wrap="none">
            <a:spAutoFit/>
          </a:bodyPr>
          <a:lstStyle/>
          <a:p>
            <a:pPr algn="ctr"/>
            <a:r>
              <a:rPr lang="en-US" sz="1000">
                <a:latin typeface="Times New Roman" pitchFamily="18" charset="0"/>
              </a:rPr>
              <a:t>Bob Daemmrich/ The Image Works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71513" y="276225"/>
            <a:ext cx="7772400" cy="1143000"/>
          </a:xfrm>
        </p:spPr>
        <p:txBody>
          <a:bodyPr>
            <a:normAutofit fontScale="90000"/>
          </a:bodyPr>
          <a:lstStyle/>
          <a:p>
            <a:pPr eaLnBrk="1" hangingPunct="1"/>
            <a:r>
              <a:rPr lang="en-US" sz="3600" smtClean="0">
                <a:latin typeface="Palatino Linotype" pitchFamily="18" charset="0"/>
              </a:rPr>
              <a:t>Television and Observational Learning</a:t>
            </a:r>
          </a:p>
        </p:txBody>
      </p:sp>
      <p:sp>
        <p:nvSpPr>
          <p:cNvPr id="58371" name="Rectangle 3"/>
          <p:cNvSpPr>
            <a:spLocks noGrp="1" noChangeArrowheads="1"/>
          </p:cNvSpPr>
          <p:nvPr>
            <p:ph type="body" sz="half" idx="1"/>
          </p:nvPr>
        </p:nvSpPr>
        <p:spPr>
          <a:xfrm>
            <a:off x="457200" y="1600200"/>
            <a:ext cx="4033838" cy="4525963"/>
          </a:xfrm>
        </p:spPr>
        <p:txBody>
          <a:bodyPr/>
          <a:lstStyle/>
          <a:p>
            <a:pPr marL="0" indent="0" algn="ctr" eaLnBrk="1" hangingPunct="1">
              <a:buFont typeface="Wingdings" pitchFamily="2" charset="2"/>
              <a:buNone/>
            </a:pPr>
            <a:r>
              <a:rPr lang="en-US" altLang="en-US" sz="2800" smtClean="0">
                <a:latin typeface="Palatino Linotype" pitchFamily="18" charset="0"/>
              </a:rPr>
              <a:t>Gentile et al., (2004) shows that children in elementary school who are exposed to violent television, videos, and video games express increased aggression.</a:t>
            </a:r>
            <a:endParaRPr lang="en-US" sz="2800" smtClean="0">
              <a:latin typeface="Palatino Linotype" pitchFamily="18" charset="0"/>
            </a:endParaRPr>
          </a:p>
        </p:txBody>
      </p:sp>
      <p:pic>
        <p:nvPicPr>
          <p:cNvPr id="58372" name="Picture 4" descr="12673_MyersPsy8e_fig"/>
          <p:cNvPicPr>
            <a:picLocks noChangeAspect="1" noChangeArrowheads="1"/>
          </p:cNvPicPr>
          <p:nvPr>
            <p:ph sz="half" idx="2"/>
          </p:nvPr>
        </p:nvPicPr>
        <p:blipFill>
          <a:blip r:embed="rId2" cstate="print"/>
          <a:srcRect/>
          <a:stretch>
            <a:fillRect/>
          </a:stretch>
        </p:blipFill>
        <p:spPr>
          <a:xfrm>
            <a:off x="5257800" y="1524000"/>
            <a:ext cx="3016250" cy="4648200"/>
          </a:xfrm>
          <a:noFill/>
        </p:spPr>
      </p:pic>
      <p:sp>
        <p:nvSpPr>
          <p:cNvPr id="58373" name="Text Box 5"/>
          <p:cNvSpPr txBox="1">
            <a:spLocks noChangeArrowheads="1"/>
          </p:cNvSpPr>
          <p:nvPr/>
        </p:nvSpPr>
        <p:spPr bwMode="auto">
          <a:xfrm rot="-5400000">
            <a:off x="7401719" y="5095081"/>
            <a:ext cx="1900238" cy="244475"/>
          </a:xfrm>
          <a:prstGeom prst="rect">
            <a:avLst/>
          </a:prstGeom>
          <a:noFill/>
          <a:ln w="9525">
            <a:noFill/>
            <a:miter lim="800000"/>
            <a:headEnd/>
            <a:tailEnd/>
          </a:ln>
        </p:spPr>
        <p:txBody>
          <a:bodyPr wrap="none">
            <a:spAutoFit/>
          </a:bodyPr>
          <a:lstStyle/>
          <a:p>
            <a:pPr algn="ctr"/>
            <a:r>
              <a:rPr lang="en-US" sz="1000">
                <a:latin typeface="Times New Roman" pitchFamily="18" charset="0"/>
              </a:rPr>
              <a:t>Ron Chapple/ Taxi/ Getty Images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Modeling Violence</a:t>
            </a:r>
          </a:p>
        </p:txBody>
      </p:sp>
      <p:sp>
        <p:nvSpPr>
          <p:cNvPr id="59395" name="Rectangle 3"/>
          <p:cNvSpPr>
            <a:spLocks noGrp="1" noChangeArrowheads="1"/>
          </p:cNvSpPr>
          <p:nvPr>
            <p:ph type="body" sz="half" idx="1"/>
          </p:nvPr>
        </p:nvSpPr>
        <p:spPr>
          <a:xfrm>
            <a:off x="595313" y="1600200"/>
            <a:ext cx="7924800" cy="990600"/>
          </a:xfrm>
        </p:spPr>
        <p:txBody>
          <a:bodyPr/>
          <a:lstStyle/>
          <a:p>
            <a:pPr marL="0" indent="0" algn="ctr" eaLnBrk="1" hangingPunct="1">
              <a:buFont typeface="Wingdings" pitchFamily="2" charset="2"/>
              <a:buNone/>
            </a:pPr>
            <a:r>
              <a:rPr lang="en-US" altLang="en-US" sz="2800" smtClean="0">
                <a:latin typeface="Palatino Linotype" pitchFamily="18" charset="0"/>
              </a:rPr>
              <a:t>Research shows that viewing media violence leads to an increased expression of aggression.</a:t>
            </a:r>
            <a:endParaRPr lang="en-US" sz="2800" smtClean="0">
              <a:latin typeface="Palatino Linotype" pitchFamily="18" charset="0"/>
            </a:endParaRPr>
          </a:p>
        </p:txBody>
      </p:sp>
      <p:pic>
        <p:nvPicPr>
          <p:cNvPr id="59396" name="Picture 4" descr="12673_MyersPsy8e_8UN26"/>
          <p:cNvPicPr>
            <a:picLocks noChangeAspect="1" noChangeArrowheads="1"/>
          </p:cNvPicPr>
          <p:nvPr>
            <p:ph sz="half" idx="2"/>
          </p:nvPr>
        </p:nvPicPr>
        <p:blipFill>
          <a:blip r:embed="rId2" cstate="print"/>
          <a:srcRect/>
          <a:stretch>
            <a:fillRect/>
          </a:stretch>
        </p:blipFill>
        <p:spPr>
          <a:xfrm>
            <a:off x="1828800" y="2819400"/>
            <a:ext cx="5486400" cy="3336925"/>
          </a:xfrm>
          <a:noFill/>
        </p:spPr>
      </p:pic>
      <p:sp>
        <p:nvSpPr>
          <p:cNvPr id="59397" name="Text Box 5"/>
          <p:cNvSpPr txBox="1">
            <a:spLocks noChangeArrowheads="1"/>
          </p:cNvSpPr>
          <p:nvPr/>
        </p:nvSpPr>
        <p:spPr bwMode="auto">
          <a:xfrm>
            <a:off x="1903413" y="6172200"/>
            <a:ext cx="5308600" cy="457200"/>
          </a:xfrm>
          <a:prstGeom prst="rect">
            <a:avLst/>
          </a:prstGeom>
          <a:noFill/>
          <a:ln w="9525">
            <a:noFill/>
            <a:miter lim="800000"/>
            <a:headEnd/>
            <a:tailEnd/>
          </a:ln>
        </p:spPr>
        <p:txBody>
          <a:bodyPr wrap="none">
            <a:spAutoFit/>
          </a:bodyPr>
          <a:lstStyle/>
          <a:p>
            <a:pPr algn="ctr"/>
            <a:r>
              <a:rPr lang="en-US" sz="2400">
                <a:latin typeface="Palatino Linotype" pitchFamily="18" charset="0"/>
              </a:rPr>
              <a:t>Children modeling after pro wrestlers</a:t>
            </a:r>
          </a:p>
        </p:txBody>
      </p:sp>
      <p:sp>
        <p:nvSpPr>
          <p:cNvPr id="59398" name="Text Box 6"/>
          <p:cNvSpPr txBox="1">
            <a:spLocks noChangeArrowheads="1"/>
          </p:cNvSpPr>
          <p:nvPr/>
        </p:nvSpPr>
        <p:spPr bwMode="auto">
          <a:xfrm rot="-5400000">
            <a:off x="3457575" y="5076825"/>
            <a:ext cx="2016125" cy="244475"/>
          </a:xfrm>
          <a:prstGeom prst="rect">
            <a:avLst/>
          </a:prstGeom>
          <a:noFill/>
          <a:ln w="9525">
            <a:noFill/>
            <a:miter lim="800000"/>
            <a:headEnd/>
            <a:tailEnd/>
          </a:ln>
        </p:spPr>
        <p:txBody>
          <a:bodyPr wrap="none">
            <a:spAutoFit/>
          </a:bodyPr>
          <a:lstStyle/>
          <a:p>
            <a:pPr algn="ctr"/>
            <a:r>
              <a:rPr lang="en-US" sz="1000">
                <a:latin typeface="Times New Roman" pitchFamily="18" charset="0"/>
              </a:rPr>
              <a:t>Bob Daemmrich/ The Image Works</a:t>
            </a:r>
          </a:p>
        </p:txBody>
      </p:sp>
      <p:sp>
        <p:nvSpPr>
          <p:cNvPr id="59399" name="Text Box 7"/>
          <p:cNvSpPr txBox="1">
            <a:spLocks noChangeArrowheads="1"/>
          </p:cNvSpPr>
          <p:nvPr/>
        </p:nvSpPr>
        <p:spPr bwMode="auto">
          <a:xfrm rot="-5400000">
            <a:off x="6600825" y="5286375"/>
            <a:ext cx="1673225" cy="244475"/>
          </a:xfrm>
          <a:prstGeom prst="rect">
            <a:avLst/>
          </a:prstGeom>
          <a:noFill/>
          <a:ln w="9525">
            <a:noFill/>
            <a:miter lim="800000"/>
            <a:headEnd/>
            <a:tailEnd/>
          </a:ln>
        </p:spPr>
        <p:txBody>
          <a:bodyPr wrap="none">
            <a:spAutoFit/>
          </a:bodyPr>
          <a:lstStyle/>
          <a:p>
            <a:pPr algn="ctr"/>
            <a:r>
              <a:rPr lang="en-US" sz="1000">
                <a:latin typeface="Times New Roman" pitchFamily="18" charset="0"/>
              </a:rPr>
              <a:t>Glassman/ The Image Works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smtClean="0">
                <a:solidFill>
                  <a:srgbClr val="006600"/>
                </a:solidFill>
              </a:rPr>
              <a:t>What is NOT “learning?”</a:t>
            </a:r>
          </a:p>
        </p:txBody>
      </p:sp>
      <p:sp>
        <p:nvSpPr>
          <p:cNvPr id="4099" name="Rectangle 3"/>
          <p:cNvSpPr>
            <a:spLocks noGrp="1" noChangeArrowheads="1"/>
          </p:cNvSpPr>
          <p:nvPr>
            <p:ph type="body" idx="1"/>
          </p:nvPr>
        </p:nvSpPr>
        <p:spPr/>
        <p:txBody>
          <a:bodyPr/>
          <a:lstStyle/>
          <a:p>
            <a:pPr eaLnBrk="1" hangingPunct="1"/>
            <a:r>
              <a:rPr lang="en-US" b="1" smtClean="0">
                <a:solidFill>
                  <a:srgbClr val="0000CC"/>
                </a:solidFill>
              </a:rPr>
              <a:t>Instincts</a:t>
            </a:r>
            <a:r>
              <a:rPr lang="en-US" smtClean="0">
                <a:solidFill>
                  <a:srgbClr val="0000CC"/>
                </a:solidFill>
              </a:rPr>
              <a:t>: behaviors that occur as a result of the organism’s genotype</a:t>
            </a:r>
          </a:p>
          <a:p>
            <a:pPr lvl="1" eaLnBrk="1" hangingPunct="1">
              <a:buFontTx/>
              <a:buNone/>
            </a:pPr>
            <a:r>
              <a:rPr lang="en-US" smtClean="0">
                <a:solidFill>
                  <a:srgbClr val="0000CC"/>
                </a:solidFill>
              </a:rPr>
              <a:t>  </a:t>
            </a:r>
          </a:p>
          <a:p>
            <a:pPr eaLnBrk="1" hangingPunct="1"/>
            <a:r>
              <a:rPr lang="en-US" b="1" smtClean="0">
                <a:solidFill>
                  <a:srgbClr val="0000CC"/>
                </a:solidFill>
              </a:rPr>
              <a:t>Reflexes</a:t>
            </a:r>
            <a:r>
              <a:rPr lang="en-US" smtClean="0">
                <a:solidFill>
                  <a:srgbClr val="0000CC"/>
                </a:solidFill>
              </a:rPr>
              <a:t>: behaviors that occur as a result of an automatic reaction to some environmental change or condition</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Conditioning</a:t>
            </a:r>
            <a:r>
              <a:rPr lang="en-US" dirty="0" smtClean="0"/>
              <a:t> is another word for “learning”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Classical Conditioning?</a:t>
            </a:r>
            <a:endParaRPr lang="en-US" dirty="0"/>
          </a:p>
        </p:txBody>
      </p:sp>
      <p:sp>
        <p:nvSpPr>
          <p:cNvPr id="3" name="Content Placeholder 2"/>
          <p:cNvSpPr>
            <a:spLocks noGrp="1"/>
          </p:cNvSpPr>
          <p:nvPr>
            <p:ph idx="1"/>
          </p:nvPr>
        </p:nvSpPr>
        <p:spPr/>
        <p:txBody>
          <a:bodyPr/>
          <a:lstStyle/>
          <a:p>
            <a:r>
              <a:rPr lang="en-US" dirty="0" smtClean="0"/>
              <a:t>A simple form of learning in which one stimulus calls forth the response that is usually called for by another stimulus.</a:t>
            </a:r>
          </a:p>
          <a:p>
            <a:r>
              <a:rPr lang="en-US" dirty="0" smtClean="0"/>
              <a:t>This occurs when two stimuli have been associated with each other.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stimulus?</a:t>
            </a:r>
            <a:endParaRPr lang="en-US" dirty="0"/>
          </a:p>
        </p:txBody>
      </p:sp>
      <p:sp>
        <p:nvSpPr>
          <p:cNvPr id="3" name="Content Placeholder 2"/>
          <p:cNvSpPr>
            <a:spLocks noGrp="1"/>
          </p:cNvSpPr>
          <p:nvPr>
            <p:ph idx="1"/>
          </p:nvPr>
        </p:nvSpPr>
        <p:spPr/>
        <p:txBody>
          <a:bodyPr/>
          <a:lstStyle/>
          <a:p>
            <a:r>
              <a:rPr lang="en-US" dirty="0" smtClean="0"/>
              <a:t>Something that produces a reaction (response)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Pavlov </a:t>
            </a:r>
            <a:endParaRPr lang="en-US" dirty="0"/>
          </a:p>
        </p:txBody>
      </p:sp>
      <p:sp>
        <p:nvSpPr>
          <p:cNvPr id="3" name="Content Placeholder 2"/>
          <p:cNvSpPr>
            <a:spLocks noGrp="1"/>
          </p:cNvSpPr>
          <p:nvPr>
            <p:ph idx="1"/>
          </p:nvPr>
        </p:nvSpPr>
        <p:spPr>
          <a:xfrm>
            <a:off x="457200" y="1600200"/>
            <a:ext cx="5105400" cy="4525963"/>
          </a:xfrm>
        </p:spPr>
        <p:txBody>
          <a:bodyPr/>
          <a:lstStyle/>
          <a:p>
            <a:r>
              <a:rPr lang="en-US" dirty="0" smtClean="0"/>
              <a:t>Russian psychologist who discovered that dogs, too, learn to associate one thing with another when food is involved.</a:t>
            </a:r>
            <a:endParaRPr lang="en-US" dirty="0"/>
          </a:p>
        </p:txBody>
      </p:sp>
      <p:pic>
        <p:nvPicPr>
          <p:cNvPr id="1026" name="Picture 2" descr="http://upload.wikimedia.org/wikipedia/commons/thumb/c/c2/Ivan_Pavlov_NLM2.jpg/220px-Ivan_Pavlov_NLM2.jpg"/>
          <p:cNvPicPr>
            <a:picLocks noChangeAspect="1" noChangeArrowheads="1"/>
          </p:cNvPicPr>
          <p:nvPr/>
        </p:nvPicPr>
        <p:blipFill>
          <a:blip r:embed="rId2" cstate="print"/>
          <a:srcRect/>
          <a:stretch>
            <a:fillRect/>
          </a:stretch>
        </p:blipFill>
        <p:spPr bwMode="auto">
          <a:xfrm>
            <a:off x="5867400" y="1752600"/>
            <a:ext cx="3009900" cy="372133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Pavlov’s Experiment</a:t>
            </a:r>
            <a:endParaRPr lang="en-US" dirty="0"/>
          </a:p>
        </p:txBody>
      </p:sp>
      <p:sp>
        <p:nvSpPr>
          <p:cNvPr id="3" name="Content Placeholder 2"/>
          <p:cNvSpPr>
            <a:spLocks noGrp="1"/>
          </p:cNvSpPr>
          <p:nvPr>
            <p:ph idx="1"/>
          </p:nvPr>
        </p:nvSpPr>
        <p:spPr>
          <a:xfrm>
            <a:off x="152400" y="1371600"/>
            <a:ext cx="8763000" cy="5029200"/>
          </a:xfrm>
        </p:spPr>
        <p:txBody>
          <a:bodyPr>
            <a:normAutofit/>
          </a:bodyPr>
          <a:lstStyle/>
          <a:p>
            <a:r>
              <a:rPr lang="en-US" dirty="0" smtClean="0"/>
              <a:t>What was he studying? Salivation, or mouth watering in dogs</a:t>
            </a:r>
          </a:p>
          <a:p>
            <a:r>
              <a:rPr lang="en-US" dirty="0" smtClean="0"/>
              <a:t>What he discovered: Dogs mouths wouldn’t wait until they had received meat to start salivating. </a:t>
            </a:r>
          </a:p>
          <a:p>
            <a:pPr lvl="1"/>
            <a:r>
              <a:rPr lang="en-US" dirty="0" smtClean="0"/>
              <a:t>For example: the dogs mouths started salivating when his assistants entered the laboratory or they heard the clinking of the food trays.</a:t>
            </a:r>
          </a:p>
          <a:p>
            <a:pPr lvl="1">
              <a:buFont typeface="Wingdings" pitchFamily="2" charset="2"/>
              <a:buChar char="q"/>
            </a:pPr>
            <a:r>
              <a:rPr lang="en-US" dirty="0" smtClean="0"/>
              <a:t>Why? Because the dogs had learned from experience that these events—the clinking of trays, the arrival of assistants—meant that food was coming. </a:t>
            </a:r>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1253</Words>
  <Application>Microsoft Office PowerPoint</Application>
  <PresentationFormat>On-screen Show (4:3)</PresentationFormat>
  <Paragraphs>146</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Learning </vt:lpstr>
      <vt:lpstr>Which is learned?</vt:lpstr>
      <vt:lpstr>What is Learning?</vt:lpstr>
      <vt:lpstr>What is NOT “learning?”</vt:lpstr>
      <vt:lpstr>Conditioning is another word for “learning” </vt:lpstr>
      <vt:lpstr>What is Classical Conditioning?</vt:lpstr>
      <vt:lpstr>What is a stimulus?</vt:lpstr>
      <vt:lpstr>Ivan Pavlov </vt:lpstr>
      <vt:lpstr>Pavlov’s Experiment</vt:lpstr>
      <vt:lpstr>Slide 10</vt:lpstr>
      <vt:lpstr>Slide 11</vt:lpstr>
      <vt:lpstr>Slide 12</vt:lpstr>
      <vt:lpstr>Slide 13</vt:lpstr>
      <vt:lpstr>What is a taste aversion?</vt:lpstr>
      <vt:lpstr>What is extinction?</vt:lpstr>
      <vt:lpstr>Slide 16</vt:lpstr>
      <vt:lpstr>What is spontaneous recovery? </vt:lpstr>
      <vt:lpstr>What is flooding?</vt:lpstr>
      <vt:lpstr>What is systematic desensitization?</vt:lpstr>
      <vt:lpstr>What is counter-conditioning? </vt:lpstr>
      <vt:lpstr>What is the Bell-Pad method? </vt:lpstr>
      <vt:lpstr>Operant Conditioning</vt:lpstr>
      <vt:lpstr>What is operant conditioning?</vt:lpstr>
      <vt:lpstr>B. F. Skinner </vt:lpstr>
      <vt:lpstr>Skinner Box—Pigeon experiment</vt:lpstr>
      <vt:lpstr>Reinforcement</vt:lpstr>
      <vt:lpstr>Types of Reinforcers</vt:lpstr>
      <vt:lpstr>Slide 28</vt:lpstr>
      <vt:lpstr>When reinforcing behavior</vt:lpstr>
      <vt:lpstr>Learning by Observation</vt:lpstr>
      <vt:lpstr>Imitation Onset</vt:lpstr>
      <vt:lpstr>Bandura's Experiments</vt:lpstr>
      <vt:lpstr>Applications of Observational Learning</vt:lpstr>
      <vt:lpstr>Positive Observational Learning</vt:lpstr>
      <vt:lpstr>Television and Observational Learning</vt:lpstr>
      <vt:lpstr>Modeling Violence</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pete</dc:creator>
  <cp:lastModifiedBy>ashleyc.alston</cp:lastModifiedBy>
  <cp:revision>8</cp:revision>
  <dcterms:created xsi:type="dcterms:W3CDTF">2013-03-19T11:43:53Z</dcterms:created>
  <dcterms:modified xsi:type="dcterms:W3CDTF">2014-11-12T18:33:23Z</dcterms:modified>
</cp:coreProperties>
</file>