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58" r:id="rId4"/>
    <p:sldId id="300" r:id="rId5"/>
    <p:sldId id="259" r:id="rId6"/>
    <p:sldId id="260" r:id="rId7"/>
    <p:sldId id="306" r:id="rId8"/>
    <p:sldId id="261" r:id="rId9"/>
    <p:sldId id="302" r:id="rId10"/>
    <p:sldId id="262" r:id="rId11"/>
    <p:sldId id="307" r:id="rId12"/>
    <p:sldId id="303" r:id="rId13"/>
    <p:sldId id="263" r:id="rId14"/>
    <p:sldId id="264" r:id="rId15"/>
    <p:sldId id="265" r:id="rId16"/>
    <p:sldId id="308" r:id="rId17"/>
    <p:sldId id="266" r:id="rId18"/>
    <p:sldId id="267" r:id="rId19"/>
    <p:sldId id="304" r:id="rId20"/>
    <p:sldId id="268" r:id="rId21"/>
    <p:sldId id="269" r:id="rId22"/>
    <p:sldId id="270" r:id="rId23"/>
    <p:sldId id="271" r:id="rId24"/>
    <p:sldId id="272" r:id="rId25"/>
    <p:sldId id="273" r:id="rId26"/>
    <p:sldId id="274" r:id="rId27"/>
    <p:sldId id="275" r:id="rId28"/>
    <p:sldId id="276" r:id="rId29"/>
    <p:sldId id="277" r:id="rId30"/>
    <p:sldId id="310" r:id="rId31"/>
    <p:sldId id="278" r:id="rId32"/>
    <p:sldId id="309" r:id="rId33"/>
    <p:sldId id="279" r:id="rId34"/>
    <p:sldId id="280" r:id="rId35"/>
    <p:sldId id="311" r:id="rId36"/>
    <p:sldId id="312" r:id="rId37"/>
    <p:sldId id="281" r:id="rId38"/>
    <p:sldId id="282" r:id="rId39"/>
    <p:sldId id="283" r:id="rId40"/>
    <p:sldId id="284" r:id="rId41"/>
    <p:sldId id="285" r:id="rId42"/>
    <p:sldId id="313" r:id="rId43"/>
    <p:sldId id="314" r:id="rId44"/>
    <p:sldId id="286" r:id="rId45"/>
    <p:sldId id="287" r:id="rId46"/>
    <p:sldId id="288" r:id="rId47"/>
    <p:sldId id="315" r:id="rId48"/>
    <p:sldId id="316" r:id="rId49"/>
    <p:sldId id="317" r:id="rId50"/>
    <p:sldId id="289" r:id="rId51"/>
    <p:sldId id="290" r:id="rId52"/>
    <p:sldId id="318" r:id="rId53"/>
    <p:sldId id="319" r:id="rId54"/>
    <p:sldId id="320" r:id="rId55"/>
    <p:sldId id="321" r:id="rId56"/>
    <p:sldId id="291" r:id="rId57"/>
    <p:sldId id="292" r:id="rId58"/>
    <p:sldId id="293" r:id="rId59"/>
    <p:sldId id="322" r:id="rId60"/>
    <p:sldId id="294" r:id="rId61"/>
    <p:sldId id="295" r:id="rId62"/>
    <p:sldId id="323" r:id="rId63"/>
    <p:sldId id="324" r:id="rId64"/>
    <p:sldId id="296" r:id="rId65"/>
    <p:sldId id="297" r:id="rId66"/>
    <p:sldId id="298" r:id="rId67"/>
    <p:sldId id="299"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D390B3-E063-436B-A068-ED809656672B}" type="datetimeFigureOut">
              <a:rPr lang="en-US" smtClean="0"/>
              <a:pPr/>
              <a:t>3/17/2014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31B8B-2D49-4573-8267-EC7F416187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4B6D64E-5394-414E-B46C-FC40C9CD1779}" type="slidenum">
              <a:rPr altLang="en-US">
                <a:latin typeface="Arial" pitchFamily="34" charset="0"/>
              </a:rPr>
              <a:pPr/>
              <a:t>32</a:t>
            </a:fld>
            <a:endParaRPr lang="en-US" altLang="en-US">
              <a:latin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p:spPr>
        <p:txBody>
          <a:bodyPr/>
          <a:lstStyle/>
          <a:p>
            <a:pPr eaLnBrk="1" hangingPunct="1"/>
            <a:endParaRPr lang="en-US" altLang="en-US" noProof="1"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33F5588D-8416-429D-A466-E362C0C616CD}" type="slidenum">
              <a:rPr altLang="en-US">
                <a:latin typeface="Arial" pitchFamily="34" charset="0"/>
              </a:rPr>
              <a:pPr/>
              <a:t>63</a:t>
            </a:fld>
            <a:endParaRPr lang="en-US" altLang="en-US">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p:spPr>
        <p:txBody>
          <a:bodyPr/>
          <a:lstStyle/>
          <a:p>
            <a:pPr eaLnBrk="1" hangingPunct="1"/>
            <a:endParaRPr lang="en-US" altLang="en-US" noProof="1"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B15E2322-37D5-4D34-BAC5-A562CF4126F8}" type="slidenum">
              <a:rPr altLang="en-US">
                <a:latin typeface="Arial" pitchFamily="34" charset="0"/>
              </a:rPr>
              <a:pPr/>
              <a:t>35</a:t>
            </a:fld>
            <a:endParaRPr lang="en-US" altLang="en-US">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noFill/>
        </p:spPr>
        <p:txBody>
          <a:bodyPr/>
          <a:lstStyle/>
          <a:p>
            <a:pPr eaLnBrk="1" hangingPunct="1"/>
            <a:endParaRPr lang="en-US" altLang="en-US" noProof="1"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5D0F9D76-6294-4F10-A8FC-B552285C9EB2}" type="slidenum">
              <a:rPr altLang="en-US">
                <a:latin typeface="Arial" pitchFamily="34" charset="0"/>
              </a:rPr>
              <a:pPr/>
              <a:t>36</a:t>
            </a:fld>
            <a:endParaRPr lang="en-US" altLang="en-US">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p:spPr>
        <p:txBody>
          <a:bodyPr/>
          <a:lstStyle/>
          <a:p>
            <a:pPr eaLnBrk="1" hangingPunct="1"/>
            <a:endParaRPr lang="en-US" altLang="en-US" noProof="1"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24E2FF23-F10B-40E1-AB6A-64CBDB12B7F3}" type="slidenum">
              <a:rPr altLang="en-US">
                <a:latin typeface="Arial" pitchFamily="34" charset="0"/>
              </a:rPr>
              <a:pPr/>
              <a:t>43</a:t>
            </a:fld>
            <a:endParaRPr lang="en-US" altLang="en-US">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p:spPr>
        <p:txBody>
          <a:bodyPr/>
          <a:lstStyle/>
          <a:p>
            <a:pPr eaLnBrk="1" hangingPunct="1"/>
            <a:endParaRPr lang="en-US" altLang="en-US" noProof="1"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1E28F02F-E568-466F-9574-5078E43CAF3C}" type="slidenum">
              <a:rPr altLang="en-US">
                <a:latin typeface="Arial" pitchFamily="34" charset="0"/>
              </a:rPr>
              <a:pPr/>
              <a:t>47</a:t>
            </a:fld>
            <a:endParaRPr lang="en-US" altLang="en-US">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p:spPr>
        <p:txBody>
          <a:bodyPr/>
          <a:lstStyle/>
          <a:p>
            <a:pPr eaLnBrk="1" hangingPunct="1"/>
            <a:endParaRPr lang="en-US" altLang="en-US" noProof="1"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C5A35AEE-E449-4060-8AE4-7EB974F853CE}" type="slidenum">
              <a:rPr altLang="en-US">
                <a:latin typeface="Arial" pitchFamily="34" charset="0"/>
              </a:rPr>
              <a:pPr/>
              <a:t>48</a:t>
            </a:fld>
            <a:endParaRPr lang="en-US" altLang="en-US">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p:spPr>
        <p:txBody>
          <a:bodyPr/>
          <a:lstStyle/>
          <a:p>
            <a:pPr eaLnBrk="1" hangingPunct="1"/>
            <a:endParaRPr lang="en-US" altLang="en-US" noProof="1"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88C8C7FC-A5D7-46B8-BBE8-F6C122EC3380}" type="slidenum">
              <a:rPr altLang="en-US">
                <a:latin typeface="Arial" pitchFamily="34" charset="0"/>
              </a:rPr>
              <a:pPr/>
              <a:t>53</a:t>
            </a:fld>
            <a:endParaRPr lang="en-US" altLang="en-US">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p:spPr>
        <p:txBody>
          <a:bodyPr/>
          <a:lstStyle/>
          <a:p>
            <a:pPr eaLnBrk="1" hangingPunct="1"/>
            <a:endParaRPr lang="en-US" altLang="en-US" noProof="1"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7DA7ACD4-F525-4540-BB84-7422F1742F51}" type="slidenum">
              <a:rPr altLang="en-US">
                <a:latin typeface="Arial" pitchFamily="34" charset="0"/>
              </a:rPr>
              <a:pPr/>
              <a:t>59</a:t>
            </a:fld>
            <a:endParaRPr lang="en-US" altLang="en-US">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p:spPr>
        <p:txBody>
          <a:bodyPr/>
          <a:lstStyle/>
          <a:p>
            <a:pPr eaLnBrk="1" hangingPunct="1"/>
            <a:endParaRPr lang="en-US" altLang="en-US" noProof="1"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362D5820-E035-4F38-8D68-53DD191CCFEE}" type="slidenum">
              <a:rPr altLang="en-US">
                <a:latin typeface="Arial" pitchFamily="34" charset="0"/>
              </a:rPr>
              <a:pPr/>
              <a:t>62</a:t>
            </a:fld>
            <a:endParaRPr lang="en-US" altLang="en-US">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p:spPr>
        <p:txBody>
          <a:bodyPr/>
          <a:lstStyle/>
          <a:p>
            <a:pPr eaLnBrk="1" hangingPunct="1"/>
            <a:endParaRPr lang="en-US" altLang="en-US" noProof="1"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BE0791-458C-4E8B-A3EF-ED5D3CE58B88}"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936A4-012E-4256-9609-28DA5704D5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E0791-458C-4E8B-A3EF-ED5D3CE58B88}"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936A4-012E-4256-9609-28DA5704D5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E0791-458C-4E8B-A3EF-ED5D3CE58B88}"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936A4-012E-4256-9609-28DA5704D5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E0791-458C-4E8B-A3EF-ED5D3CE58B88}"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936A4-012E-4256-9609-28DA5704D5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BE0791-458C-4E8B-A3EF-ED5D3CE58B88}"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936A4-012E-4256-9609-28DA5704D5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BE0791-458C-4E8B-A3EF-ED5D3CE58B88}" type="datetimeFigureOut">
              <a:rPr lang="en-US" smtClean="0"/>
              <a:pPr/>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936A4-012E-4256-9609-28DA5704D5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BE0791-458C-4E8B-A3EF-ED5D3CE58B88}" type="datetimeFigureOut">
              <a:rPr lang="en-US" smtClean="0"/>
              <a:pPr/>
              <a:t>3/17/2014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B936A4-012E-4256-9609-28DA5704D5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BE0791-458C-4E8B-A3EF-ED5D3CE58B88}" type="datetimeFigureOut">
              <a:rPr lang="en-US" smtClean="0"/>
              <a:pPr/>
              <a:t>3/17/2014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B936A4-012E-4256-9609-28DA5704D5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E0791-458C-4E8B-A3EF-ED5D3CE58B88}" type="datetimeFigureOut">
              <a:rPr lang="en-US" smtClean="0"/>
              <a:pPr/>
              <a:t>3/17/2014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B936A4-012E-4256-9609-28DA5704D5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E0791-458C-4E8B-A3EF-ED5D3CE58B88}" type="datetimeFigureOut">
              <a:rPr lang="en-US" smtClean="0"/>
              <a:pPr/>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936A4-012E-4256-9609-28DA5704D5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E0791-458C-4E8B-A3EF-ED5D3CE58B88}" type="datetimeFigureOut">
              <a:rPr lang="en-US" smtClean="0"/>
              <a:pPr/>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936A4-012E-4256-9609-28DA5704D5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E0791-458C-4E8B-A3EF-ED5D3CE58B88}" type="datetimeFigureOut">
              <a:rPr lang="en-US" smtClean="0"/>
              <a:pPr/>
              <a:t>3/17/2014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B936A4-012E-4256-9609-28DA5704D5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file:///\\en.wikipedia.org\wiki\Jay_Gould" TargetMode="External"/><Relationship Id="rId3" Type="http://schemas.openxmlformats.org/officeDocument/2006/relationships/image" Target="../media/image8.jpeg"/><Relationship Id="rId7" Type="http://schemas.openxmlformats.org/officeDocument/2006/relationships/hyperlink" Target="file:///\\en.wikipedia.org\wiki\New_York_Elevated_Railroad_Company" TargetMode="External"/><Relationship Id="rId2" Type="http://schemas.openxmlformats.org/officeDocument/2006/relationships/hyperlink" Target="//upload.wikimedia.org/wikipedia/commons/8/8a/Modern_Colossus_of_Rail_Roads_-_Keppler_1879.jpg" TargetMode="External"/><Relationship Id="rId1" Type="http://schemas.openxmlformats.org/officeDocument/2006/relationships/slideLayout" Target="../slideLayouts/slideLayout2.xml"/><Relationship Id="rId6" Type="http://schemas.openxmlformats.org/officeDocument/2006/relationships/hyperlink" Target="file:///\\en.wikipedia.org\wiki\Cyrus_West_Field" TargetMode="External"/><Relationship Id="rId5" Type="http://schemas.openxmlformats.org/officeDocument/2006/relationships/hyperlink" Target="file:///\\en.wikipedia.org\wiki\New_York_Central_Railroad" TargetMode="External"/><Relationship Id="rId4" Type="http://schemas.openxmlformats.org/officeDocument/2006/relationships/hyperlink" Target="file:///\\en.wikipedia.org\wiki\William_Henry_Vanderbilt" TargetMode="External"/><Relationship Id="rId9" Type="http://schemas.openxmlformats.org/officeDocument/2006/relationships/hyperlink" Target="file:///\\en.wikipedia.org\wiki\Union_Pacific_Railroa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en.wikipedia.org/wiki/File:Gibson_Girl_by_Charles_Dana_Gibson.jp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wikipedia.org/wiki/File:Love_in_a_Garden,_Gibson.jp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content.lib.washington.edu/cdm4/results.php?CISOOP1=any&amp;CISOFIELD1=title&amp;CISOROOT=all&amp;CISOBOX1=Cut" TargetMode="External"/><Relationship Id="rId13" Type="http://schemas.openxmlformats.org/officeDocument/2006/relationships/hyperlink" Target="http://content.lib.washington.edu/cdm4/results.php?CISOOP1=any&amp;CISOFIELD1=title&amp;CISOROOT=all&amp;CISOBOX1=Dakota" TargetMode="External"/><Relationship Id="rId3" Type="http://schemas.openxmlformats.org/officeDocument/2006/relationships/hyperlink" Target="http://content.lib.washington.edu/cdm4/results.php?CISOOP1=any&amp;CISOFIELD1=title&amp;CISOROOT=all&amp;CISOBOX1=Pacific" TargetMode="External"/><Relationship Id="rId7" Type="http://schemas.openxmlformats.org/officeDocument/2006/relationships/hyperlink" Target="http://content.lib.washington.edu/cdm4/results.php?CISOOP1=any&amp;CISOFIELD1=title&amp;CISOROOT=all&amp;CISOBOX1=Big" TargetMode="External"/><Relationship Id="rId12" Type="http://schemas.openxmlformats.org/officeDocument/2006/relationships/hyperlink" Target="http://content.lib.washington.edu/cdm4/results.php?CISOOP1=any&amp;CISOFIELD1=title&amp;CISOROOT=all&amp;CISOBOX1=North" TargetMode="External"/><Relationship Id="rId2" Type="http://schemas.openxmlformats.org/officeDocument/2006/relationships/hyperlink" Target="http://content.lib.washington.edu/cdm4/results.php?CISOOP1=any&amp;CISOFIELD1=title&amp;CISOROOT=all&amp;CISOBOX1=Northern" TargetMode="External"/><Relationship Id="rId1" Type="http://schemas.openxmlformats.org/officeDocument/2006/relationships/slideLayout" Target="../slideLayouts/slideLayout2.xml"/><Relationship Id="rId6" Type="http://schemas.openxmlformats.org/officeDocument/2006/relationships/hyperlink" Target="http://content.lib.washington.edu/cdm4/results.php?CISOOP1=any&amp;CISOFIELD1=title&amp;CISOROOT=all&amp;CISOBOX1=crew" TargetMode="External"/><Relationship Id="rId11" Type="http://schemas.openxmlformats.org/officeDocument/2006/relationships/hyperlink" Target="http://content.lib.washington.edu/cdm4/results.php?CISOOP1=any&amp;CISOFIELD1=title&amp;CISOROOT=all&amp;CISOBOX1=Valley" TargetMode="External"/><Relationship Id="rId5" Type="http://schemas.openxmlformats.org/officeDocument/2006/relationships/hyperlink" Target="http://content.lib.washington.edu/cdm4/results.php?CISOOP1=any&amp;CISOFIELD1=title&amp;CISOROOT=all&amp;CISOBOX1=grading" TargetMode="External"/><Relationship Id="rId15" Type="http://schemas.openxmlformats.org/officeDocument/2006/relationships/image" Target="../media/image4.jpeg"/><Relationship Id="rId10" Type="http://schemas.openxmlformats.org/officeDocument/2006/relationships/hyperlink" Target="http://content.lib.washington.edu/cdm4/results.php?CISOOP1=any&amp;CISOFIELD1=title&amp;CISOROOT=all&amp;CISOBOX1=Creek" TargetMode="External"/><Relationship Id="rId4" Type="http://schemas.openxmlformats.org/officeDocument/2006/relationships/hyperlink" Target="http://content.lib.washington.edu/cdm4/results.php?CISOOP1=any&amp;CISOFIELD1=title&amp;CISOROOT=all&amp;CISOBOX1=Railway" TargetMode="External"/><Relationship Id="rId9" Type="http://schemas.openxmlformats.org/officeDocument/2006/relationships/hyperlink" Target="http://content.lib.washington.edu/cdm4/results.php?CISOOP1=any&amp;CISOFIELD1=title&amp;CISOROOT=all&amp;CISOBOX1=Beaver" TargetMode="External"/><Relationship Id="rId14" Type="http://schemas.openxmlformats.org/officeDocument/2006/relationships/hyperlink" Target="http://content.lib.washington.edu/cdm4/results.php?CISOOP1=any&amp;CISOFIELD1=title&amp;CISOROOT=all&amp;CISOBOX1=187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41.png"/>
          <p:cNvPicPr>
            <a:picLocks noChangeAspect="1"/>
          </p:cNvPicPr>
          <p:nvPr/>
        </p:nvPicPr>
        <p:blipFill>
          <a:blip r:embed="rId2"/>
          <a:srcRect b="47778"/>
          <a:stretch>
            <a:fillRect/>
          </a:stretch>
        </p:blipFill>
        <p:spPr>
          <a:xfrm>
            <a:off x="-77821" y="0"/>
            <a:ext cx="9221822"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Railroad Consolidation and Mechanization</a:t>
            </a:r>
            <a:endParaRPr lang="en-US" dirty="0"/>
          </a:p>
        </p:txBody>
      </p:sp>
      <p:sp>
        <p:nvSpPr>
          <p:cNvPr id="3" name="Content Placeholder 2"/>
          <p:cNvSpPr>
            <a:spLocks noGrp="1"/>
          </p:cNvSpPr>
          <p:nvPr>
            <p:ph idx="1"/>
          </p:nvPr>
        </p:nvSpPr>
        <p:spPr>
          <a:xfrm>
            <a:off x="304800" y="1600200"/>
            <a:ext cx="8382000" cy="4876800"/>
          </a:xfrm>
        </p:spPr>
        <p:txBody>
          <a:bodyPr>
            <a:normAutofit fontScale="70000" lnSpcReduction="20000"/>
          </a:bodyPr>
          <a:lstStyle/>
          <a:p>
            <a:pPr lvl="1"/>
            <a:r>
              <a:rPr lang="en-US" dirty="0" smtClean="0"/>
              <a:t>Back east where railroads were already built, changes were occurring. </a:t>
            </a:r>
            <a:r>
              <a:rPr lang="en-US" b="1" dirty="0" smtClean="0"/>
              <a:t>Cornelius Vanderbilt</a:t>
            </a:r>
            <a:r>
              <a:rPr lang="en-US" dirty="0" smtClean="0"/>
              <a:t> began consolidating the New York Central line. This meant he bought up the little railroad lines into his one company. </a:t>
            </a:r>
          </a:p>
          <a:p>
            <a:pPr lvl="2"/>
            <a:r>
              <a:rPr lang="en-US" dirty="0" smtClean="0"/>
              <a:t>The </a:t>
            </a:r>
            <a:r>
              <a:rPr lang="en-US" u="sng" dirty="0" smtClean="0"/>
              <a:t>results of railroad consolidation were cheaper fares/rates and faster travel times</a:t>
            </a:r>
            <a:r>
              <a:rPr lang="en-US" dirty="0" smtClean="0"/>
              <a:t>. </a:t>
            </a:r>
          </a:p>
          <a:p>
            <a:pPr lvl="1"/>
            <a:r>
              <a:rPr lang="en-US" dirty="0" smtClean="0"/>
              <a:t>There were technological advances too. </a:t>
            </a:r>
          </a:p>
          <a:p>
            <a:pPr lvl="2"/>
            <a:r>
              <a:rPr lang="en-US" dirty="0" smtClean="0"/>
              <a:t>Vanderbilt began to use </a:t>
            </a:r>
            <a:r>
              <a:rPr lang="en-US" u="sng" dirty="0" smtClean="0"/>
              <a:t>steel rails</a:t>
            </a:r>
            <a:r>
              <a:rPr lang="en-US" dirty="0" smtClean="0"/>
              <a:t>, instead of iron. Steel was stronger, lasted longer, and didn't rust as fast as iron. </a:t>
            </a:r>
          </a:p>
          <a:p>
            <a:pPr lvl="2"/>
            <a:r>
              <a:rPr lang="en-US" dirty="0" smtClean="0"/>
              <a:t>A </a:t>
            </a:r>
            <a:r>
              <a:rPr lang="en-US" u="sng" dirty="0" smtClean="0"/>
              <a:t>standardized gauge</a:t>
            </a:r>
            <a:r>
              <a:rPr lang="en-US" dirty="0" smtClean="0"/>
              <a:t> (distance between tracks) made things uniform. </a:t>
            </a:r>
          </a:p>
          <a:p>
            <a:pPr lvl="2"/>
            <a:r>
              <a:rPr lang="en-US" dirty="0" smtClean="0"/>
              <a:t>The Westinghouse </a:t>
            </a:r>
            <a:r>
              <a:rPr lang="en-US" u="sng" dirty="0" smtClean="0"/>
              <a:t>air brake</a:t>
            </a:r>
            <a:r>
              <a:rPr lang="en-US" dirty="0" smtClean="0"/>
              <a:t> was invented which was much more efficient and safe. </a:t>
            </a:r>
          </a:p>
          <a:p>
            <a:pPr lvl="2"/>
            <a:r>
              <a:rPr lang="en-US" b="1" dirty="0" smtClean="0"/>
              <a:t>Pullman Palace Cars</a:t>
            </a:r>
            <a:r>
              <a:rPr lang="en-US" dirty="0" smtClean="0"/>
              <a:t> (luxury passenger cars) were built and were very popular for travelers. </a:t>
            </a:r>
          </a:p>
          <a:p>
            <a:pPr lvl="2"/>
            <a:r>
              <a:rPr lang="en-US" dirty="0" smtClean="0"/>
              <a:t>Other developments like the </a:t>
            </a:r>
            <a:r>
              <a:rPr lang="en-US" u="sng" dirty="0" smtClean="0"/>
              <a:t>telegraph</a:t>
            </a:r>
            <a:r>
              <a:rPr lang="en-US" dirty="0" smtClean="0"/>
              <a:t> to communicate when tracks were open, </a:t>
            </a:r>
            <a:r>
              <a:rPr lang="en-US" u="sng" dirty="0" smtClean="0"/>
              <a:t>double-tracking</a:t>
            </a:r>
            <a:r>
              <a:rPr lang="en-US" dirty="0" smtClean="0"/>
              <a:t>, and then the </a:t>
            </a:r>
            <a:r>
              <a:rPr lang="en-US" u="sng" dirty="0" smtClean="0"/>
              <a:t>block signal</a:t>
            </a:r>
            <a:r>
              <a:rPr lang="en-US" dirty="0" smtClean="0"/>
              <a:t> made railroad travel safer. </a:t>
            </a:r>
          </a:p>
          <a:p>
            <a:pPr lvl="2">
              <a:buNone/>
            </a:pPr>
            <a:endParaRPr lang="en-US" dirty="0" smtClean="0"/>
          </a:p>
          <a:p>
            <a:pPr lvl="2">
              <a:buNone/>
            </a:pPr>
            <a:endParaRPr lang="en-US" dirty="0"/>
          </a:p>
          <a:p>
            <a:pPr lvl="2">
              <a:buNone/>
            </a:pPr>
            <a:r>
              <a:rPr lang="en-US" dirty="0" smtClean="0"/>
              <a:t>Despite advances, accidents and tragedies on the track were not uncommon. </a:t>
            </a:r>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19675" y="319088"/>
            <a:ext cx="3776663" cy="641350"/>
          </a:xfrm>
        </p:spPr>
        <p:txBody>
          <a:bodyPr anchor="t">
            <a:spAutoFit/>
          </a:bodyPr>
          <a:lstStyle/>
          <a:p>
            <a:pPr eaLnBrk="1" hangingPunct="1"/>
            <a:r>
              <a:rPr lang="en-US" altLang="en-US" smtClean="0"/>
              <a:t>Cornelius Vanderbilt (1794–1877)</a:t>
            </a:r>
          </a:p>
        </p:txBody>
      </p:sp>
      <p:sp>
        <p:nvSpPr>
          <p:cNvPr id="7171" name="Rectangle 3"/>
          <p:cNvSpPr>
            <a:spLocks noGrp="1" noChangeAspect="1" noChangeArrowheads="1"/>
          </p:cNvSpPr>
          <p:nvPr>
            <p:ph type="body" idx="1"/>
          </p:nvPr>
        </p:nvSpPr>
        <p:spPr>
          <a:xfrm>
            <a:off x="5105400" y="2743200"/>
            <a:ext cx="3790950" cy="1803400"/>
          </a:xfrm>
          <a:noFill/>
        </p:spPr>
        <p:txBody>
          <a:bodyPr anchor="t">
            <a:noAutofit/>
          </a:bodyPr>
          <a:lstStyle/>
          <a:p>
            <a:pPr eaLnBrk="1" hangingPunct="1">
              <a:buNone/>
            </a:pPr>
            <a:r>
              <a:rPr lang="en-US" altLang="en-US" sz="2000" dirty="0" smtClean="0"/>
              <a:t>	Vanderbilt established a shipping-land transit line across Nicaragua in response to the California gold rush. By the time of his death, his New York Central rail line ran from New York to Chicago and operated along more than forty-five hundred miles of track.</a:t>
            </a:r>
          </a:p>
        </p:txBody>
      </p:sp>
      <p:pic>
        <p:nvPicPr>
          <p:cNvPr id="7173" name="Picture 6" descr="kennedy_13e_ch24_p535a"/>
          <p:cNvPicPr>
            <a:picLocks noChangeAspect="1" noChangeArrowheads="1"/>
          </p:cNvPicPr>
          <p:nvPr/>
        </p:nvPicPr>
        <p:blipFill>
          <a:blip r:embed="rId2"/>
          <a:srcRect/>
          <a:stretch>
            <a:fillRect/>
          </a:stretch>
        </p:blipFill>
        <p:spPr bwMode="auto">
          <a:xfrm>
            <a:off x="642938" y="396875"/>
            <a:ext cx="3797300" cy="549910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42" name="Picture 2" descr="http://www.huh.harvard.edu/libraries/Gray_Bicent/Images/article_pullman.jpg"/>
          <p:cNvPicPr>
            <a:picLocks noChangeAspect="1" noChangeArrowheads="1"/>
          </p:cNvPicPr>
          <p:nvPr/>
        </p:nvPicPr>
        <p:blipFill>
          <a:blip r:embed="rId2"/>
          <a:srcRect/>
          <a:stretch>
            <a:fillRect/>
          </a:stretch>
        </p:blipFill>
        <p:spPr bwMode="auto">
          <a:xfrm>
            <a:off x="0" y="457200"/>
            <a:ext cx="9144000" cy="6096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by Railways</a:t>
            </a:r>
            <a:endParaRPr lang="en-US" dirty="0"/>
          </a:p>
        </p:txBody>
      </p:sp>
      <p:sp>
        <p:nvSpPr>
          <p:cNvPr id="3" name="Content Placeholder 2"/>
          <p:cNvSpPr>
            <a:spLocks noGrp="1"/>
          </p:cNvSpPr>
          <p:nvPr>
            <p:ph idx="1"/>
          </p:nvPr>
        </p:nvSpPr>
        <p:spPr/>
        <p:txBody>
          <a:bodyPr>
            <a:normAutofit fontScale="85000" lnSpcReduction="20000"/>
          </a:bodyPr>
          <a:lstStyle/>
          <a:p>
            <a:pPr lvl="1"/>
            <a:r>
              <a:rPr lang="en-US" dirty="0" smtClean="0"/>
              <a:t>The railroad network had the effect of physically linking the nation and psychologically impacted the way people looked at the country. </a:t>
            </a:r>
          </a:p>
          <a:p>
            <a:pPr lvl="1"/>
            <a:r>
              <a:rPr lang="en-US" u="sng" dirty="0" smtClean="0"/>
              <a:t>The greatest impact that railroads had was on business and industrialization</a:t>
            </a:r>
            <a:r>
              <a:rPr lang="en-US" dirty="0" smtClean="0"/>
              <a:t>. </a:t>
            </a:r>
          </a:p>
          <a:p>
            <a:pPr lvl="2"/>
            <a:r>
              <a:rPr lang="en-US" dirty="0" smtClean="0"/>
              <a:t>Eastern and western markets were now linked. </a:t>
            </a:r>
          </a:p>
          <a:p>
            <a:pPr lvl="2"/>
            <a:r>
              <a:rPr lang="en-US" dirty="0" smtClean="0"/>
              <a:t>Investors could pour money into new markets. </a:t>
            </a:r>
          </a:p>
          <a:p>
            <a:pPr lvl="2"/>
            <a:r>
              <a:rPr lang="en-US" dirty="0" smtClean="0"/>
              <a:t>Travel was eased and the wide open west beckoned settlers as much as ever. </a:t>
            </a:r>
          </a:p>
          <a:p>
            <a:pPr lvl="2"/>
            <a:r>
              <a:rPr lang="en-US" dirty="0" smtClean="0"/>
              <a:t>Farmers were taken out west and ore mined from the soil was shipped back east. </a:t>
            </a:r>
          </a:p>
          <a:p>
            <a:pPr lvl="2"/>
            <a:r>
              <a:rPr lang="en-US" dirty="0" smtClean="0"/>
              <a:t>Cities boomed out west, notably Chicago, and the cities back east were brought whatever the West had to offer. </a:t>
            </a:r>
          </a:p>
          <a:p>
            <a:pPr lvl="2"/>
            <a:r>
              <a:rPr lang="en-US" dirty="0" smtClean="0"/>
              <a:t>Fortunes and millionaires were also made by the railroads.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t>The land itself was also impacted by railroads. </a:t>
            </a:r>
          </a:p>
          <a:p>
            <a:pPr lvl="2"/>
            <a:r>
              <a:rPr lang="en-US" dirty="0" smtClean="0"/>
              <a:t>The Midwestern plains became Midwestern cornfields and the great herds of buffalo began to die off ("go the way of the buffalo"). </a:t>
            </a:r>
          </a:p>
          <a:p>
            <a:pPr lvl="1"/>
            <a:r>
              <a:rPr lang="en-US" dirty="0" smtClean="0"/>
              <a:t>Before trains, cities and towns simply operated on their own local time. Since </a:t>
            </a:r>
            <a:r>
              <a:rPr lang="en-US" u="sng" dirty="0" smtClean="0"/>
              <a:t>accurate timing was critical in safely running trains, time zones were created</a:t>
            </a:r>
            <a:r>
              <a:rPr lang="en-US" dirty="0" smtClean="0"/>
              <a:t> so that everyone would be coordinated.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Wrongdoing in Railroading</a:t>
            </a:r>
            <a:endParaRPr lang="en-US" dirty="0"/>
          </a:p>
        </p:txBody>
      </p:sp>
      <p:sp>
        <p:nvSpPr>
          <p:cNvPr id="3" name="Content Placeholder 2"/>
          <p:cNvSpPr>
            <a:spLocks noGrp="1"/>
          </p:cNvSpPr>
          <p:nvPr>
            <p:ph idx="1"/>
          </p:nvPr>
        </p:nvSpPr>
        <p:spPr/>
        <p:txBody>
          <a:bodyPr/>
          <a:lstStyle/>
          <a:p>
            <a:pPr lvl="1"/>
            <a:r>
              <a:rPr lang="en-US" dirty="0" smtClean="0"/>
              <a:t>Railroading also had a large share of corruption. </a:t>
            </a:r>
          </a:p>
          <a:p>
            <a:pPr lvl="2"/>
            <a:r>
              <a:rPr lang="en-US" dirty="0" smtClean="0"/>
              <a:t>The worst case was the </a:t>
            </a:r>
            <a:r>
              <a:rPr lang="en-US" dirty="0" err="1" smtClean="0"/>
              <a:t>Crédit</a:t>
            </a:r>
            <a:r>
              <a:rPr lang="en-US" dirty="0" smtClean="0"/>
              <a:t> </a:t>
            </a:r>
            <a:r>
              <a:rPr lang="en-US" dirty="0" err="1" smtClean="0"/>
              <a:t>Mobilier</a:t>
            </a:r>
            <a:r>
              <a:rPr lang="en-US" dirty="0" smtClean="0"/>
              <a:t> scandal where railroad men </a:t>
            </a:r>
            <a:r>
              <a:rPr lang="en-US" dirty="0" err="1" smtClean="0"/>
              <a:t>subhired</a:t>
            </a:r>
            <a:r>
              <a:rPr lang="en-US" dirty="0" smtClean="0"/>
              <a:t> themselves to get paid twice and bought Congressmen to go along. </a:t>
            </a:r>
          </a:p>
          <a:p>
            <a:pPr lvl="2"/>
            <a:r>
              <a:rPr lang="en-US" b="1" dirty="0" smtClean="0"/>
              <a:t>Jay Gould</a:t>
            </a:r>
            <a:r>
              <a:rPr lang="en-US" dirty="0" smtClean="0"/>
              <a:t> boomed and busted railroad stock, making profit for himself all the way along. </a:t>
            </a:r>
          </a:p>
          <a:p>
            <a:pPr lvl="3"/>
            <a:r>
              <a:rPr lang="en-US" dirty="0" smtClean="0"/>
              <a:t>A common technique was "stock watering" where railroads would artificially talk up the company so the stock would zoom upward.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67337" y="304800"/>
            <a:ext cx="3776663" cy="641350"/>
          </a:xfrm>
        </p:spPr>
        <p:txBody>
          <a:bodyPr anchor="t">
            <a:spAutoFit/>
          </a:bodyPr>
          <a:lstStyle/>
          <a:p>
            <a:pPr eaLnBrk="1" hangingPunct="1"/>
            <a:r>
              <a:rPr lang="en-US" altLang="en-US" dirty="0" smtClean="0"/>
              <a:t>William H. Vanderbilt, Robber Baron</a:t>
            </a:r>
          </a:p>
        </p:txBody>
      </p:sp>
      <p:sp>
        <p:nvSpPr>
          <p:cNvPr id="9219" name="Rectangle 3"/>
          <p:cNvSpPr>
            <a:spLocks noGrp="1" noChangeAspect="1" noChangeArrowheads="1"/>
          </p:cNvSpPr>
          <p:nvPr>
            <p:ph type="body" idx="1"/>
          </p:nvPr>
        </p:nvSpPr>
        <p:spPr>
          <a:xfrm>
            <a:off x="5791200" y="2971800"/>
            <a:ext cx="3352800" cy="825500"/>
          </a:xfrm>
          <a:noFill/>
        </p:spPr>
        <p:txBody>
          <a:bodyPr anchor="t">
            <a:noAutofit/>
          </a:bodyPr>
          <a:lstStyle/>
          <a:p>
            <a:pPr eaLnBrk="1" hangingPunct="1">
              <a:buNone/>
            </a:pPr>
            <a:r>
              <a:rPr lang="en-US" altLang="en-US" dirty="0" smtClean="0"/>
              <a:t>	</a:t>
            </a:r>
            <a:r>
              <a:rPr lang="en-US" altLang="en-US" sz="2800" dirty="0" smtClean="0"/>
              <a:t>This 1885 cartoon takes aim at Vanderbilt’s notorious comment, </a:t>
            </a:r>
          </a:p>
          <a:p>
            <a:pPr eaLnBrk="1" hangingPunct="1">
              <a:buNone/>
            </a:pPr>
            <a:r>
              <a:rPr lang="en-US" altLang="en-US" sz="2800" dirty="0" smtClean="0"/>
              <a:t>“The public be damned!”</a:t>
            </a:r>
          </a:p>
        </p:txBody>
      </p:sp>
      <p:sp>
        <p:nvSpPr>
          <p:cNvPr id="9220" name="Rectangle 4"/>
          <p:cNvSpPr>
            <a:spLocks noChangeArrowheads="1"/>
          </p:cNvSpPr>
          <p:nvPr/>
        </p:nvSpPr>
        <p:spPr bwMode="auto">
          <a:xfrm>
            <a:off x="2457450" y="6518275"/>
            <a:ext cx="6615113" cy="244475"/>
          </a:xfrm>
          <a:prstGeom prst="rect">
            <a:avLst/>
          </a:prstGeom>
          <a:noFill/>
          <a:ln w="9525">
            <a:noFill/>
            <a:miter lim="800000"/>
            <a:headEnd/>
            <a:tailEnd/>
          </a:ln>
          <a:effectLst/>
        </p:spPr>
        <p:txBody>
          <a:bodyPr>
            <a:spAutoFit/>
          </a:bodyPr>
          <a:lstStyle/>
          <a:p>
            <a:pPr algn="r"/>
            <a:r>
              <a:rPr lang="en-US" altLang="en-US" sz="1000">
                <a:cs typeface="Arial" pitchFamily="34" charset="0"/>
              </a:rPr>
              <a:t>Library of Congress</a:t>
            </a:r>
          </a:p>
        </p:txBody>
      </p:sp>
      <p:pic>
        <p:nvPicPr>
          <p:cNvPr id="9221" name="Picture 6" descr="kennedy_13e_ch24_p536a"/>
          <p:cNvPicPr>
            <a:picLocks noChangeAspect="1" noChangeArrowheads="1"/>
          </p:cNvPicPr>
          <p:nvPr/>
        </p:nvPicPr>
        <p:blipFill>
          <a:blip r:embed="rId2"/>
          <a:srcRect/>
          <a:stretch>
            <a:fillRect/>
          </a:stretch>
        </p:blipFill>
        <p:spPr bwMode="auto">
          <a:xfrm>
            <a:off x="0" y="533400"/>
            <a:ext cx="5522029" cy="51816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lvl="1"/>
            <a:r>
              <a:rPr lang="en-US" dirty="0" smtClean="0"/>
              <a:t>Other railroad tricks included… </a:t>
            </a:r>
          </a:p>
          <a:p>
            <a:pPr lvl="2"/>
            <a:r>
              <a:rPr lang="en-US" dirty="0" smtClean="0"/>
              <a:t>Frequent bribes (AKA "</a:t>
            </a:r>
            <a:r>
              <a:rPr lang="en-US" b="1" dirty="0" smtClean="0"/>
              <a:t>kickbacks</a:t>
            </a:r>
            <a:r>
              <a:rPr lang="en-US" dirty="0" smtClean="0"/>
              <a:t>") were given to governmental officials and major customers. </a:t>
            </a:r>
          </a:p>
          <a:p>
            <a:pPr lvl="2"/>
            <a:r>
              <a:rPr lang="en-US" dirty="0" smtClean="0"/>
              <a:t>The formation of "</a:t>
            </a:r>
            <a:r>
              <a:rPr lang="en-US" b="1" dirty="0" smtClean="0"/>
              <a:t>pools</a:t>
            </a:r>
            <a:r>
              <a:rPr lang="en-US" dirty="0" smtClean="0"/>
              <a:t>" (formally called "cartels") where </a:t>
            </a:r>
            <a:r>
              <a:rPr lang="en-US" u="sng" dirty="0" smtClean="0"/>
              <a:t>competitors agreed to cooperate as if they were one mega company</a:t>
            </a:r>
            <a:r>
              <a:rPr lang="en-US" dirty="0" smtClean="0"/>
              <a:t>. </a:t>
            </a:r>
          </a:p>
          <a:p>
            <a:pPr lvl="2"/>
            <a:r>
              <a:rPr lang="en-US" b="1" dirty="0" smtClean="0"/>
              <a:t>Rebates</a:t>
            </a:r>
            <a:r>
              <a:rPr lang="en-US" dirty="0" smtClean="0"/>
              <a:t> were given to large companies that shipped large quantities of goods. The complaint was that this created two rates: a cheap rate for the big companies and an expensive rate for the little guy. Railroads said they were simply rewarding their valued customers. </a:t>
            </a:r>
          </a:p>
          <a:p>
            <a:pPr lvl="2"/>
            <a:r>
              <a:rPr lang="en-US" b="1" dirty="0" smtClean="0"/>
              <a:t>Free passes</a:t>
            </a:r>
            <a:r>
              <a:rPr lang="en-US" dirty="0" smtClean="0"/>
              <a:t> were often given to members of the press to ensure good publicity.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Bridles the Iron Horse</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t>America has always believed in free enterprise—the notion that the government should stay out of private business. There was always the belief that in a free enterprise system anyone can rise from rags-to-riches or even millionaire.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ile:Modern Colossus of Rail Roads - Keppler 1879.jpg">
            <a:hlinkClick r:id="rId2"/>
          </p:cNvPr>
          <p:cNvPicPr>
            <a:picLocks noChangeAspect="1" noChangeArrowheads="1"/>
          </p:cNvPicPr>
          <p:nvPr/>
        </p:nvPicPr>
        <p:blipFill>
          <a:blip r:embed="rId3"/>
          <a:srcRect/>
          <a:stretch>
            <a:fillRect/>
          </a:stretch>
        </p:blipFill>
        <p:spPr bwMode="auto">
          <a:xfrm>
            <a:off x="0" y="-262788"/>
            <a:ext cx="4600575" cy="7120788"/>
          </a:xfrm>
          <a:prstGeom prst="rect">
            <a:avLst/>
          </a:prstGeom>
          <a:noFill/>
        </p:spPr>
      </p:pic>
      <p:sp>
        <p:nvSpPr>
          <p:cNvPr id="5" name="Rectangle 4"/>
          <p:cNvSpPr/>
          <p:nvPr/>
        </p:nvSpPr>
        <p:spPr>
          <a:xfrm>
            <a:off x="4800600" y="762000"/>
            <a:ext cx="4343400" cy="5355312"/>
          </a:xfrm>
          <a:prstGeom prst="rect">
            <a:avLst/>
          </a:prstGeom>
        </p:spPr>
        <p:txBody>
          <a:bodyPr wrap="square">
            <a:spAutoFit/>
          </a:bodyPr>
          <a:lstStyle/>
          <a:p>
            <a:r>
              <a:rPr lang="en-US" dirty="0" smtClean="0"/>
              <a:t>Cartoon, "The Modern Colossus of (Rail) Roads." Depicted in the center is </a:t>
            </a:r>
            <a:r>
              <a:rPr lang="en-US" dirty="0" smtClean="0">
                <a:hlinkClick r:id="rId4" action="ppaction://hlinkfile" tooltip="w:William Henry Vanderbilt"/>
              </a:rPr>
              <a:t>William Henry Vanderbilt</a:t>
            </a:r>
            <a:r>
              <a:rPr lang="en-US" dirty="0" smtClean="0"/>
              <a:t>, President of the </a:t>
            </a:r>
            <a:r>
              <a:rPr lang="en-US" dirty="0" smtClean="0">
                <a:hlinkClick r:id="rId5" action="ppaction://hlinkfile" tooltip="w:New York Central Railroad"/>
              </a:rPr>
              <a:t>New York Central Railroad</a:t>
            </a:r>
            <a:r>
              <a:rPr lang="en-US" dirty="0" smtClean="0"/>
              <a:t> and several other railroads, as the most powerful tycoon in the U.S. railroad industry. Standing on his feet are two other powerful industry figures. On the left is </a:t>
            </a:r>
            <a:r>
              <a:rPr lang="en-US" dirty="0" smtClean="0">
                <a:hlinkClick r:id="rId6" action="ppaction://hlinkfile" tooltip="w:Cyrus West Field"/>
              </a:rPr>
              <a:t>Cyrus West Field</a:t>
            </a:r>
            <a:r>
              <a:rPr lang="en-US" dirty="0" smtClean="0"/>
              <a:t>, who controlled the </a:t>
            </a:r>
            <a:r>
              <a:rPr lang="en-US" dirty="0" smtClean="0">
                <a:hlinkClick r:id="rId7" action="ppaction://hlinkfile" tooltip="w:New York Elevated Railroad Company"/>
              </a:rPr>
              <a:t>New York Elevated Railroad Company</a:t>
            </a:r>
            <a:r>
              <a:rPr lang="en-US" dirty="0" smtClean="0"/>
              <a:t>. On the right is </a:t>
            </a:r>
            <a:r>
              <a:rPr lang="en-US" dirty="0" smtClean="0">
                <a:hlinkClick r:id="rId8" action="ppaction://hlinkfile" tooltip="w:Jay Gould"/>
              </a:rPr>
              <a:t>Jay Gould</a:t>
            </a:r>
            <a:r>
              <a:rPr lang="en-US" dirty="0" smtClean="0"/>
              <a:t>, who controlled the </a:t>
            </a:r>
            <a:r>
              <a:rPr lang="en-US" dirty="0" smtClean="0">
                <a:hlinkClick r:id="rId9" action="ppaction://hlinkfile" tooltip="w:Union Pacific Railroad"/>
              </a:rPr>
              <a:t>Union Pacific Railroad</a:t>
            </a:r>
            <a:r>
              <a:rPr lang="en-US" dirty="0" smtClean="0"/>
              <a:t> and other western railroads.</a:t>
            </a:r>
            <a:br>
              <a:rPr lang="en-US" dirty="0" smtClean="0"/>
            </a:br>
            <a:r>
              <a:rPr lang="en-US" dirty="0" smtClean="0"/>
              <a:t>The sign in the foreground reads, "All freight seeking the seaboard must pass here and pay any tolls we demand." The flag over Field's elevated railway station reads, "L Road; Many nickels stolen are millions gained; by C. W. Field." Composite cartoon created from original two-page publication.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Iron Colt Becomes an Iron Horse</a:t>
            </a:r>
            <a:endParaRPr lang="en-US" dirty="0"/>
          </a:p>
        </p:txBody>
      </p:sp>
      <p:sp>
        <p:nvSpPr>
          <p:cNvPr id="3" name="Content Placeholder 2"/>
          <p:cNvSpPr>
            <a:spLocks noGrp="1"/>
          </p:cNvSpPr>
          <p:nvPr>
            <p:ph idx="1"/>
          </p:nvPr>
        </p:nvSpPr>
        <p:spPr/>
        <p:txBody>
          <a:bodyPr/>
          <a:lstStyle/>
          <a:p>
            <a:pPr lvl="1"/>
            <a:r>
              <a:rPr lang="en-US" dirty="0" smtClean="0"/>
              <a:t>Railroads skyrocketed after the Civil War. Track mileage increased from 35,000 miles in 1865 to over 192,000 miles by 1900. </a:t>
            </a:r>
          </a:p>
          <a:p>
            <a:pPr lvl="1"/>
            <a:r>
              <a:rPr lang="en-US" dirty="0" smtClean="0"/>
              <a:t>Congress encouraged this boom by giving millions of acres of land to the railroad companies. The total acreage was greater than the size of Texas. </a:t>
            </a:r>
          </a:p>
          <a:p>
            <a:pPr lvl="2"/>
            <a:r>
              <a:rPr lang="en-US" dirty="0" smtClean="0"/>
              <a:t>The land given to the railroad companies was in a checkerboard fashion along the track. Since it adjoined the track, it's value likely increased and the railroad company would then sell it for a huge profit.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u="sng" dirty="0" smtClean="0"/>
              <a:t>Slowly the people/government did respond to the railroads and their shenanigans</a:t>
            </a:r>
            <a:r>
              <a:rPr lang="en-US" dirty="0" smtClean="0"/>
              <a:t>. </a:t>
            </a:r>
          </a:p>
          <a:p>
            <a:pPr lvl="2"/>
            <a:r>
              <a:rPr lang="en-US" dirty="0" smtClean="0"/>
              <a:t>Farmers led the protest in the economic recession of the 1870's. Groups like </a:t>
            </a:r>
            <a:r>
              <a:rPr lang="en-US" b="1" dirty="0" smtClean="0"/>
              <a:t>The Grange</a:t>
            </a:r>
            <a:r>
              <a:rPr lang="en-US" dirty="0" smtClean="0"/>
              <a:t> pushed for regulation. </a:t>
            </a:r>
          </a:p>
          <a:p>
            <a:pPr lvl="2"/>
            <a:r>
              <a:rPr lang="en-US" dirty="0" smtClean="0"/>
              <a:t>In the </a:t>
            </a:r>
            <a:r>
              <a:rPr lang="en-US" b="1" i="1" dirty="0" smtClean="0"/>
              <a:t>Wabash case</a:t>
            </a:r>
            <a:r>
              <a:rPr lang="en-US" dirty="0" smtClean="0"/>
              <a:t>, the supreme court said that states cannot regulate interstate trade </a:t>
            </a:r>
            <a:r>
              <a:rPr lang="en-US" dirty="0" smtClean="0"/>
              <a:t>only </a:t>
            </a:r>
            <a:r>
              <a:rPr lang="en-US" dirty="0" smtClean="0"/>
              <a:t>congress </a:t>
            </a:r>
            <a:r>
              <a:rPr lang="en-US" dirty="0" smtClean="0"/>
              <a:t>can. </a:t>
            </a:r>
            <a:r>
              <a:rPr lang="en-US" dirty="0" smtClean="0"/>
              <a:t>This meant that if any regulation were to be done, it would have to be by the U.S. Congress, not the local states.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2"/>
            <a:r>
              <a:rPr lang="en-US" dirty="0" smtClean="0"/>
              <a:t>Congress passed the </a:t>
            </a:r>
            <a:r>
              <a:rPr lang="en-US" b="1" dirty="0" smtClean="0"/>
              <a:t>Interstate Commerce Act</a:t>
            </a:r>
            <a:r>
              <a:rPr lang="en-US" dirty="0" smtClean="0"/>
              <a:t> (1887) that </a:t>
            </a:r>
            <a:r>
              <a:rPr lang="en-US" u="sng" dirty="0" smtClean="0"/>
              <a:t>outlawed rebates and pools</a:t>
            </a:r>
            <a:r>
              <a:rPr lang="en-US" dirty="0" smtClean="0"/>
              <a:t>. It also required rates to be openly published and </a:t>
            </a:r>
            <a:r>
              <a:rPr lang="en-US" u="sng" dirty="0" smtClean="0"/>
              <a:t>banned charging low rates for the long haul</a:t>
            </a:r>
            <a:r>
              <a:rPr lang="en-US" dirty="0" smtClean="0"/>
              <a:t> (to big businesses that shipped large quantities) </a:t>
            </a:r>
            <a:r>
              <a:rPr lang="en-US" u="sng" dirty="0" smtClean="0"/>
              <a:t>and higher rates for the short haul</a:t>
            </a:r>
            <a:r>
              <a:rPr lang="en-US" dirty="0" smtClean="0"/>
              <a:t> (to small farmers who shipped small quantities). </a:t>
            </a:r>
          </a:p>
          <a:p>
            <a:pPr lvl="3"/>
            <a:r>
              <a:rPr lang="en-US" dirty="0" smtClean="0"/>
              <a:t>Although the law intended to help the commoner, the powerful found ways around it. For instance, lawyer </a:t>
            </a:r>
            <a:r>
              <a:rPr lang="en-US" b="1" dirty="0" smtClean="0"/>
              <a:t>Richard Olney</a:t>
            </a:r>
            <a:r>
              <a:rPr lang="en-US" dirty="0" smtClean="0"/>
              <a:t> coldly concluded that the law can actually </a:t>
            </a:r>
            <a:r>
              <a:rPr lang="en-US" i="1" dirty="0" smtClean="0"/>
              <a:t>help</a:t>
            </a:r>
            <a:r>
              <a:rPr lang="en-US" dirty="0" smtClean="0"/>
              <a:t> railroads—it gave the public the image of government regulation when in reality the law did very little.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b="1" dirty="0" smtClean="0"/>
              <a:t>Alexander Graham Bell</a:t>
            </a:r>
            <a:r>
              <a:rPr lang="en-US" dirty="0" smtClean="0"/>
              <a:t> invented the telephone as a part-time hobby while teaching the deaf to speak. </a:t>
            </a:r>
          </a:p>
          <a:p>
            <a:pPr lvl="1"/>
            <a:r>
              <a:rPr lang="en-US" b="1" dirty="0" smtClean="0"/>
              <a:t>Thomas Edison</a:t>
            </a:r>
            <a:r>
              <a:rPr lang="en-US" dirty="0" smtClean="0"/>
              <a:t>, the "Wizard of Menlo Park," came up with the light bulb along with many, many other inventions.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Miracles of Mechanization</a:t>
            </a:r>
            <a:endParaRPr lang="en-US" dirty="0"/>
          </a:p>
        </p:txBody>
      </p:sp>
      <p:sp>
        <p:nvSpPr>
          <p:cNvPr id="3" name="Content Placeholder 2"/>
          <p:cNvSpPr>
            <a:spLocks noGrp="1"/>
          </p:cNvSpPr>
          <p:nvPr>
            <p:ph idx="1"/>
          </p:nvPr>
        </p:nvSpPr>
        <p:spPr/>
        <p:txBody>
          <a:bodyPr/>
          <a:lstStyle/>
          <a:p>
            <a:pPr lvl="1"/>
            <a:r>
              <a:rPr lang="en-US" dirty="0" smtClean="0"/>
              <a:t>Between 1860 and 1984 the U.S. rose from the 4th largest manufacturing nation to the 1st. The reasons were… </a:t>
            </a:r>
          </a:p>
          <a:p>
            <a:pPr lvl="1"/>
            <a:r>
              <a:rPr lang="en-US" u="sng" dirty="0" smtClean="0"/>
              <a:t>Liquid capital</a:t>
            </a:r>
            <a:r>
              <a:rPr lang="en-US" dirty="0" smtClean="0"/>
              <a:t> (money or a millionaire class) emerged to build new businesses. </a:t>
            </a:r>
          </a:p>
          <a:p>
            <a:pPr lvl="1"/>
            <a:r>
              <a:rPr lang="en-US" u="sng" dirty="0" smtClean="0"/>
              <a:t>Natural resources</a:t>
            </a:r>
            <a:r>
              <a:rPr lang="en-US" dirty="0" smtClean="0"/>
              <a:t> had always been a great asset in America. Those resources were now being put to full use. </a:t>
            </a:r>
          </a:p>
          <a:p>
            <a:pPr lvl="2"/>
            <a:r>
              <a:rPr lang="en-US" dirty="0" smtClean="0"/>
              <a:t>For example, the </a:t>
            </a:r>
            <a:r>
              <a:rPr lang="en-US" b="1" dirty="0" smtClean="0"/>
              <a:t>Mesabi iron ore range</a:t>
            </a:r>
            <a:r>
              <a:rPr lang="en-US" dirty="0" smtClean="0"/>
              <a:t> of Minnesota was powering the national need for iron and steel.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u="sng" dirty="0" smtClean="0"/>
              <a:t>Immigration</a:t>
            </a:r>
            <a:r>
              <a:rPr lang="en-US" dirty="0" smtClean="0"/>
              <a:t> on a huge scale kept labor cheap. </a:t>
            </a:r>
          </a:p>
          <a:p>
            <a:pPr lvl="1"/>
            <a:r>
              <a:rPr lang="en-US" dirty="0" smtClean="0"/>
              <a:t>New technological advances were developed… </a:t>
            </a:r>
          </a:p>
          <a:p>
            <a:pPr lvl="2"/>
            <a:r>
              <a:rPr lang="en-US" dirty="0" smtClean="0"/>
              <a:t>Eli Whitney started </a:t>
            </a:r>
            <a:r>
              <a:rPr lang="en-US" b="1" dirty="0" smtClean="0"/>
              <a:t>mass production</a:t>
            </a:r>
            <a:r>
              <a:rPr lang="en-US" dirty="0" smtClean="0"/>
              <a:t> and </a:t>
            </a:r>
            <a:r>
              <a:rPr lang="en-US" b="1" dirty="0" smtClean="0"/>
              <a:t>interchangeable parts</a:t>
            </a:r>
            <a:r>
              <a:rPr lang="en-US" dirty="0" smtClean="0"/>
              <a:t>. </a:t>
            </a:r>
          </a:p>
          <a:p>
            <a:pPr lvl="2"/>
            <a:r>
              <a:rPr lang="en-US" dirty="0" smtClean="0"/>
              <a:t>Other inventions aided business and included: the </a:t>
            </a:r>
            <a:r>
              <a:rPr lang="en-US" u="sng" dirty="0" smtClean="0"/>
              <a:t>cash register</a:t>
            </a:r>
            <a:r>
              <a:rPr lang="en-US" dirty="0" smtClean="0"/>
              <a:t>, the </a:t>
            </a:r>
            <a:r>
              <a:rPr lang="en-US" u="sng" dirty="0" smtClean="0"/>
              <a:t>stock ticker</a:t>
            </a:r>
            <a:r>
              <a:rPr lang="en-US" dirty="0" smtClean="0"/>
              <a:t>, the </a:t>
            </a:r>
            <a:r>
              <a:rPr lang="en-US" u="sng" dirty="0" smtClean="0"/>
              <a:t>typewriter</a:t>
            </a:r>
            <a:r>
              <a:rPr lang="en-US" dirty="0" smtClean="0"/>
              <a:t> (which brought women to work), the </a:t>
            </a:r>
            <a:r>
              <a:rPr lang="en-US" u="sng" dirty="0" smtClean="0"/>
              <a:t>refrigerator car</a:t>
            </a:r>
            <a:r>
              <a:rPr lang="en-US" dirty="0" smtClean="0"/>
              <a:t>, the </a:t>
            </a:r>
            <a:r>
              <a:rPr lang="en-US" u="sng" dirty="0" smtClean="0"/>
              <a:t>electric dynamo</a:t>
            </a:r>
            <a:r>
              <a:rPr lang="en-US" dirty="0" smtClean="0"/>
              <a:t>, and the </a:t>
            </a:r>
            <a:r>
              <a:rPr lang="en-US" u="sng" dirty="0" smtClean="0"/>
              <a:t>electric railway</a:t>
            </a:r>
            <a:r>
              <a:rPr lang="en-US" dirty="0" smtClean="0"/>
              <a:t>.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Trust Titan Emerges</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Titans or giants of industry eventually began to emerge in each major business. </a:t>
            </a:r>
          </a:p>
          <a:p>
            <a:pPr lvl="1"/>
            <a:r>
              <a:rPr lang="en-US" b="1" dirty="0" smtClean="0"/>
              <a:t>Andrew Carnegie</a:t>
            </a:r>
            <a:r>
              <a:rPr lang="en-US" dirty="0" smtClean="0"/>
              <a:t> switched from railroading to become </a:t>
            </a:r>
            <a:r>
              <a:rPr lang="en-US" u="sng" dirty="0" smtClean="0"/>
              <a:t>the master of the steel industry with the </a:t>
            </a:r>
            <a:r>
              <a:rPr lang="en-US" b="1" u="sng" dirty="0" smtClean="0"/>
              <a:t>U.S. Steel</a:t>
            </a:r>
            <a:r>
              <a:rPr lang="en-US" u="sng" dirty="0" smtClean="0"/>
              <a:t> Corporation</a:t>
            </a:r>
            <a:r>
              <a:rPr lang="en-US" dirty="0" smtClean="0"/>
              <a:t>. </a:t>
            </a:r>
          </a:p>
          <a:p>
            <a:pPr lvl="2"/>
            <a:r>
              <a:rPr lang="en-US" dirty="0" smtClean="0"/>
              <a:t>Carnegie used </a:t>
            </a:r>
            <a:r>
              <a:rPr lang="en-US" b="1" dirty="0" smtClean="0"/>
              <a:t>vertical integration</a:t>
            </a:r>
            <a:r>
              <a:rPr lang="en-US" dirty="0" smtClean="0"/>
              <a:t> to grow his business. This meant he </a:t>
            </a:r>
            <a:r>
              <a:rPr lang="en-US" u="sng" dirty="0" smtClean="0"/>
              <a:t>bought out businesses that he used in the production process</a:t>
            </a:r>
            <a:r>
              <a:rPr lang="en-US" dirty="0" smtClean="0"/>
              <a:t>. For example, he'd buy the land that held the ore, then he'd buy the machines to dig it, then the ships and railroads to ship it, then the factories to forge it. Rather than pay a company along the way, he owned each step of the process.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1"/>
            <a:r>
              <a:rPr lang="en-US" b="1" dirty="0" smtClean="0"/>
              <a:t>John D. Rockefeller</a:t>
            </a:r>
            <a:r>
              <a:rPr lang="en-US" dirty="0" smtClean="0"/>
              <a:t> </a:t>
            </a:r>
            <a:r>
              <a:rPr lang="en-US" u="sng" dirty="0" smtClean="0"/>
              <a:t>nearly monopolized the oil industry</a:t>
            </a:r>
            <a:r>
              <a:rPr lang="en-US" dirty="0" smtClean="0"/>
              <a:t>. </a:t>
            </a:r>
          </a:p>
          <a:p>
            <a:pPr lvl="2"/>
            <a:r>
              <a:rPr lang="en-US" dirty="0" smtClean="0"/>
              <a:t>Rockefeller's </a:t>
            </a:r>
            <a:r>
              <a:rPr lang="en-US" b="1" dirty="0" smtClean="0"/>
              <a:t>Standard Oil Company</a:t>
            </a:r>
            <a:r>
              <a:rPr lang="en-US" dirty="0" smtClean="0"/>
              <a:t> used </a:t>
            </a:r>
            <a:r>
              <a:rPr lang="en-US" b="1" dirty="0" smtClean="0"/>
              <a:t>horizontal integration</a:t>
            </a:r>
            <a:r>
              <a:rPr lang="en-US" dirty="0" smtClean="0"/>
              <a:t> to take over the industry. In vertical integration, Standard would </a:t>
            </a:r>
            <a:r>
              <a:rPr lang="en-US" u="sng" dirty="0" smtClean="0"/>
              <a:t>either force a competitor out of business or buy them out to grow even larger</a:t>
            </a:r>
            <a:r>
              <a:rPr lang="en-US" dirty="0" smtClean="0"/>
              <a:t>. </a:t>
            </a:r>
          </a:p>
          <a:p>
            <a:pPr lvl="2"/>
            <a:r>
              <a:rPr lang="en-US" dirty="0" smtClean="0"/>
              <a:t>Rockefeller was very successful. The Standard Oil Company controlled 90-95% of the oil in the U.S. To get that large, he was ruthless in his tactics. It was said that his unofficial motto was "let us prey" (on the little companies). </a:t>
            </a:r>
          </a:p>
          <a:p>
            <a:pPr lvl="2"/>
            <a:r>
              <a:rPr lang="en-US" dirty="0" smtClean="0"/>
              <a:t>He used a technique called </a:t>
            </a:r>
            <a:r>
              <a:rPr lang="en-US" b="1" dirty="0" smtClean="0"/>
              <a:t>interlocking directorates</a:t>
            </a:r>
            <a:r>
              <a:rPr lang="en-US" dirty="0" smtClean="0"/>
              <a:t> where </a:t>
            </a:r>
            <a:r>
              <a:rPr lang="en-US" u="sng" dirty="0" smtClean="0"/>
              <a:t>his own men would be placed on the board-of-directors for "competitors</a:t>
            </a:r>
            <a:r>
              <a:rPr lang="en-US" dirty="0" smtClean="0"/>
              <a:t>." Their decisions would be to cooperate with their "competitors", not compete.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J.P. Morgan</a:t>
            </a:r>
            <a:r>
              <a:rPr lang="en-US" dirty="0" smtClean="0"/>
              <a:t> </a:t>
            </a:r>
            <a:r>
              <a:rPr lang="en-US" u="sng" dirty="0" smtClean="0"/>
              <a:t>was a financier</a:t>
            </a:r>
            <a:r>
              <a:rPr lang="en-US" dirty="0" smtClean="0"/>
              <a:t>, not an industrialist, who gained great power and wealth. He used interlocking directorates by putting his own people on the boards of struggling companies then controlling them as one unit.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Supremacy of Steel</a:t>
            </a:r>
            <a:endParaRPr lang="en-US" dirty="0"/>
          </a:p>
        </p:txBody>
      </p:sp>
      <p:sp>
        <p:nvSpPr>
          <p:cNvPr id="3" name="Content Placeholder 2"/>
          <p:cNvSpPr>
            <a:spLocks noGrp="1"/>
          </p:cNvSpPr>
          <p:nvPr>
            <p:ph idx="1"/>
          </p:nvPr>
        </p:nvSpPr>
        <p:spPr>
          <a:xfrm>
            <a:off x="152400" y="1295400"/>
            <a:ext cx="8534400" cy="4830763"/>
          </a:xfrm>
        </p:spPr>
        <p:txBody>
          <a:bodyPr>
            <a:normAutofit fontScale="77500" lnSpcReduction="20000"/>
          </a:bodyPr>
          <a:lstStyle/>
          <a:p>
            <a:endParaRPr lang="en-US" dirty="0" smtClean="0"/>
          </a:p>
          <a:p>
            <a:pPr lvl="1"/>
            <a:r>
              <a:rPr lang="en-US" dirty="0" smtClean="0"/>
              <a:t>Steel became king after the Civil War. Steel built the industrial revolution. </a:t>
            </a:r>
          </a:p>
          <a:p>
            <a:pPr lvl="2"/>
            <a:r>
              <a:rPr lang="en-US" dirty="0" smtClean="0"/>
              <a:t>Right after the Civil War steel was expensive and used sparingly, as for cutlery. </a:t>
            </a:r>
          </a:p>
          <a:p>
            <a:pPr lvl="2"/>
            <a:r>
              <a:rPr lang="en-US" dirty="0" smtClean="0"/>
              <a:t>Within 20 years, the U.S. had become the world's top steel producer and by 1900 the U.S. made more steel than Britain and Germany combined. </a:t>
            </a:r>
          </a:p>
          <a:p>
            <a:pPr lvl="1"/>
            <a:r>
              <a:rPr lang="en-US" dirty="0" smtClean="0"/>
              <a:t>The main advance was the </a:t>
            </a:r>
            <a:r>
              <a:rPr lang="en-US" b="1" dirty="0" smtClean="0"/>
              <a:t>Bessemer Process</a:t>
            </a:r>
            <a:r>
              <a:rPr lang="en-US" dirty="0" smtClean="0"/>
              <a:t> where cool air is blown over red hot iron </a:t>
            </a:r>
            <a:r>
              <a:rPr lang="en-US" u="sng" dirty="0" smtClean="0"/>
              <a:t>to burn off the impurities and produce stronger and cheaper steel</a:t>
            </a:r>
            <a:r>
              <a:rPr lang="en-US" dirty="0" smtClean="0"/>
              <a:t>. </a:t>
            </a:r>
          </a:p>
          <a:p>
            <a:pPr lvl="1"/>
            <a:r>
              <a:rPr lang="en-US" dirty="0" smtClean="0"/>
              <a:t>A second reason for the growth of American steel was that </a:t>
            </a:r>
            <a:r>
              <a:rPr lang="en-US" u="sng" dirty="0" smtClean="0"/>
              <a:t>the U.S. was blessed with loads of iron and coal</a:t>
            </a:r>
            <a:r>
              <a:rPr lang="en-US" dirty="0" smtClean="0"/>
              <a:t>, the two main ingredients for steel. </a:t>
            </a:r>
          </a:p>
          <a:p>
            <a:pPr lvl="1"/>
            <a:r>
              <a:rPr lang="en-US" dirty="0" smtClean="0"/>
              <a:t>When the Bessemer Process and the materials were added to </a:t>
            </a:r>
            <a:r>
              <a:rPr lang="en-US" u="sng" dirty="0" smtClean="0"/>
              <a:t>a seemingly endless labor supply</a:t>
            </a:r>
            <a:r>
              <a:rPr lang="en-US" dirty="0" smtClean="0"/>
              <a:t>, steel boomed.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Carnegie and Other Sultans of Steel</a:t>
            </a:r>
            <a:endParaRPr lang="en-US" dirty="0"/>
          </a:p>
        </p:txBody>
      </p:sp>
      <p:sp>
        <p:nvSpPr>
          <p:cNvPr id="3" name="Content Placeholder 2"/>
          <p:cNvSpPr>
            <a:spLocks noGrp="1"/>
          </p:cNvSpPr>
          <p:nvPr>
            <p:ph idx="1"/>
          </p:nvPr>
        </p:nvSpPr>
        <p:spPr/>
        <p:txBody>
          <a:bodyPr>
            <a:normAutofit fontScale="85000" lnSpcReduction="10000"/>
          </a:bodyPr>
          <a:lstStyle/>
          <a:p>
            <a:pPr lvl="1"/>
            <a:r>
              <a:rPr lang="en-US" b="1" dirty="0" smtClean="0"/>
              <a:t>Andrew Carnegie</a:t>
            </a:r>
            <a:r>
              <a:rPr lang="en-US" dirty="0" smtClean="0"/>
              <a:t>, the son of Scottish immigrants, was the classic rags-to-riches story. </a:t>
            </a:r>
          </a:p>
          <a:p>
            <a:pPr lvl="2"/>
            <a:r>
              <a:rPr lang="en-US" dirty="0" smtClean="0"/>
              <a:t>He worked his way up through good old-fashioned hard work. </a:t>
            </a:r>
          </a:p>
          <a:p>
            <a:pPr lvl="2"/>
            <a:r>
              <a:rPr lang="en-US" dirty="0" smtClean="0"/>
              <a:t>He started as a bobbin-boy in a cotton mill making $1.20 per week. </a:t>
            </a:r>
          </a:p>
          <a:p>
            <a:pPr lvl="2"/>
            <a:r>
              <a:rPr lang="en-US" dirty="0" smtClean="0"/>
              <a:t>His next stop was as a telegraph errand boy, then telegraph operator, then as a railroad executive's secretary. </a:t>
            </a:r>
          </a:p>
          <a:p>
            <a:pPr lvl="2"/>
            <a:r>
              <a:rPr lang="en-US" dirty="0" smtClean="0"/>
              <a:t>After gaining some capital in railroading, Carnegie entered the steel industry. </a:t>
            </a:r>
          </a:p>
          <a:p>
            <a:pPr lvl="2"/>
            <a:r>
              <a:rPr lang="en-US" dirty="0" smtClean="0"/>
              <a:t>Carnegie's </a:t>
            </a:r>
            <a:r>
              <a:rPr lang="en-US" b="1" dirty="0" smtClean="0"/>
              <a:t>U.S. Steel Corp.</a:t>
            </a:r>
            <a:r>
              <a:rPr lang="en-US" dirty="0" smtClean="0"/>
              <a:t> </a:t>
            </a:r>
            <a:r>
              <a:rPr lang="en-US" u="sng" dirty="0" smtClean="0"/>
              <a:t>became dominant in steel largely because of his administrative abilities and knack for hiring excellent people</a:t>
            </a:r>
            <a:r>
              <a:rPr lang="en-US" dirty="0" smtClean="0"/>
              <a:t>. </a:t>
            </a:r>
          </a:p>
          <a:p>
            <a:pPr lvl="3"/>
            <a:r>
              <a:rPr lang="en-US" dirty="0" smtClean="0"/>
              <a:t>By 1900, U.S. Steel produced 1/4 of the nation's Bessemer steel. Carnegie made $25 million, tax free.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t>There were arguments on both sides… </a:t>
            </a:r>
          </a:p>
          <a:p>
            <a:pPr lvl="2"/>
            <a:r>
              <a:rPr lang="en-US" dirty="0" smtClean="0"/>
              <a:t>People said giving land for railroad companies to profit just wasn't right. Pres. Grover Cleveland fell in this category. He felt this system was wrong and ended it. </a:t>
            </a:r>
          </a:p>
          <a:p>
            <a:pPr lvl="2"/>
            <a:r>
              <a:rPr lang="en-US" dirty="0" smtClean="0"/>
              <a:t>Others said the railroads were what gave the land most of its value. And, the value of the railroads themselves to the nation was undeniable.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43.png"/>
          <p:cNvPicPr>
            <a:picLocks noGrp="1" noChangeAspect="1"/>
          </p:cNvPicPr>
          <p:nvPr>
            <p:ph idx="1"/>
          </p:nvPr>
        </p:nvPicPr>
        <p:blipFill>
          <a:blip r:embed="rId2"/>
          <a:srcRect l="10014" t="70712" r="50000" b="5717"/>
          <a:stretch>
            <a:fillRect/>
          </a:stretch>
        </p:blipFill>
        <p:spPr>
          <a:xfrm>
            <a:off x="990600" y="762000"/>
            <a:ext cx="7064829" cy="5205664"/>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lvl="1"/>
            <a:r>
              <a:rPr lang="en-US" b="1" dirty="0" smtClean="0"/>
              <a:t>J.P. Morgan</a:t>
            </a:r>
            <a:r>
              <a:rPr lang="en-US" dirty="0" smtClean="0"/>
              <a:t> was </a:t>
            </a:r>
            <a:r>
              <a:rPr lang="en-US" u="sng" dirty="0" smtClean="0"/>
              <a:t>the premier financier of the day</a:t>
            </a:r>
            <a:r>
              <a:rPr lang="en-US" dirty="0" smtClean="0"/>
              <a:t>. Morgan made his money not by making </a:t>
            </a:r>
            <a:r>
              <a:rPr lang="en-US" i="1" dirty="0" smtClean="0"/>
              <a:t>anything</a:t>
            </a:r>
            <a:r>
              <a:rPr lang="en-US" dirty="0" smtClean="0"/>
              <a:t>, but by making </a:t>
            </a:r>
            <a:r>
              <a:rPr lang="en-US" i="1" dirty="0" smtClean="0"/>
              <a:t>deals</a:t>
            </a:r>
            <a:r>
              <a:rPr lang="en-US" dirty="0" smtClean="0"/>
              <a:t>—deals in railroads, insurance, banks, etc. </a:t>
            </a:r>
          </a:p>
          <a:p>
            <a:pPr lvl="2"/>
            <a:r>
              <a:rPr lang="en-US" dirty="0" smtClean="0"/>
              <a:t>Carnegie was ready to retire in 1900 and wanted to sell U.S. Steel. A deal was made where J.P. Morgan bought Carnegie's steel empire for $400 million. </a:t>
            </a:r>
          </a:p>
          <a:p>
            <a:pPr lvl="2"/>
            <a:r>
              <a:rPr lang="en-US" dirty="0" smtClean="0"/>
              <a:t>Carnegie devoted the rest of his life to philanthropy—giving the money away. He gave $350 million to build libraries, support the arts, and to other charities. </a:t>
            </a:r>
          </a:p>
          <a:p>
            <a:pPr lvl="2"/>
            <a:r>
              <a:rPr lang="en-US" dirty="0" smtClean="0"/>
              <a:t>J.P. Morgan wasted no time and quickly built U.S. Steel into </a:t>
            </a:r>
            <a:r>
              <a:rPr lang="en-US" u="sng" dirty="0" smtClean="0"/>
              <a:t>the world's first billion dollar company</a:t>
            </a:r>
            <a:r>
              <a:rPr lang="en-US" dirty="0" smtClean="0"/>
              <a:t> (it was valued at $1.4 billion).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spect="1" noChangeArrowheads="1"/>
          </p:cNvSpPr>
          <p:nvPr>
            <p:ph type="body" idx="1"/>
          </p:nvPr>
        </p:nvSpPr>
        <p:spPr>
          <a:xfrm>
            <a:off x="669925" y="5068888"/>
            <a:ext cx="8207375" cy="825500"/>
          </a:xfrm>
          <a:noFill/>
        </p:spPr>
        <p:txBody>
          <a:bodyPr>
            <a:noAutofit/>
          </a:bodyPr>
          <a:lstStyle/>
          <a:p>
            <a:pPr eaLnBrk="1" hangingPunct="1">
              <a:buNone/>
            </a:pPr>
            <a:r>
              <a:rPr lang="en-US" altLang="en-US" sz="2400" dirty="0" smtClean="0"/>
              <a:t>	As the most influential banker of his day, he symbolized to many people the power and arrogance of “finance capitalism.” The chronic skin disorder on his nose inspired the taunt, “Johnny Morgan’s nasal organ has a purple hue.”</a:t>
            </a:r>
          </a:p>
        </p:txBody>
      </p:sp>
      <p:sp>
        <p:nvSpPr>
          <p:cNvPr id="10243" name="Rectangle 3"/>
          <p:cNvSpPr>
            <a:spLocks noGrp="1" noChangeArrowheads="1"/>
          </p:cNvSpPr>
          <p:nvPr>
            <p:ph type="title"/>
          </p:nvPr>
        </p:nvSpPr>
        <p:spPr>
          <a:xfrm>
            <a:off x="762000" y="4572000"/>
            <a:ext cx="7908925" cy="646331"/>
          </a:xfrm>
          <a:noFill/>
        </p:spPr>
        <p:txBody>
          <a:bodyPr>
            <a:spAutoFit/>
          </a:bodyPr>
          <a:lstStyle/>
          <a:p>
            <a:pPr eaLnBrk="1" hangingPunct="1"/>
            <a:r>
              <a:rPr lang="en-US" altLang="en-US" sz="3600" dirty="0" smtClean="0"/>
              <a:t>J. P. Morgan (1837–1913)</a:t>
            </a:r>
          </a:p>
        </p:txBody>
      </p:sp>
      <p:sp>
        <p:nvSpPr>
          <p:cNvPr id="10244"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spAutoFit/>
          </a:bodyPr>
          <a:lstStyle/>
          <a:p>
            <a:pPr algn="r"/>
            <a:r>
              <a:rPr lang="en-US" altLang="en-US" sz="1000">
                <a:cs typeface="Arial" pitchFamily="34" charset="0"/>
              </a:rPr>
              <a:t>Library of Congress</a:t>
            </a:r>
          </a:p>
        </p:txBody>
      </p:sp>
      <p:pic>
        <p:nvPicPr>
          <p:cNvPr id="10245" name="Picture 7" descr="kennedy_13e_ch24_p541a"/>
          <p:cNvPicPr>
            <a:picLocks noChangeAspect="1" noChangeArrowheads="1"/>
          </p:cNvPicPr>
          <p:nvPr/>
        </p:nvPicPr>
        <p:blipFill>
          <a:blip r:embed="rId3"/>
          <a:srcRect/>
          <a:stretch>
            <a:fillRect/>
          </a:stretch>
        </p:blipFill>
        <p:spPr bwMode="auto">
          <a:xfrm>
            <a:off x="2187575" y="395288"/>
            <a:ext cx="4781550" cy="417830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Rockefeller Grows an American Beauty Rose</a:t>
            </a:r>
            <a:endParaRPr lang="en-US" dirty="0"/>
          </a:p>
        </p:txBody>
      </p:sp>
      <p:sp>
        <p:nvSpPr>
          <p:cNvPr id="3" name="Content Placeholder 2"/>
          <p:cNvSpPr>
            <a:spLocks noGrp="1"/>
          </p:cNvSpPr>
          <p:nvPr>
            <p:ph idx="1"/>
          </p:nvPr>
        </p:nvSpPr>
        <p:spPr/>
        <p:txBody>
          <a:bodyPr/>
          <a:lstStyle/>
          <a:p>
            <a:pPr lvl="1"/>
            <a:r>
              <a:rPr lang="en-US" b="1" dirty="0" smtClean="0"/>
              <a:t>Drake's Folly</a:t>
            </a:r>
            <a:r>
              <a:rPr lang="en-US" dirty="0" smtClean="0"/>
              <a:t>" started the oil boom with a gusher in Pennsylvania. </a:t>
            </a:r>
            <a:r>
              <a:rPr lang="en-US" u="sng" dirty="0" smtClean="0"/>
              <a:t>Kerosene (for lamps) enjoyed a mini-boom</a:t>
            </a:r>
            <a:r>
              <a:rPr lang="en-US" dirty="0" smtClean="0"/>
              <a:t> but its days were numbered. </a:t>
            </a:r>
          </a:p>
          <a:p>
            <a:pPr lvl="2"/>
            <a:r>
              <a:rPr lang="en-US" dirty="0" smtClean="0"/>
              <a:t>Just as whaling (as chronicled in Herman Melville's </a:t>
            </a:r>
            <a:r>
              <a:rPr lang="en-US" i="1" dirty="0" smtClean="0"/>
              <a:t>Moby Dick</a:t>
            </a:r>
            <a:r>
              <a:rPr lang="en-US" dirty="0" smtClean="0"/>
              <a:t>) was replaced by kerosene, kerosene would be replaced by electricity and the electric light bulb. </a:t>
            </a:r>
          </a:p>
          <a:p>
            <a:pPr lvl="2"/>
            <a:r>
              <a:rPr lang="en-US" dirty="0" smtClean="0"/>
              <a:t>Kerosene did foreshadow the age of oil, however. The </a:t>
            </a:r>
            <a:r>
              <a:rPr lang="en-US" b="1" dirty="0" smtClean="0"/>
              <a:t>internal combustion engine</a:t>
            </a:r>
            <a:r>
              <a:rPr lang="en-US" dirty="0" smtClean="0"/>
              <a:t> was being perfected at roughly the same time.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1"/>
            <a:r>
              <a:rPr lang="en-US" dirty="0" smtClean="0"/>
              <a:t>At first the oil industry was wide open to all. But, </a:t>
            </a:r>
            <a:r>
              <a:rPr lang="en-US" b="1" dirty="0" smtClean="0"/>
              <a:t>John D. Rockefeller</a:t>
            </a:r>
            <a:r>
              <a:rPr lang="en-US" dirty="0" smtClean="0"/>
              <a:t> got a leg up on the competition with his </a:t>
            </a:r>
            <a:r>
              <a:rPr lang="en-US" b="1" dirty="0" smtClean="0"/>
              <a:t>Standard Oil Company</a:t>
            </a:r>
            <a:r>
              <a:rPr lang="en-US" dirty="0" smtClean="0"/>
              <a:t>. </a:t>
            </a:r>
            <a:r>
              <a:rPr lang="en-US" u="sng" dirty="0" smtClean="0"/>
              <a:t>Standard Oil eventually sold 95% of all oil sold in the U.S</a:t>
            </a:r>
            <a:r>
              <a:rPr lang="en-US" dirty="0" smtClean="0"/>
              <a:t>. </a:t>
            </a:r>
          </a:p>
          <a:p>
            <a:pPr lvl="2"/>
            <a:r>
              <a:rPr lang="en-US" dirty="0" smtClean="0"/>
              <a:t>Rockefeller was criticized for his business practices as being ruthless. </a:t>
            </a:r>
          </a:p>
          <a:p>
            <a:pPr lvl="2"/>
            <a:r>
              <a:rPr lang="en-US" dirty="0" smtClean="0"/>
              <a:t>He used </a:t>
            </a:r>
            <a:r>
              <a:rPr lang="en-US" b="1" dirty="0" smtClean="0"/>
              <a:t>horizontal integration</a:t>
            </a:r>
            <a:r>
              <a:rPr lang="en-US" dirty="0" smtClean="0"/>
              <a:t> to buy up competitors. </a:t>
            </a:r>
          </a:p>
          <a:p>
            <a:pPr lvl="2"/>
            <a:r>
              <a:rPr lang="en-US" dirty="0" smtClean="0"/>
              <a:t>Or, he simply drove competitors out of business. "Undercutting", where he charged </a:t>
            </a:r>
            <a:r>
              <a:rPr lang="en-US" i="1" dirty="0" smtClean="0"/>
              <a:t>less</a:t>
            </a:r>
            <a:r>
              <a:rPr lang="en-US" dirty="0" smtClean="0"/>
              <a:t> for oil than the market price just to drive competitors under, was a common practice. This helped earn him the nickname "</a:t>
            </a:r>
            <a:r>
              <a:rPr lang="en-US" dirty="0" err="1" smtClean="0"/>
              <a:t>Reckafellow</a:t>
            </a:r>
            <a:r>
              <a:rPr lang="en-US" dirty="0" smtClean="0"/>
              <a:t>." </a:t>
            </a:r>
          </a:p>
          <a:p>
            <a:pPr lvl="2"/>
            <a:r>
              <a:rPr lang="en-US" dirty="0" smtClean="0"/>
              <a:t>His tactics were aided by "</a:t>
            </a:r>
            <a:r>
              <a:rPr lang="en-US" b="1" dirty="0" smtClean="0"/>
              <a:t>economies of scale</a:t>
            </a:r>
            <a:r>
              <a:rPr lang="en-US" dirty="0" smtClean="0"/>
              <a:t>" where </a:t>
            </a:r>
            <a:r>
              <a:rPr lang="en-US" u="sng" dirty="0" smtClean="0"/>
              <a:t>large companies produce a cheaper product and thus put even more pressure on the "little guy</a:t>
            </a:r>
            <a:r>
              <a:rPr lang="en-US" dirty="0" smtClean="0"/>
              <a:t>."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spect="1" noChangeArrowheads="1"/>
          </p:cNvSpPr>
          <p:nvPr>
            <p:ph type="body" idx="1"/>
          </p:nvPr>
        </p:nvSpPr>
        <p:spPr>
          <a:xfrm>
            <a:off x="457200" y="5638800"/>
            <a:ext cx="8534400" cy="825500"/>
          </a:xfrm>
          <a:noFill/>
        </p:spPr>
        <p:txBody>
          <a:bodyPr>
            <a:normAutofit fontScale="40000" lnSpcReduction="20000"/>
          </a:bodyPr>
          <a:lstStyle/>
          <a:p>
            <a:pPr eaLnBrk="1" hangingPunct="1">
              <a:buNone/>
            </a:pPr>
            <a:r>
              <a:rPr lang="en-US" altLang="en-US" sz="3800" dirty="0" smtClean="0"/>
              <a:t>	</a:t>
            </a:r>
            <a:r>
              <a:rPr lang="en-US" altLang="en-US" sz="5100" dirty="0" smtClean="0"/>
              <a:t>“What a funny little government,” John D. Rockefeller observes in this satirical cartoon. His own wealth and power are presumed to dwarf the resources of the federal government.</a:t>
            </a:r>
          </a:p>
        </p:txBody>
      </p:sp>
      <p:sp>
        <p:nvSpPr>
          <p:cNvPr id="11267" name="Rectangle 3"/>
          <p:cNvSpPr>
            <a:spLocks noGrp="1" noChangeArrowheads="1"/>
          </p:cNvSpPr>
          <p:nvPr>
            <p:ph type="title"/>
          </p:nvPr>
        </p:nvSpPr>
        <p:spPr>
          <a:xfrm>
            <a:off x="684213" y="4765675"/>
            <a:ext cx="7908925" cy="646331"/>
          </a:xfrm>
          <a:noFill/>
        </p:spPr>
        <p:txBody>
          <a:bodyPr>
            <a:spAutoFit/>
          </a:bodyPr>
          <a:lstStyle/>
          <a:p>
            <a:pPr eaLnBrk="1" hangingPunct="1"/>
            <a:r>
              <a:rPr lang="en-US" altLang="en-US" sz="3600" dirty="0" smtClean="0"/>
              <a:t>Washington as Seen by the Trusts, 1900</a:t>
            </a:r>
          </a:p>
        </p:txBody>
      </p:sp>
      <p:sp>
        <p:nvSpPr>
          <p:cNvPr id="11268"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spAutoFit/>
          </a:bodyPr>
          <a:lstStyle/>
          <a:p>
            <a:pPr algn="r"/>
            <a:r>
              <a:rPr lang="en-US" altLang="en-US" sz="1000">
                <a:cs typeface="Arial" pitchFamily="34" charset="0"/>
              </a:rPr>
              <a:t>Library of Congress</a:t>
            </a:r>
          </a:p>
        </p:txBody>
      </p:sp>
      <p:pic>
        <p:nvPicPr>
          <p:cNvPr id="11269" name="Picture 7" descr="kennedy_13e_ch24_p542a"/>
          <p:cNvPicPr>
            <a:picLocks noChangeAspect="1" noChangeArrowheads="1"/>
          </p:cNvPicPr>
          <p:nvPr/>
        </p:nvPicPr>
        <p:blipFill>
          <a:blip r:embed="rId3"/>
          <a:srcRect/>
          <a:stretch>
            <a:fillRect/>
          </a:stretch>
        </p:blipFill>
        <p:spPr bwMode="auto">
          <a:xfrm>
            <a:off x="1333500" y="407988"/>
            <a:ext cx="6416675" cy="415290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spect="1" noChangeArrowheads="1"/>
          </p:cNvSpPr>
          <p:nvPr>
            <p:ph type="body" idx="1"/>
          </p:nvPr>
        </p:nvSpPr>
        <p:spPr>
          <a:xfrm>
            <a:off x="457200" y="5486400"/>
            <a:ext cx="8207375" cy="1081087"/>
          </a:xfrm>
          <a:noFill/>
        </p:spPr>
        <p:txBody>
          <a:bodyPr>
            <a:normAutofit fontScale="55000" lnSpcReduction="20000"/>
          </a:bodyPr>
          <a:lstStyle/>
          <a:p>
            <a:pPr eaLnBrk="1" hangingPunct="1">
              <a:buNone/>
            </a:pPr>
            <a:r>
              <a:rPr lang="en-US" altLang="en-US" sz="4400" dirty="0" smtClean="0"/>
              <a:t>	This cartoon bitterly caricatures the alleged rapacity of the “Robber Barons.” Here an intimidated people pay servile tribute to the lordly tycoons.</a:t>
            </a:r>
          </a:p>
        </p:txBody>
      </p:sp>
      <p:sp>
        <p:nvSpPr>
          <p:cNvPr id="12291" name="Rectangle 3"/>
          <p:cNvSpPr>
            <a:spLocks noGrp="1" noChangeArrowheads="1"/>
          </p:cNvSpPr>
          <p:nvPr>
            <p:ph type="title"/>
          </p:nvPr>
        </p:nvSpPr>
        <p:spPr>
          <a:xfrm>
            <a:off x="533400" y="4953000"/>
            <a:ext cx="7908925" cy="366713"/>
          </a:xfrm>
          <a:noFill/>
        </p:spPr>
        <p:txBody>
          <a:bodyPr>
            <a:spAutoFit/>
          </a:bodyPr>
          <a:lstStyle/>
          <a:p>
            <a:pPr eaLnBrk="1" hangingPunct="1"/>
            <a:r>
              <a:rPr lang="en-US" altLang="en-US" dirty="0" smtClean="0"/>
              <a:t>The Robber Barons of Today, 1889</a:t>
            </a:r>
          </a:p>
        </p:txBody>
      </p:sp>
      <p:sp>
        <p:nvSpPr>
          <p:cNvPr id="12292"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spAutoFit/>
          </a:bodyPr>
          <a:lstStyle/>
          <a:p>
            <a:pPr algn="r"/>
            <a:r>
              <a:rPr lang="en-US" altLang="en-US" sz="1000">
                <a:cs typeface="Arial" pitchFamily="34" charset="0"/>
              </a:rPr>
              <a:t>The Granger Collection</a:t>
            </a:r>
          </a:p>
        </p:txBody>
      </p:sp>
      <p:pic>
        <p:nvPicPr>
          <p:cNvPr id="12293" name="Picture 7" descr="kennedy_13e_ch24_p543a"/>
          <p:cNvPicPr>
            <a:picLocks noChangeAspect="1" noChangeArrowheads="1"/>
          </p:cNvPicPr>
          <p:nvPr/>
        </p:nvPicPr>
        <p:blipFill>
          <a:blip r:embed="rId3"/>
          <a:srcRect/>
          <a:stretch>
            <a:fillRect/>
          </a:stretch>
        </p:blipFill>
        <p:spPr bwMode="auto">
          <a:xfrm>
            <a:off x="685800" y="0"/>
            <a:ext cx="7848600" cy="4828799"/>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Other trusts emerged as well including </a:t>
            </a:r>
            <a:r>
              <a:rPr lang="en-US" b="1" dirty="0" err="1" smtClean="0"/>
              <a:t>Gustavus</a:t>
            </a:r>
            <a:r>
              <a:rPr lang="en-US" b="1" dirty="0" smtClean="0"/>
              <a:t> F. Swift</a:t>
            </a:r>
            <a:r>
              <a:rPr lang="en-US" dirty="0" smtClean="0"/>
              <a:t> and </a:t>
            </a:r>
            <a:r>
              <a:rPr lang="en-US" b="1" dirty="0" smtClean="0"/>
              <a:t>Philip </a:t>
            </a:r>
            <a:r>
              <a:rPr lang="en-US" b="1" dirty="0" err="1" smtClean="0"/>
              <a:t>Armour</a:t>
            </a:r>
            <a:r>
              <a:rPr lang="en-US" dirty="0" smtClean="0"/>
              <a:t>, the meat packers and hot dog makers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Gospel of Wealth</a:t>
            </a:r>
            <a:endParaRPr lang="en-US" dirty="0"/>
          </a:p>
        </p:txBody>
      </p:sp>
      <p:sp>
        <p:nvSpPr>
          <p:cNvPr id="3" name="Content Placeholder 2"/>
          <p:cNvSpPr>
            <a:spLocks noGrp="1"/>
          </p:cNvSpPr>
          <p:nvPr>
            <p:ph idx="1"/>
          </p:nvPr>
        </p:nvSpPr>
        <p:spPr/>
        <p:txBody>
          <a:bodyPr/>
          <a:lstStyle/>
          <a:p>
            <a:pPr lvl="1"/>
            <a:r>
              <a:rPr lang="en-US" dirty="0" smtClean="0"/>
              <a:t>As a filthy-rich class emerged, so too did various views on wealth… </a:t>
            </a:r>
          </a:p>
          <a:p>
            <a:pPr lvl="2"/>
            <a:r>
              <a:rPr lang="en-US" dirty="0" smtClean="0"/>
              <a:t>Some, like Rockefeller, felt their wealth came from God. This was similar to the old divine-right monarchies of Europe. </a:t>
            </a:r>
          </a:p>
          <a:p>
            <a:pPr lvl="2"/>
            <a:r>
              <a:rPr lang="en-US" dirty="0" smtClean="0"/>
              <a:t>Carnegie spoke of a </a:t>
            </a:r>
            <a:r>
              <a:rPr lang="en-US" b="1" dirty="0" smtClean="0"/>
              <a:t>Gospel of Wealth</a:t>
            </a:r>
            <a:r>
              <a:rPr lang="en-US" dirty="0" smtClean="0"/>
              <a:t> saying </a:t>
            </a:r>
            <a:r>
              <a:rPr lang="en-US" u="sng" dirty="0" smtClean="0"/>
              <a:t>the rich had a moral duty to spread the wealth</a:t>
            </a:r>
            <a:r>
              <a:rPr lang="en-US" dirty="0" smtClean="0"/>
              <a:t> (like spreading the Gospel).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914400"/>
            <a:ext cx="8686800" cy="5562600"/>
          </a:xfrm>
        </p:spPr>
        <p:txBody>
          <a:bodyPr/>
          <a:lstStyle/>
          <a:p>
            <a:pPr lvl="2"/>
            <a:r>
              <a:rPr lang="en-US" dirty="0" smtClean="0"/>
              <a:t>Perhaps the most common idea was </a:t>
            </a:r>
            <a:r>
              <a:rPr lang="en-US" b="1" dirty="0" smtClean="0"/>
              <a:t>Social Darwinism</a:t>
            </a:r>
            <a:r>
              <a:rPr lang="en-US" dirty="0" smtClean="0"/>
              <a:t>. </a:t>
            </a:r>
          </a:p>
          <a:p>
            <a:pPr lvl="3"/>
            <a:r>
              <a:rPr lang="en-US" dirty="0" smtClean="0"/>
              <a:t>Social Darwinism transposed </a:t>
            </a:r>
            <a:r>
              <a:rPr lang="en-US" b="1" dirty="0" smtClean="0"/>
              <a:t>Charles Darwin</a:t>
            </a:r>
            <a:r>
              <a:rPr lang="en-US" dirty="0" smtClean="0"/>
              <a:t>'s new evolution and survival-of-the-fittest theories from biology to society. </a:t>
            </a:r>
          </a:p>
          <a:p>
            <a:pPr lvl="3"/>
            <a:r>
              <a:rPr lang="en-US" dirty="0" smtClean="0"/>
              <a:t>The Social Darwinism idea said that </a:t>
            </a:r>
            <a:r>
              <a:rPr lang="en-US" u="sng" dirty="0" smtClean="0"/>
              <a:t>the reason certain people were at the top of their business was because they were the best adapted at running that industry</a:t>
            </a:r>
            <a:r>
              <a:rPr lang="en-US" dirty="0" smtClean="0"/>
              <a:t>. The opposite, of course, would apply to anyone at the bottom of the social or economic ladder. </a:t>
            </a:r>
          </a:p>
          <a:p>
            <a:pPr lvl="3"/>
            <a:r>
              <a:rPr lang="en-US" dirty="0" smtClean="0"/>
              <a:t>Strangely, it was a minister that did the most to promote Social Darwinism. </a:t>
            </a:r>
            <a:r>
              <a:rPr lang="en-US" b="1" dirty="0" smtClean="0"/>
              <a:t>Rev. Russell Conwell</a:t>
            </a:r>
            <a:r>
              <a:rPr lang="en-US" dirty="0" smtClean="0"/>
              <a:t> became rich himself while delivering his sermon/lecture </a:t>
            </a:r>
            <a:r>
              <a:rPr lang="en-US" i="1" dirty="0" smtClean="0"/>
              <a:t>Acres of Diamonds</a:t>
            </a:r>
            <a:r>
              <a:rPr lang="en-US" dirty="0" smtClean="0"/>
              <a:t> thousands of times. His </a:t>
            </a:r>
            <a:r>
              <a:rPr lang="en-US" u="sng" dirty="0" smtClean="0"/>
              <a:t>theme was that people </a:t>
            </a:r>
            <a:r>
              <a:rPr lang="en-US" i="1" u="sng" dirty="0" smtClean="0"/>
              <a:t>earn</a:t>
            </a:r>
            <a:r>
              <a:rPr lang="en-US" u="sng" dirty="0" smtClean="0"/>
              <a:t> their lots in life, either good or bad</a:t>
            </a:r>
            <a:r>
              <a:rPr lang="en-US" dirty="0" smtClean="0"/>
              <a:t>.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42.png"/>
          <p:cNvPicPr>
            <a:picLocks noGrp="1" noChangeAspect="1"/>
          </p:cNvPicPr>
          <p:nvPr>
            <p:ph idx="1"/>
          </p:nvPr>
        </p:nvPicPr>
        <p:blipFill>
          <a:blip r:embed="rId2"/>
          <a:srcRect l="7910" t="6735" r="3700" b="37706"/>
          <a:stretch>
            <a:fillRect/>
          </a:stretch>
        </p:blipFill>
        <p:spPr>
          <a:xfrm>
            <a:off x="0" y="-27215"/>
            <a:ext cx="9144000" cy="688521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1"/>
            <a:r>
              <a:rPr lang="en-US" dirty="0" smtClean="0"/>
              <a:t>By the later 1800's, a </a:t>
            </a:r>
            <a:r>
              <a:rPr lang="en-US" b="1" dirty="0" smtClean="0"/>
              <a:t>plutocracy</a:t>
            </a:r>
            <a:r>
              <a:rPr lang="en-US" dirty="0" smtClean="0"/>
              <a:t> or </a:t>
            </a:r>
            <a:r>
              <a:rPr lang="en-US" u="sng" dirty="0" smtClean="0"/>
              <a:t>rule by rich plutocrats</a:t>
            </a:r>
            <a:r>
              <a:rPr lang="en-US" dirty="0" smtClean="0"/>
              <a:t>, had replaced the old </a:t>
            </a:r>
            <a:r>
              <a:rPr lang="en-US" dirty="0" err="1" smtClean="0"/>
              <a:t>slavocracy</a:t>
            </a:r>
            <a:r>
              <a:rPr lang="en-US" dirty="0" smtClean="0"/>
              <a:t> of antebellum days. </a:t>
            </a:r>
          </a:p>
          <a:p>
            <a:pPr lvl="2"/>
            <a:r>
              <a:rPr lang="en-US" dirty="0" smtClean="0"/>
              <a:t>The rulings that only the U.S. Congress could regulate interstate trade left big business largely unregulated. The businesses could easily bribe state legislators to vote pro-business. </a:t>
            </a:r>
          </a:p>
          <a:p>
            <a:pPr lvl="2"/>
            <a:r>
              <a:rPr lang="en-US" dirty="0" smtClean="0"/>
              <a:t>Also, </a:t>
            </a:r>
            <a:r>
              <a:rPr lang="en-US" u="sng" dirty="0" smtClean="0"/>
              <a:t>corporate lawyers used the 14th Amendment</a:t>
            </a:r>
            <a:r>
              <a:rPr lang="en-US" dirty="0" smtClean="0"/>
              <a:t> to the benefit of the corporation. The amendment was written to give former slaves citizenship rights, but corporate lawyers </a:t>
            </a:r>
            <a:r>
              <a:rPr lang="en-US" u="sng" dirty="0" smtClean="0"/>
              <a:t>got corporations classified as legal people with full citizenship rights</a:t>
            </a:r>
            <a:r>
              <a:rPr lang="en-US" dirty="0" smtClean="0"/>
              <a:t> as well. </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Tackles the Trust Evil</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The </a:t>
            </a:r>
            <a:r>
              <a:rPr lang="en-US" b="1" dirty="0" smtClean="0"/>
              <a:t>Sherman Anti-Trust Act</a:t>
            </a:r>
            <a:r>
              <a:rPr lang="en-US" dirty="0" smtClean="0"/>
              <a:t> (1890) was enacted in attempt to outlaw trusts or monopolies. </a:t>
            </a:r>
          </a:p>
          <a:p>
            <a:pPr lvl="1"/>
            <a:r>
              <a:rPr lang="en-US" dirty="0" smtClean="0"/>
              <a:t>The law forbade "</a:t>
            </a:r>
            <a:r>
              <a:rPr lang="en-US" b="1" dirty="0" smtClean="0"/>
              <a:t>combinations</a:t>
            </a:r>
            <a:r>
              <a:rPr lang="en-US" dirty="0" smtClean="0"/>
              <a:t>" such as… </a:t>
            </a:r>
          </a:p>
          <a:p>
            <a:pPr lvl="2"/>
            <a:r>
              <a:rPr lang="en-US" dirty="0" smtClean="0"/>
              <a:t>"</a:t>
            </a:r>
            <a:r>
              <a:rPr lang="en-US" b="1" dirty="0" smtClean="0"/>
              <a:t>pools</a:t>
            </a:r>
            <a:r>
              <a:rPr lang="en-US" dirty="0" smtClean="0"/>
              <a:t>" or </a:t>
            </a:r>
            <a:r>
              <a:rPr lang="en-US" b="1" dirty="0" smtClean="0"/>
              <a:t>cartels</a:t>
            </a:r>
            <a:r>
              <a:rPr lang="en-US" dirty="0" smtClean="0"/>
              <a:t>—where "competitors" got together and behaved as one mega-company. </a:t>
            </a:r>
          </a:p>
          <a:p>
            <a:pPr lvl="2"/>
            <a:r>
              <a:rPr lang="en-US" b="1" dirty="0" smtClean="0"/>
              <a:t>interlocking directorates</a:t>
            </a:r>
            <a:r>
              <a:rPr lang="en-US" dirty="0" smtClean="0"/>
              <a:t>—where the same people sat on the board-of-directors of "competitors", then made the same decisions for each company, and thus the "competitors" behaved as one mega-company. </a:t>
            </a:r>
          </a:p>
          <a:p>
            <a:pPr lvl="2"/>
            <a:r>
              <a:rPr lang="en-US" b="1" dirty="0" smtClean="0"/>
              <a:t>holding companies</a:t>
            </a:r>
            <a:r>
              <a:rPr lang="en-US" dirty="0" smtClean="0"/>
              <a:t>—where the holding company bought up controlling shares of stock in a group of competitors, then managed each "competitor" as one mega-company. </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44.png"/>
          <p:cNvPicPr>
            <a:picLocks noGrp="1" noChangeAspect="1"/>
          </p:cNvPicPr>
          <p:nvPr>
            <p:ph idx="1"/>
          </p:nvPr>
        </p:nvPicPr>
        <p:blipFill>
          <a:blip r:embed="rId2"/>
          <a:srcRect l="10014" t="6734" r="47895" b="69695"/>
          <a:stretch>
            <a:fillRect/>
          </a:stretch>
        </p:blipFill>
        <p:spPr>
          <a:xfrm>
            <a:off x="304800" y="457200"/>
            <a:ext cx="8490857" cy="59436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spect="1" noChangeArrowheads="1"/>
          </p:cNvSpPr>
          <p:nvPr>
            <p:ph type="body" idx="1"/>
          </p:nvPr>
        </p:nvSpPr>
        <p:spPr>
          <a:xfrm>
            <a:off x="1" y="4648200"/>
            <a:ext cx="9144000" cy="1314450"/>
          </a:xfrm>
          <a:noFill/>
        </p:spPr>
        <p:txBody>
          <a:bodyPr>
            <a:noAutofit/>
          </a:bodyPr>
          <a:lstStyle/>
          <a:p>
            <a:pPr eaLnBrk="1" hangingPunct="1">
              <a:buNone/>
            </a:pPr>
            <a:r>
              <a:rPr lang="en-US" altLang="en-US" sz="2000" dirty="0" smtClean="0"/>
              <a:t>	A well-to-do family plays chess at its parlor table (left), while a tenement family does “piecework” around its kitchen table--shelling nuts for commercial use. The young working girl seems to be “snitching” some nuts for herself. The apparently growing gulf between the rich and the poor deeply worried reformers in the late nineteenth century. They feared that democracy could not survive in the face of such gross inequality.</a:t>
            </a:r>
          </a:p>
        </p:txBody>
      </p:sp>
      <p:sp>
        <p:nvSpPr>
          <p:cNvPr id="13315" name="Rectangle 3"/>
          <p:cNvSpPr>
            <a:spLocks noGrp="1" noChangeArrowheads="1"/>
          </p:cNvSpPr>
          <p:nvPr>
            <p:ph type="title"/>
          </p:nvPr>
        </p:nvSpPr>
        <p:spPr>
          <a:xfrm>
            <a:off x="0" y="3810000"/>
            <a:ext cx="9144000" cy="769441"/>
          </a:xfrm>
          <a:noFill/>
        </p:spPr>
        <p:txBody>
          <a:bodyPr wrap="square">
            <a:spAutoFit/>
          </a:bodyPr>
          <a:lstStyle/>
          <a:p>
            <a:pPr eaLnBrk="1" hangingPunct="1"/>
            <a:r>
              <a:rPr lang="en-US" altLang="en-US" dirty="0" smtClean="0"/>
              <a:t>The New Rich and the New Immigrants</a:t>
            </a:r>
          </a:p>
        </p:txBody>
      </p:sp>
      <p:sp>
        <p:nvSpPr>
          <p:cNvPr id="13316" name="Rectangle 4"/>
          <p:cNvSpPr>
            <a:spLocks noChangeArrowheads="1"/>
          </p:cNvSpPr>
          <p:nvPr/>
        </p:nvSpPr>
        <p:spPr bwMode="auto">
          <a:xfrm>
            <a:off x="2457450" y="6518275"/>
            <a:ext cx="6615113" cy="244475"/>
          </a:xfrm>
          <a:prstGeom prst="rect">
            <a:avLst/>
          </a:prstGeom>
          <a:noFill/>
          <a:ln w="9525">
            <a:noFill/>
            <a:miter lim="800000"/>
            <a:headEnd/>
            <a:tailEnd/>
          </a:ln>
          <a:effectLst/>
        </p:spPr>
        <p:txBody>
          <a:bodyPr>
            <a:spAutoFit/>
          </a:bodyPr>
          <a:lstStyle/>
          <a:p>
            <a:pPr algn="r"/>
            <a:r>
              <a:rPr lang="en-US" altLang="en-US" sz="1000">
                <a:cs typeface="Arial" pitchFamily="34" charset="0"/>
              </a:rPr>
              <a:t>The Granger Collection/International Museum of Photography/ George Eastman House</a:t>
            </a:r>
          </a:p>
        </p:txBody>
      </p:sp>
      <p:pic>
        <p:nvPicPr>
          <p:cNvPr id="13317" name="Picture 7" descr="kennedy_13e_ch24_p544a"/>
          <p:cNvPicPr>
            <a:picLocks noChangeAspect="1" noChangeArrowheads="1"/>
          </p:cNvPicPr>
          <p:nvPr/>
        </p:nvPicPr>
        <p:blipFill>
          <a:blip r:embed="rId3"/>
          <a:srcRect/>
          <a:stretch>
            <a:fillRect/>
          </a:stretch>
        </p:blipFill>
        <p:spPr bwMode="auto">
          <a:xfrm>
            <a:off x="228601" y="-1"/>
            <a:ext cx="8915400" cy="3736523"/>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t>The </a:t>
            </a:r>
            <a:r>
              <a:rPr lang="en-US" u="sng" dirty="0" smtClean="0"/>
              <a:t>Sherman Anti-Trust Act was not effective</a:t>
            </a:r>
            <a:r>
              <a:rPr lang="en-US" dirty="0" smtClean="0"/>
              <a:t> because (a) proving combinations exist, especially with pools, can be difficult, and (b) </a:t>
            </a:r>
            <a:r>
              <a:rPr lang="en-US" u="sng" dirty="0" smtClean="0"/>
              <a:t>it lacked real teeth in enforcement</a:t>
            </a:r>
            <a:r>
              <a:rPr lang="en-US" dirty="0" smtClean="0"/>
              <a:t>. </a:t>
            </a:r>
          </a:p>
          <a:p>
            <a:pPr lvl="1"/>
            <a:r>
              <a:rPr lang="en-US" dirty="0" smtClean="0"/>
              <a:t>In 1914 the anti-trust movement finally gained real muscle to enforce its provisions.</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South in the Age of Industry</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Whereas the Industrial Revolution mostly benefited the North, the South by 1900 was still struggling. </a:t>
            </a:r>
          </a:p>
          <a:p>
            <a:pPr lvl="2"/>
            <a:r>
              <a:rPr lang="en-US" dirty="0" smtClean="0"/>
              <a:t>The South still produced less than before the Civil War and the farming was split up into small chunks, often done by </a:t>
            </a:r>
            <a:r>
              <a:rPr lang="en-US" b="1" dirty="0" smtClean="0"/>
              <a:t>sharecroppers</a:t>
            </a:r>
            <a:r>
              <a:rPr lang="en-US" dirty="0" smtClean="0"/>
              <a:t> who "rented" the land. </a:t>
            </a:r>
          </a:p>
          <a:p>
            <a:pPr lvl="1"/>
            <a:r>
              <a:rPr lang="en-US" b="1" dirty="0" smtClean="0"/>
              <a:t>James Buchanan Duke</a:t>
            </a:r>
            <a:r>
              <a:rPr lang="en-US" dirty="0" smtClean="0"/>
              <a:t> gave the South a boost when the cigarette industry took off. His American Tobacco Company made him a fortune, enough to earn his namesake Duke University in Durham, NC. </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lvl="1"/>
            <a:r>
              <a:rPr lang="en-US" b="1" dirty="0" smtClean="0"/>
              <a:t>Henry W. Grady</a:t>
            </a:r>
            <a:r>
              <a:rPr lang="en-US" dirty="0" smtClean="0"/>
              <a:t>, editor of the </a:t>
            </a:r>
            <a:r>
              <a:rPr lang="en-US" i="1" dirty="0" smtClean="0"/>
              <a:t>Atlanta Constitution</a:t>
            </a:r>
            <a:r>
              <a:rPr lang="en-US" dirty="0" smtClean="0"/>
              <a:t>, urged Southerners to beat the Yankees at their own game of industry. Still, old ways die hard and industry was slow to grow in the South. </a:t>
            </a:r>
          </a:p>
          <a:p>
            <a:pPr lvl="2"/>
            <a:r>
              <a:rPr lang="en-US" dirty="0" smtClean="0"/>
              <a:t>The railroads were stacked against Southern industry as well. Rates for manufactured goods going southward were cheaper than northward. Rates for raw materials favored the South. </a:t>
            </a:r>
          </a:p>
          <a:p>
            <a:pPr lvl="1"/>
            <a:r>
              <a:rPr lang="en-US" dirty="0" smtClean="0"/>
              <a:t>Cotton mills did begin to emerge down South. </a:t>
            </a:r>
          </a:p>
          <a:p>
            <a:pPr lvl="2"/>
            <a:r>
              <a:rPr lang="en-US" dirty="0" smtClean="0"/>
              <a:t>The benefits of the mill jobs were mixed. It meant jobs, but it also meant cheap labor and the desire to keep labor rates low—often half of what Northern mill hands earned. Still, the mills were a thankful blessing to many Southerners. </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spect="1" noChangeArrowheads="1"/>
          </p:cNvSpPr>
          <p:nvPr>
            <p:ph type="body" idx="1"/>
          </p:nvPr>
        </p:nvSpPr>
        <p:spPr>
          <a:xfrm>
            <a:off x="0" y="5943600"/>
            <a:ext cx="9144000" cy="914400"/>
          </a:xfrm>
          <a:noFill/>
        </p:spPr>
        <p:txBody>
          <a:bodyPr>
            <a:noAutofit/>
          </a:bodyPr>
          <a:lstStyle/>
          <a:p>
            <a:pPr eaLnBrk="1" hangingPunct="1">
              <a:buNone/>
            </a:pPr>
            <a:r>
              <a:rPr lang="en-US" altLang="en-US" sz="2000" dirty="0" smtClean="0"/>
              <a:t>	The employment of women and children was a common practice in late-nineteenth-century American industry, north as well as south.</a:t>
            </a:r>
          </a:p>
        </p:txBody>
      </p:sp>
      <p:sp>
        <p:nvSpPr>
          <p:cNvPr id="14339" name="Rectangle 3"/>
          <p:cNvSpPr>
            <a:spLocks noGrp="1" noChangeArrowheads="1"/>
          </p:cNvSpPr>
          <p:nvPr>
            <p:ph type="title"/>
          </p:nvPr>
        </p:nvSpPr>
        <p:spPr>
          <a:xfrm>
            <a:off x="550862" y="5105400"/>
            <a:ext cx="8593138" cy="769441"/>
          </a:xfrm>
          <a:noFill/>
        </p:spPr>
        <p:txBody>
          <a:bodyPr wrap="square">
            <a:spAutoFit/>
          </a:bodyPr>
          <a:lstStyle/>
          <a:p>
            <a:pPr eaLnBrk="1" hangingPunct="1"/>
            <a:r>
              <a:rPr lang="en-US" altLang="en-US" dirty="0" smtClean="0"/>
              <a:t>A Virginia Tobacco Factory, c. 1880</a:t>
            </a:r>
          </a:p>
        </p:txBody>
      </p:sp>
      <p:sp>
        <p:nvSpPr>
          <p:cNvPr id="14340"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spAutoFit/>
          </a:bodyPr>
          <a:lstStyle/>
          <a:p>
            <a:pPr algn="r"/>
            <a:r>
              <a:rPr lang="en-US" altLang="en-US" sz="1000">
                <a:cs typeface="Arial" pitchFamily="34" charset="0"/>
              </a:rPr>
              <a:t>Valentine Richmond History Center</a:t>
            </a:r>
          </a:p>
        </p:txBody>
      </p:sp>
      <p:pic>
        <p:nvPicPr>
          <p:cNvPr id="14341" name="Picture 7" descr="kennedy_13e_ch24_p545a"/>
          <p:cNvPicPr>
            <a:picLocks noChangeAspect="1" noChangeArrowheads="1"/>
          </p:cNvPicPr>
          <p:nvPr/>
        </p:nvPicPr>
        <p:blipFill>
          <a:blip r:embed="rId3"/>
          <a:srcRect/>
          <a:stretch>
            <a:fillRect/>
          </a:stretch>
        </p:blipFill>
        <p:spPr bwMode="auto">
          <a:xfrm>
            <a:off x="1066800" y="152400"/>
            <a:ext cx="6877050" cy="506449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spect="1" noChangeArrowheads="1"/>
          </p:cNvSpPr>
          <p:nvPr>
            <p:ph type="body" idx="1"/>
          </p:nvPr>
        </p:nvSpPr>
        <p:spPr>
          <a:xfrm>
            <a:off x="0" y="5105400"/>
            <a:ext cx="8877300" cy="1314450"/>
          </a:xfrm>
          <a:noFill/>
        </p:spPr>
        <p:txBody>
          <a:bodyPr>
            <a:noAutofit/>
          </a:bodyPr>
          <a:lstStyle/>
          <a:p>
            <a:pPr eaLnBrk="1" hangingPunct="1">
              <a:buNone/>
            </a:pPr>
            <a:r>
              <a:rPr lang="en-US" altLang="en-US" sz="1800" dirty="0" smtClean="0"/>
              <a:t>	Textile manufacturing usually looms large in the early stages of industrial development. In the later stages, it gives way to higher-technology businesses. This trend can be seen here, both in the migration of textile manufacturing to the southern United States and in the decline in the number of spindles in the United States as a whole since the 1930s, as developing Third World countries became major textile producers.</a:t>
            </a:r>
          </a:p>
        </p:txBody>
      </p:sp>
      <p:sp>
        <p:nvSpPr>
          <p:cNvPr id="15363" name="Rectangle 3"/>
          <p:cNvSpPr>
            <a:spLocks noGrp="1" noChangeArrowheads="1"/>
          </p:cNvSpPr>
          <p:nvPr>
            <p:ph type="title"/>
          </p:nvPr>
        </p:nvSpPr>
        <p:spPr>
          <a:xfrm>
            <a:off x="0" y="4419600"/>
            <a:ext cx="9144000" cy="630942"/>
          </a:xfrm>
          <a:noFill/>
        </p:spPr>
        <p:txBody>
          <a:bodyPr wrap="square">
            <a:spAutoFit/>
          </a:bodyPr>
          <a:lstStyle/>
          <a:p>
            <a:pPr eaLnBrk="1" hangingPunct="1"/>
            <a:r>
              <a:rPr lang="en-US" altLang="en-US" sz="3500" dirty="0" smtClean="0"/>
              <a:t>Cotton Manufacturing Moves South, 1880–1980</a:t>
            </a:r>
          </a:p>
        </p:txBody>
      </p:sp>
      <p:sp>
        <p:nvSpPr>
          <p:cNvPr id="15364"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spAutoFit/>
          </a:bodyPr>
          <a:lstStyle/>
          <a:p>
            <a:pPr algn="r"/>
            <a:r>
              <a:rPr lang="en-US" altLang="en-US" sz="1000">
                <a:cs typeface="Arial" pitchFamily="34" charset="0"/>
              </a:rPr>
              <a:t>Copyright (c) Houghton Mifflin Company. All Rights Reserved.</a:t>
            </a:r>
          </a:p>
        </p:txBody>
      </p:sp>
      <p:pic>
        <p:nvPicPr>
          <p:cNvPr id="15365" name="Picture 6" descr="kennedy_13e_ch24_p546a"/>
          <p:cNvPicPr>
            <a:picLocks noChangeAspect="1" noChangeArrowheads="1"/>
          </p:cNvPicPr>
          <p:nvPr/>
        </p:nvPicPr>
        <p:blipFill>
          <a:blip r:embed="rId3"/>
          <a:srcRect/>
          <a:stretch>
            <a:fillRect/>
          </a:stretch>
        </p:blipFill>
        <p:spPr bwMode="auto">
          <a:xfrm>
            <a:off x="1143000" y="0"/>
            <a:ext cx="6915150" cy="4443511"/>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45.png"/>
          <p:cNvPicPr>
            <a:picLocks noGrp="1" noChangeAspect="1"/>
          </p:cNvPicPr>
          <p:nvPr>
            <p:ph idx="1"/>
          </p:nvPr>
        </p:nvPicPr>
        <p:blipFill>
          <a:blip r:embed="rId2"/>
          <a:srcRect l="52105" t="60610" r="3700" b="5717"/>
          <a:stretch>
            <a:fillRect/>
          </a:stretch>
        </p:blipFill>
        <p:spPr>
          <a:xfrm>
            <a:off x="1295400" y="0"/>
            <a:ext cx="6705600" cy="638628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Spanning the Continent with Rails</a:t>
            </a:r>
            <a:endParaRPr lang="en-US" dirty="0"/>
          </a:p>
        </p:txBody>
      </p:sp>
      <p:sp>
        <p:nvSpPr>
          <p:cNvPr id="3" name="Content Placeholder 2"/>
          <p:cNvSpPr>
            <a:spLocks noGrp="1"/>
          </p:cNvSpPr>
          <p:nvPr>
            <p:ph idx="1"/>
          </p:nvPr>
        </p:nvSpPr>
        <p:spPr>
          <a:xfrm>
            <a:off x="304800" y="1600200"/>
            <a:ext cx="8382000" cy="4800600"/>
          </a:xfrm>
        </p:spPr>
        <p:txBody>
          <a:bodyPr>
            <a:normAutofit fontScale="85000" lnSpcReduction="20000"/>
          </a:bodyPr>
          <a:lstStyle/>
          <a:p>
            <a:pPr lvl="1"/>
            <a:r>
              <a:rPr lang="en-US" dirty="0" smtClean="0"/>
              <a:t>The </a:t>
            </a:r>
            <a:r>
              <a:rPr lang="en-US" u="sng" dirty="0" smtClean="0"/>
              <a:t>ultimate goal for the rails was a</a:t>
            </a:r>
            <a:r>
              <a:rPr lang="en-US" dirty="0" smtClean="0"/>
              <a:t> </a:t>
            </a:r>
            <a:r>
              <a:rPr lang="en-US" b="1" dirty="0" smtClean="0"/>
              <a:t>transcontinental railroad</a:t>
            </a:r>
            <a:r>
              <a:rPr lang="en-US" dirty="0" smtClean="0"/>
              <a:t> (from coast to coast). The only question had been whether to build the transcontinental railroad in the North or South. With the South seceding from the nation, the North would get the railroad. </a:t>
            </a:r>
          </a:p>
          <a:p>
            <a:pPr lvl="1"/>
            <a:r>
              <a:rPr lang="en-US" dirty="0" smtClean="0"/>
              <a:t>Congress commissioned the </a:t>
            </a:r>
            <a:r>
              <a:rPr lang="en-US" b="1" dirty="0" smtClean="0"/>
              <a:t>Union Pacific Railroad</a:t>
            </a:r>
            <a:r>
              <a:rPr lang="en-US" dirty="0" smtClean="0"/>
              <a:t> to push westward from Omaha, Nebraska to California. </a:t>
            </a:r>
          </a:p>
          <a:p>
            <a:pPr lvl="2"/>
            <a:r>
              <a:rPr lang="en-US" dirty="0" smtClean="0"/>
              <a:t>For their efforts, the Union Pacific got (a) pay, (b) free land, (c) loans for more land or building. </a:t>
            </a:r>
          </a:p>
          <a:p>
            <a:pPr lvl="2"/>
            <a:r>
              <a:rPr lang="en-US" dirty="0" smtClean="0"/>
              <a:t>The </a:t>
            </a:r>
            <a:r>
              <a:rPr lang="en-US" b="1" i="1" dirty="0" err="1" smtClean="0"/>
              <a:t>Crédit</a:t>
            </a:r>
            <a:r>
              <a:rPr lang="en-US" b="1" i="1" dirty="0" smtClean="0"/>
              <a:t> </a:t>
            </a:r>
            <a:r>
              <a:rPr lang="en-US" b="1" i="1" dirty="0" err="1" smtClean="0"/>
              <a:t>Mobilier</a:t>
            </a:r>
            <a:r>
              <a:rPr lang="en-US" dirty="0" smtClean="0"/>
              <a:t> company made fantastic profits. </a:t>
            </a:r>
          </a:p>
          <a:p>
            <a:pPr lvl="3"/>
            <a:r>
              <a:rPr lang="en-US" dirty="0" smtClean="0"/>
              <a:t>Insiders in the company managed ridiculous profits for themselves through sneaky deals. </a:t>
            </a:r>
          </a:p>
          <a:p>
            <a:pPr lvl="2"/>
            <a:r>
              <a:rPr lang="en-US" dirty="0" smtClean="0"/>
              <a:t>They also bribed Congressmen to look the other way. </a:t>
            </a:r>
          </a:p>
          <a:p>
            <a:pPr lvl="2"/>
            <a:r>
              <a:rPr lang="en-US" dirty="0" smtClean="0"/>
              <a:t>Irish workers ("Paddies") did most of the labor on the Great Plains. Clashes with Indians were frequent.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Impact of the New Industrial Revolution on America</a:t>
            </a:r>
            <a:endParaRPr lang="en-US" dirty="0"/>
          </a:p>
        </p:txBody>
      </p:sp>
      <p:sp>
        <p:nvSpPr>
          <p:cNvPr id="3" name="Content Placeholder 2"/>
          <p:cNvSpPr>
            <a:spLocks noGrp="1"/>
          </p:cNvSpPr>
          <p:nvPr>
            <p:ph idx="1"/>
          </p:nvPr>
        </p:nvSpPr>
        <p:spPr>
          <a:xfrm>
            <a:off x="228600" y="1600200"/>
            <a:ext cx="8458200" cy="4876800"/>
          </a:xfrm>
        </p:spPr>
        <p:txBody>
          <a:bodyPr>
            <a:normAutofit fontScale="92500" lnSpcReduction="20000"/>
          </a:bodyPr>
          <a:lstStyle/>
          <a:p>
            <a:pPr lvl="1"/>
            <a:r>
              <a:rPr lang="en-US" dirty="0" smtClean="0"/>
              <a:t>Despite its drawbacks, the Industrial Revolution caused the overall standard of living for Americans to improve. </a:t>
            </a:r>
          </a:p>
          <a:p>
            <a:pPr lvl="1"/>
            <a:r>
              <a:rPr lang="en-US" dirty="0" smtClean="0"/>
              <a:t>The old Jefferson vs. Hamilton dispute had also been solved: </a:t>
            </a:r>
            <a:r>
              <a:rPr lang="en-US" u="sng" dirty="0" smtClean="0"/>
              <a:t>Jefferson's ideals of small-town agriculture was being trumped by Hamilton's big-city business</a:t>
            </a:r>
            <a:r>
              <a:rPr lang="en-US" dirty="0" smtClean="0"/>
              <a:t>. </a:t>
            </a:r>
          </a:p>
          <a:p>
            <a:pPr lvl="2"/>
            <a:r>
              <a:rPr lang="en-US" dirty="0" smtClean="0"/>
              <a:t>Lifestyles changed as well. The "can see, 'til can't see" farmer became a factory worker that labored from whistle to whistle. </a:t>
            </a:r>
          </a:p>
          <a:p>
            <a:pPr lvl="2"/>
            <a:r>
              <a:rPr lang="en-US" dirty="0" smtClean="0"/>
              <a:t>Women gained increasing roles in business as well as secretaries and in clerical jobs. </a:t>
            </a:r>
          </a:p>
          <a:p>
            <a:pPr lvl="3"/>
            <a:r>
              <a:rPr lang="en-US" dirty="0" smtClean="0"/>
              <a:t>This "new woman" was idealized by the "</a:t>
            </a:r>
            <a:r>
              <a:rPr lang="en-US" b="1" dirty="0" smtClean="0"/>
              <a:t>Gibson Girl</a:t>
            </a:r>
            <a:r>
              <a:rPr lang="en-US" dirty="0" smtClean="0"/>
              <a:t>," </a:t>
            </a:r>
            <a:r>
              <a:rPr lang="en-US" u="sng" dirty="0" smtClean="0"/>
              <a:t>illustrations</a:t>
            </a:r>
            <a:r>
              <a:rPr lang="en-US" dirty="0" smtClean="0"/>
              <a:t> by </a:t>
            </a:r>
            <a:r>
              <a:rPr lang="en-US" b="1" dirty="0" smtClean="0"/>
              <a:t>Charles Dana Gibson</a:t>
            </a:r>
            <a:r>
              <a:rPr lang="en-US" dirty="0" smtClean="0"/>
              <a:t> </a:t>
            </a:r>
            <a:r>
              <a:rPr lang="en-US" u="sng" dirty="0" smtClean="0"/>
              <a:t>of attractive, stylish, and athletic women active outside of the home</a:t>
            </a:r>
            <a:r>
              <a:rPr lang="en-US" dirty="0" smtClean="0"/>
              <a:t>. </a:t>
            </a:r>
          </a:p>
          <a:p>
            <a:pPr lvl="3"/>
            <a:r>
              <a:rPr lang="en-US" dirty="0" smtClean="0"/>
              <a:t>Still, this increased role in the workplace shouldn't be over-stated. The traditional role of women as manager of the household was still the top "job" for women. </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t>Society had been transformed from self-employed farmers to employed wage-earners. </a:t>
            </a:r>
          </a:p>
          <a:p>
            <a:pPr lvl="1"/>
            <a:r>
              <a:rPr lang="en-US" dirty="0" smtClean="0"/>
              <a:t>The Industrial Revolution flooded the American market so businesses began to look overseas; American imperialism would soon follow. </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724400" y="228600"/>
            <a:ext cx="4419600" cy="2308324"/>
          </a:xfrm>
        </p:spPr>
        <p:txBody>
          <a:bodyPr wrap="square" anchor="t">
            <a:spAutoFit/>
          </a:bodyPr>
          <a:lstStyle/>
          <a:p>
            <a:pPr eaLnBrk="1" hangingPunct="1"/>
            <a:r>
              <a:rPr lang="en-US" altLang="en-US" sz="3600" dirty="0" smtClean="0"/>
              <a:t>Breaker Boys at Woodward Coal Mining, Kingston, Pennsylvania, c. 1900</a:t>
            </a:r>
          </a:p>
        </p:txBody>
      </p:sp>
      <p:sp>
        <p:nvSpPr>
          <p:cNvPr id="17411" name="Rectangle 3"/>
          <p:cNvSpPr>
            <a:spLocks noGrp="1" noChangeAspect="1" noChangeArrowheads="1"/>
          </p:cNvSpPr>
          <p:nvPr>
            <p:ph type="body" idx="1"/>
          </p:nvPr>
        </p:nvSpPr>
        <p:spPr>
          <a:xfrm>
            <a:off x="4608534" y="3276600"/>
            <a:ext cx="4535466" cy="3009900"/>
          </a:xfrm>
          <a:noFill/>
        </p:spPr>
        <p:txBody>
          <a:bodyPr anchor="t">
            <a:noAutofit/>
          </a:bodyPr>
          <a:lstStyle/>
          <a:p>
            <a:pPr eaLnBrk="1" hangingPunct="1">
              <a:buNone/>
            </a:pPr>
            <a:r>
              <a:rPr lang="en-US" altLang="en-US" sz="1800" dirty="0" smtClean="0"/>
              <a:t>	Photographer Lewis Hine captured the grimness of these mine helpers’ lives. For hours they sat on benches above a moving belt kicking large pieces of coal with their feet, breaking the lumps to uniform size for shipment. Photographs like this one became icons of the reform crusade against child labor, a campaign crowned with success only with the passage of the Fair Labor Standards Act in 1938.</a:t>
            </a:r>
          </a:p>
        </p:txBody>
      </p:sp>
      <p:sp>
        <p:nvSpPr>
          <p:cNvPr id="17412" name="Rectangle 4"/>
          <p:cNvSpPr>
            <a:spLocks noChangeArrowheads="1"/>
          </p:cNvSpPr>
          <p:nvPr/>
        </p:nvSpPr>
        <p:spPr bwMode="auto">
          <a:xfrm>
            <a:off x="2457450" y="6518275"/>
            <a:ext cx="6615113" cy="244475"/>
          </a:xfrm>
          <a:prstGeom prst="rect">
            <a:avLst/>
          </a:prstGeom>
          <a:noFill/>
          <a:ln w="9525">
            <a:noFill/>
            <a:miter lim="800000"/>
            <a:headEnd/>
            <a:tailEnd/>
          </a:ln>
          <a:effectLst/>
        </p:spPr>
        <p:txBody>
          <a:bodyPr>
            <a:spAutoFit/>
          </a:bodyPr>
          <a:lstStyle/>
          <a:p>
            <a:pPr algn="r"/>
            <a:r>
              <a:rPr lang="en-US" altLang="en-US" sz="1000">
                <a:cs typeface="Arial" pitchFamily="34" charset="0"/>
              </a:rPr>
              <a:t>Library of Congress</a:t>
            </a:r>
          </a:p>
        </p:txBody>
      </p:sp>
      <p:pic>
        <p:nvPicPr>
          <p:cNvPr id="17413" name="Picture 8" descr="kennedy_13e_ch24_p548a"/>
          <p:cNvPicPr>
            <a:picLocks noChangeAspect="1" noChangeArrowheads="1"/>
          </p:cNvPicPr>
          <p:nvPr/>
        </p:nvPicPr>
        <p:blipFill>
          <a:blip r:embed="rId2"/>
          <a:srcRect/>
          <a:stretch>
            <a:fillRect/>
          </a:stretch>
        </p:blipFill>
        <p:spPr bwMode="auto">
          <a:xfrm>
            <a:off x="381000" y="457200"/>
            <a:ext cx="4415226" cy="5781675"/>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spect="1" noChangeArrowheads="1"/>
          </p:cNvSpPr>
          <p:nvPr>
            <p:ph type="body" idx="1"/>
          </p:nvPr>
        </p:nvSpPr>
        <p:spPr>
          <a:xfrm>
            <a:off x="1" y="5410200"/>
            <a:ext cx="9144000" cy="1130300"/>
          </a:xfrm>
          <a:noFill/>
        </p:spPr>
        <p:txBody>
          <a:bodyPr>
            <a:normAutofit fontScale="70000" lnSpcReduction="20000"/>
          </a:bodyPr>
          <a:lstStyle/>
          <a:p>
            <a:pPr eaLnBrk="1" hangingPunct="1">
              <a:buNone/>
            </a:pPr>
            <a:r>
              <a:rPr lang="en-US" altLang="en-US" dirty="0" smtClean="0"/>
              <a:t>	Technological innovations like this continuous assembly line created abundant employment opportunities for semiskilled workers, many of them immigrants from eastern and southern Europe.</a:t>
            </a:r>
          </a:p>
        </p:txBody>
      </p:sp>
      <p:sp>
        <p:nvSpPr>
          <p:cNvPr id="18435" name="Rectangle 3"/>
          <p:cNvSpPr>
            <a:spLocks noGrp="1" noChangeArrowheads="1"/>
          </p:cNvSpPr>
          <p:nvPr>
            <p:ph type="title"/>
          </p:nvPr>
        </p:nvSpPr>
        <p:spPr>
          <a:xfrm>
            <a:off x="0" y="4191000"/>
            <a:ext cx="9144000" cy="1200329"/>
          </a:xfrm>
          <a:noFill/>
        </p:spPr>
        <p:txBody>
          <a:bodyPr wrap="square">
            <a:spAutoFit/>
          </a:bodyPr>
          <a:lstStyle/>
          <a:p>
            <a:pPr eaLnBrk="1" hangingPunct="1"/>
            <a:r>
              <a:rPr lang="en-US" altLang="en-US" sz="3600" dirty="0" smtClean="0"/>
              <a:t>Assembly Line, Westinghouse Foundry, Pittsburgh, 1890</a:t>
            </a:r>
          </a:p>
        </p:txBody>
      </p:sp>
      <p:sp>
        <p:nvSpPr>
          <p:cNvPr id="18436"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spAutoFit/>
          </a:bodyPr>
          <a:lstStyle/>
          <a:p>
            <a:pPr algn="r"/>
            <a:r>
              <a:rPr lang="en-US" altLang="en-US" sz="1000">
                <a:cs typeface="Arial" pitchFamily="34" charset="0"/>
              </a:rPr>
              <a:t>© Bettmann/ CORBIS</a:t>
            </a:r>
          </a:p>
        </p:txBody>
      </p:sp>
      <p:pic>
        <p:nvPicPr>
          <p:cNvPr id="18437" name="Picture 7" descr="kennedy_13e_ch24_p548b"/>
          <p:cNvPicPr>
            <a:picLocks noChangeAspect="1" noChangeArrowheads="1"/>
          </p:cNvPicPr>
          <p:nvPr/>
        </p:nvPicPr>
        <p:blipFill>
          <a:blip r:embed="rId3"/>
          <a:srcRect/>
          <a:stretch>
            <a:fillRect/>
          </a:stretch>
        </p:blipFill>
        <p:spPr bwMode="auto">
          <a:xfrm>
            <a:off x="2133600" y="0"/>
            <a:ext cx="4467225" cy="4206875"/>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4114800" cy="4525963"/>
          </a:xfrm>
        </p:spPr>
        <p:txBody>
          <a:bodyPr>
            <a:normAutofit fontScale="85000" lnSpcReduction="20000"/>
          </a:bodyPr>
          <a:lstStyle/>
          <a:p>
            <a:pPr>
              <a:buNone/>
            </a:pPr>
            <a:r>
              <a:rPr lang="en-US" dirty="0" smtClean="0"/>
              <a:t>	</a:t>
            </a:r>
            <a:r>
              <a:rPr lang="en-US" b="1" dirty="0" smtClean="0"/>
              <a:t>Gibson Girl, 1889. </a:t>
            </a:r>
          </a:p>
          <a:p>
            <a:pPr>
              <a:buNone/>
            </a:pPr>
            <a:r>
              <a:rPr lang="en-US" dirty="0" smtClean="0"/>
              <a:t>	</a:t>
            </a:r>
            <a:r>
              <a:rPr lang="en-US" sz="2800" dirty="0" smtClean="0"/>
              <a:t>Illustrator Charles Dana Gibson created a sensation with his drawings of healthy, athletic, young women. The image of the  “Gibson Girl” inspired new standards of female fashion as the twentieth century opened, and came to symbolize women’s growing independence and assertiveness.  </a:t>
            </a:r>
            <a:endParaRPr lang="en-US" sz="2800" dirty="0"/>
          </a:p>
        </p:txBody>
      </p:sp>
      <p:pic>
        <p:nvPicPr>
          <p:cNvPr id="86018" name="Picture 2" descr="http://upload.wikimedia.org/wikipedia/commons/thumb/e/ef/Gibson_Girl_by_Charles_Dana_Gibson.jpg/220px-Gibson_Girl_by_Charles_Dana_Gibson.jpg">
            <a:hlinkClick r:id="rId2"/>
          </p:cNvPr>
          <p:cNvPicPr>
            <a:picLocks noChangeAspect="1" noChangeArrowheads="1"/>
          </p:cNvPicPr>
          <p:nvPr/>
        </p:nvPicPr>
        <p:blipFill>
          <a:blip r:embed="rId3">
            <a:lum bright="10000"/>
          </a:blip>
          <a:srcRect/>
          <a:stretch>
            <a:fillRect/>
          </a:stretch>
        </p:blipFill>
        <p:spPr bwMode="auto">
          <a:xfrm>
            <a:off x="4533900" y="228600"/>
            <a:ext cx="4610100" cy="5972177"/>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7042" name="Picture 2" descr="http://upload.wikimedia.org/wikipedia/commons/thumb/f/f2/Love_in_a_Garden%2C_Gibson.jpg/300px-Love_in_a_Garden%2C_Gibson.jpg">
            <a:hlinkClick r:id="rId2"/>
          </p:cNvPr>
          <p:cNvPicPr>
            <a:picLocks noChangeAspect="1" noChangeArrowheads="1"/>
          </p:cNvPicPr>
          <p:nvPr/>
        </p:nvPicPr>
        <p:blipFill>
          <a:blip r:embed="rId3"/>
          <a:srcRect/>
          <a:stretch>
            <a:fillRect/>
          </a:stretch>
        </p:blipFill>
        <p:spPr bwMode="auto">
          <a:xfrm>
            <a:off x="1143000" y="990600"/>
            <a:ext cx="6972300" cy="5043297"/>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Unions There Is Strength</a:t>
            </a:r>
            <a:endParaRPr lang="en-US" dirty="0"/>
          </a:p>
        </p:txBody>
      </p:sp>
      <p:sp>
        <p:nvSpPr>
          <p:cNvPr id="3" name="Content Placeholder 2"/>
          <p:cNvSpPr>
            <a:spLocks noGrp="1"/>
          </p:cNvSpPr>
          <p:nvPr>
            <p:ph idx="1"/>
          </p:nvPr>
        </p:nvSpPr>
        <p:spPr/>
        <p:txBody>
          <a:bodyPr/>
          <a:lstStyle/>
          <a:p>
            <a:pPr lvl="1"/>
            <a:r>
              <a:rPr lang="en-US" dirty="0" smtClean="0"/>
              <a:t>The rise of industry meant the rise of the factory worker. This yielded both good and bad results. </a:t>
            </a:r>
          </a:p>
          <a:p>
            <a:pPr lvl="1"/>
            <a:r>
              <a:rPr lang="en-US" dirty="0" smtClean="0"/>
              <a:t>The positive was that (a) there actually were jobs and (b) that the overall standard-of-living did in fact rise. </a:t>
            </a:r>
          </a:p>
          <a:p>
            <a:pPr lvl="1"/>
            <a:r>
              <a:rPr lang="en-US" dirty="0" smtClean="0"/>
              <a:t>There were also many negative effects… </a:t>
            </a:r>
          </a:p>
          <a:p>
            <a:pPr lvl="2"/>
            <a:r>
              <a:rPr lang="en-US" u="sng" dirty="0" smtClean="0"/>
              <a:t>Immigration was increasing which meant wages were cheap</a:t>
            </a:r>
            <a:r>
              <a:rPr lang="en-US" dirty="0" smtClean="0"/>
              <a:t>. For employers, replacement of "uppity" or troublesome workers was easy enough with eager immigrants. </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2"/>
            <a:r>
              <a:rPr lang="en-US" dirty="0" smtClean="0"/>
              <a:t>Workers united in </a:t>
            </a:r>
            <a:r>
              <a:rPr lang="en-US" b="1" dirty="0" smtClean="0"/>
              <a:t>unions</a:t>
            </a:r>
            <a:r>
              <a:rPr lang="en-US" dirty="0" smtClean="0"/>
              <a:t> in hopes of finding strength in numbers. The union's main weapon of striking was still not very effective because… </a:t>
            </a:r>
          </a:p>
          <a:p>
            <a:pPr lvl="3"/>
            <a:r>
              <a:rPr lang="en-US" dirty="0" smtClean="0"/>
              <a:t>Employers could hire lawyers to wrangle around the issues. </a:t>
            </a:r>
          </a:p>
          <a:p>
            <a:pPr lvl="3"/>
            <a:r>
              <a:rPr lang="en-US" dirty="0" smtClean="0"/>
              <a:t>"</a:t>
            </a:r>
            <a:r>
              <a:rPr lang="en-US" b="1" dirty="0" smtClean="0"/>
              <a:t>Scabs</a:t>
            </a:r>
            <a:r>
              <a:rPr lang="en-US" dirty="0" smtClean="0"/>
              <a:t>," or part-time replacement workers could be brought in and union leaders could be intimidated or beaten down. </a:t>
            </a:r>
          </a:p>
          <a:p>
            <a:pPr lvl="3"/>
            <a:r>
              <a:rPr lang="en-US" dirty="0" smtClean="0"/>
              <a:t>Big-business could call on the courts to order strikers back to work. </a:t>
            </a:r>
          </a:p>
          <a:p>
            <a:pPr lvl="3"/>
            <a:r>
              <a:rPr lang="en-US" dirty="0" smtClean="0"/>
              <a:t>Big-business could mandate "</a:t>
            </a:r>
            <a:r>
              <a:rPr lang="en-US" b="1" dirty="0" smtClean="0"/>
              <a:t>ironclad oaths</a:t>
            </a:r>
            <a:r>
              <a:rPr lang="en-US" dirty="0" smtClean="0"/>
              <a:t>" or "</a:t>
            </a:r>
            <a:r>
              <a:rPr lang="en-US" b="1" dirty="0" smtClean="0"/>
              <a:t>yellow dog contracts</a:t>
            </a:r>
            <a:r>
              <a:rPr lang="en-US" dirty="0" smtClean="0"/>
              <a:t>" where workers pledged to </a:t>
            </a:r>
            <a:r>
              <a:rPr lang="en-US" i="1" dirty="0" smtClean="0"/>
              <a:t>not</a:t>
            </a:r>
            <a:r>
              <a:rPr lang="en-US" dirty="0" smtClean="0"/>
              <a:t> join a union. </a:t>
            </a:r>
          </a:p>
          <a:p>
            <a:pPr lvl="3"/>
            <a:r>
              <a:rPr lang="en-US" dirty="0" smtClean="0"/>
              <a:t>Big-business could "</a:t>
            </a:r>
            <a:r>
              <a:rPr lang="en-US" b="1" dirty="0" smtClean="0"/>
              <a:t>black list</a:t>
            </a:r>
            <a:r>
              <a:rPr lang="en-US" dirty="0" smtClean="0"/>
              <a:t>" troublesome workers meaning no other employer would hire that person. </a:t>
            </a:r>
          </a:p>
          <a:p>
            <a:pPr lvl="3"/>
            <a:r>
              <a:rPr lang="en-US" dirty="0" smtClean="0"/>
              <a:t>Some businesses ran "</a:t>
            </a:r>
            <a:r>
              <a:rPr lang="en-US" b="1" dirty="0" smtClean="0"/>
              <a:t>company towns</a:t>
            </a:r>
            <a:r>
              <a:rPr lang="en-US" dirty="0" smtClean="0"/>
              <a:t>" where workers were paid "</a:t>
            </a:r>
            <a:r>
              <a:rPr lang="en-US" b="1" dirty="0" smtClean="0"/>
              <a:t>scrip</a:t>
            </a:r>
            <a:r>
              <a:rPr lang="en-US" dirty="0" smtClean="0"/>
              <a:t>" (not </a:t>
            </a:r>
            <a:r>
              <a:rPr lang="en-US" i="1" dirty="0" smtClean="0"/>
              <a:t>real</a:t>
            </a:r>
            <a:r>
              <a:rPr lang="en-US" dirty="0" smtClean="0"/>
              <a:t> money but company money good at the company store). Workers were also given easy credit meaning they usually got themselves </a:t>
            </a:r>
            <a:r>
              <a:rPr lang="en-US" i="1" dirty="0" smtClean="0"/>
              <a:t>into</a:t>
            </a:r>
            <a:r>
              <a:rPr lang="en-US" dirty="0" smtClean="0"/>
              <a:t> debt and never got </a:t>
            </a:r>
            <a:r>
              <a:rPr lang="en-US" i="1" dirty="0" smtClean="0"/>
              <a:t>out</a:t>
            </a:r>
            <a:r>
              <a:rPr lang="en-US" dirty="0" smtClean="0"/>
              <a:t>. </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t>In a broader sense, the idea of Social Darwinism pervaded society and </a:t>
            </a:r>
            <a:r>
              <a:rPr lang="en-US" dirty="0" err="1" smtClean="0"/>
              <a:t>lended</a:t>
            </a:r>
            <a:r>
              <a:rPr lang="en-US" dirty="0" smtClean="0"/>
              <a:t> workers little pity. It said a person's lot in life was the result of his or her own doing (or lack of doing)—the rich had earned their position and the poor had the same opportunity to do so. </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spect="1" noChangeArrowheads="1"/>
          </p:cNvSpPr>
          <p:nvPr>
            <p:ph type="body" idx="1"/>
          </p:nvPr>
        </p:nvSpPr>
        <p:spPr>
          <a:xfrm>
            <a:off x="0" y="4953000"/>
            <a:ext cx="9144000" cy="1314450"/>
          </a:xfrm>
          <a:noFill/>
        </p:spPr>
        <p:txBody>
          <a:bodyPr>
            <a:noAutofit/>
          </a:bodyPr>
          <a:lstStyle/>
          <a:p>
            <a:pPr eaLnBrk="1" hangingPunct="1">
              <a:buNone/>
            </a:pPr>
            <a:r>
              <a:rPr lang="en-US" altLang="en-US" sz="2000" dirty="0" smtClean="0"/>
              <a:t>	Scenes like this were becoming more typical of American life in the late nineteenth century as industrialism advanced spectacularly and sometimes ruthlessly. Here Koehler (1850-1917) shows an entire community of men, women, and children--many of them apparently immigrant newcomers--challenging the power of the “boss.” The scene is tense but orderly, though violence seems to be imminent as one striker reaches for a rock.</a:t>
            </a:r>
          </a:p>
        </p:txBody>
      </p:sp>
      <p:sp>
        <p:nvSpPr>
          <p:cNvPr id="19459" name="Rectangle 3"/>
          <p:cNvSpPr>
            <a:spLocks noGrp="1" noChangeArrowheads="1"/>
          </p:cNvSpPr>
          <p:nvPr>
            <p:ph type="title"/>
          </p:nvPr>
        </p:nvSpPr>
        <p:spPr>
          <a:xfrm>
            <a:off x="685800" y="4191000"/>
            <a:ext cx="7908925" cy="646331"/>
          </a:xfrm>
          <a:noFill/>
        </p:spPr>
        <p:txBody>
          <a:bodyPr>
            <a:spAutoFit/>
          </a:bodyPr>
          <a:lstStyle/>
          <a:p>
            <a:pPr eaLnBrk="1" hangingPunct="1"/>
            <a:r>
              <a:rPr lang="en-US" altLang="en-US" sz="3600" dirty="0" smtClean="0"/>
              <a:t>The Strike, by Robert Koehler, 1886</a:t>
            </a:r>
          </a:p>
        </p:txBody>
      </p:sp>
      <p:sp>
        <p:nvSpPr>
          <p:cNvPr id="19460"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spAutoFit/>
          </a:bodyPr>
          <a:lstStyle/>
          <a:p>
            <a:pPr algn="r"/>
            <a:r>
              <a:rPr lang="de-DE" altLang="en-US" sz="1000">
                <a:cs typeface="Arial" pitchFamily="34" charset="0"/>
              </a:rPr>
              <a:t>Deutsches Historisches Museum, Berlin, Germany/ AKG, London</a:t>
            </a:r>
            <a:endParaRPr lang="en-US" altLang="en-US" sz="1000">
              <a:cs typeface="Arial" pitchFamily="34" charset="0"/>
            </a:endParaRPr>
          </a:p>
        </p:txBody>
      </p:sp>
      <p:pic>
        <p:nvPicPr>
          <p:cNvPr id="19461" name="Picture 7" descr="kennedy_13e_ch24_p551a"/>
          <p:cNvPicPr>
            <a:picLocks noChangeAspect="1" noChangeArrowheads="1"/>
          </p:cNvPicPr>
          <p:nvPr/>
        </p:nvPicPr>
        <p:blipFill>
          <a:blip r:embed="rId3"/>
          <a:srcRect/>
          <a:stretch>
            <a:fillRect/>
          </a:stretch>
        </p:blipFill>
        <p:spPr bwMode="auto">
          <a:xfrm>
            <a:off x="1066800" y="0"/>
            <a:ext cx="7067550" cy="421957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382000" cy="4830763"/>
          </a:xfrm>
        </p:spPr>
        <p:txBody>
          <a:bodyPr>
            <a:normAutofit lnSpcReduction="10000"/>
          </a:bodyPr>
          <a:lstStyle/>
          <a:p>
            <a:pPr lvl="1"/>
            <a:r>
              <a:rPr lang="en-US" dirty="0" smtClean="0"/>
              <a:t>The </a:t>
            </a:r>
            <a:r>
              <a:rPr lang="en-US" b="1" dirty="0" smtClean="0"/>
              <a:t>Central Pacific Railroad</a:t>
            </a:r>
            <a:r>
              <a:rPr lang="en-US" dirty="0" smtClean="0"/>
              <a:t> started in California and pushed eastward. </a:t>
            </a:r>
          </a:p>
          <a:p>
            <a:pPr lvl="2"/>
            <a:r>
              <a:rPr lang="en-US" b="1" dirty="0" smtClean="0"/>
              <a:t>Leland Stanford</a:t>
            </a:r>
            <a:r>
              <a:rPr lang="en-US" dirty="0" smtClean="0"/>
              <a:t> headed up the railroad efforts from California. </a:t>
            </a:r>
          </a:p>
          <a:p>
            <a:pPr lvl="2"/>
            <a:r>
              <a:rPr lang="en-US" dirty="0" smtClean="0"/>
              <a:t>He and his partners made fabulous profits but kept themselves clean and bribe-free. </a:t>
            </a:r>
          </a:p>
          <a:p>
            <a:pPr lvl="2"/>
            <a:r>
              <a:rPr lang="en-US" dirty="0" smtClean="0"/>
              <a:t>Chinese laborers did most of the work. </a:t>
            </a:r>
          </a:p>
          <a:p>
            <a:pPr lvl="1"/>
            <a:r>
              <a:rPr lang="en-US" dirty="0" smtClean="0"/>
              <a:t>The </a:t>
            </a:r>
            <a:r>
              <a:rPr lang="en-US" u="sng" dirty="0" smtClean="0"/>
              <a:t>transcontinental railroad was completed in 1869 near Ogden, Utah</a:t>
            </a:r>
            <a:r>
              <a:rPr lang="en-US" dirty="0" smtClean="0"/>
              <a:t>. As a symbolic measure, a golden spike was driven into the track. The nation was connected by two ribbons of steel from coast to coast. </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Limps Along</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Labor unions began to grow in number after the Civil War. </a:t>
            </a:r>
          </a:p>
          <a:p>
            <a:pPr lvl="1"/>
            <a:r>
              <a:rPr lang="en-US" dirty="0" smtClean="0"/>
              <a:t>The </a:t>
            </a:r>
            <a:r>
              <a:rPr lang="en-US" b="1" dirty="0" smtClean="0"/>
              <a:t>National Labor Union</a:t>
            </a:r>
            <a:r>
              <a:rPr lang="en-US" dirty="0" smtClean="0"/>
              <a:t> (1866) lasted 6 years and had 600,000 members—skilled, unskilled, and farmers. </a:t>
            </a:r>
          </a:p>
          <a:p>
            <a:pPr lvl="2"/>
            <a:r>
              <a:rPr lang="en-US" dirty="0" smtClean="0"/>
              <a:t>Par-for-the-times, blacks and women were only slightly sought after and Chinese immigrants were excluded. </a:t>
            </a:r>
          </a:p>
          <a:p>
            <a:pPr lvl="2"/>
            <a:r>
              <a:rPr lang="en-US" dirty="0" smtClean="0"/>
              <a:t>Their goals were (a) arbitration (settlement by a mediator) of worker complaints and (b) an 8 hour workday (which was granted to government workers). </a:t>
            </a:r>
          </a:p>
          <a:p>
            <a:pPr lvl="2"/>
            <a:r>
              <a:rPr lang="en-US" dirty="0" smtClean="0"/>
              <a:t>The 1873 depression ruined the National Labor Union. </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lvl="1"/>
            <a:r>
              <a:rPr lang="en-US" dirty="0" smtClean="0"/>
              <a:t>The </a:t>
            </a:r>
            <a:r>
              <a:rPr lang="en-US" b="1" dirty="0" smtClean="0"/>
              <a:t>Knights of Labor</a:t>
            </a:r>
            <a:r>
              <a:rPr lang="en-US" dirty="0" smtClean="0"/>
              <a:t> began in secrecy and then came out in 1881. </a:t>
            </a:r>
          </a:p>
          <a:p>
            <a:pPr lvl="2"/>
            <a:r>
              <a:rPr lang="en-US" dirty="0" smtClean="0"/>
              <a:t>It welcomed skilled and unskilled, women and blacks. The only people banned were "non producers": liquor dealers, professional gamblers, lawyers, bankers, and stockbrokers, </a:t>
            </a:r>
          </a:p>
          <a:p>
            <a:pPr lvl="2"/>
            <a:r>
              <a:rPr lang="en-US" dirty="0" smtClean="0"/>
              <a:t>The Knights sought workers' cooperatives (to pool their money and resources), better working conditions, and the 8 hour workday. </a:t>
            </a:r>
          </a:p>
          <a:p>
            <a:pPr lvl="2"/>
            <a:r>
              <a:rPr lang="en-US" dirty="0" smtClean="0"/>
              <a:t>They had some success, led by </a:t>
            </a:r>
            <a:r>
              <a:rPr lang="en-US" b="1" dirty="0" smtClean="0"/>
              <a:t>Terence V. Powderly</a:t>
            </a:r>
            <a:r>
              <a:rPr lang="en-US" dirty="0" smtClean="0"/>
              <a:t>. They got the 8 hour day in several places and pulled off a successful strike against Jay Gould's Wabash Railroad (1885). After this their numbers bloomed to 750,000 members. </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spect="1" noChangeArrowheads="1"/>
          </p:cNvSpPr>
          <p:nvPr>
            <p:ph type="body" idx="1"/>
          </p:nvPr>
        </p:nvSpPr>
        <p:spPr>
          <a:xfrm>
            <a:off x="0" y="5257800"/>
            <a:ext cx="8474075" cy="825500"/>
          </a:xfrm>
          <a:noFill/>
        </p:spPr>
        <p:txBody>
          <a:bodyPr>
            <a:noAutofit/>
          </a:bodyPr>
          <a:lstStyle/>
          <a:p>
            <a:pPr eaLnBrk="1" hangingPunct="1">
              <a:buNone/>
            </a:pPr>
            <a:r>
              <a:rPr lang="en-US" altLang="en-US" sz="2000" dirty="0" smtClean="0"/>
              <a:t>	Gompers (second from the right in the first row) shown here marching in a labor demonstration in Washington, D.C., in 1919, once declared: “Show me the country in which there are no strikes and I’ll show you that country in which there is no liberty.”</a:t>
            </a:r>
          </a:p>
        </p:txBody>
      </p:sp>
      <p:sp>
        <p:nvSpPr>
          <p:cNvPr id="20483" name="Rectangle 3"/>
          <p:cNvSpPr>
            <a:spLocks noGrp="1" noChangeArrowheads="1"/>
          </p:cNvSpPr>
          <p:nvPr>
            <p:ph type="title"/>
          </p:nvPr>
        </p:nvSpPr>
        <p:spPr>
          <a:xfrm>
            <a:off x="304800" y="4572000"/>
            <a:ext cx="8593138" cy="584775"/>
          </a:xfrm>
          <a:noFill/>
        </p:spPr>
        <p:txBody>
          <a:bodyPr wrap="square">
            <a:spAutoFit/>
          </a:bodyPr>
          <a:lstStyle/>
          <a:p>
            <a:pPr eaLnBrk="1" hangingPunct="1"/>
            <a:r>
              <a:rPr lang="en-US" altLang="en-US" sz="3200" dirty="0" smtClean="0"/>
              <a:t>Samuel Gompers (1850–1924)</a:t>
            </a:r>
          </a:p>
        </p:txBody>
      </p:sp>
      <p:sp>
        <p:nvSpPr>
          <p:cNvPr id="20484" name="Rectangle 9"/>
          <p:cNvSpPr>
            <a:spLocks noChangeArrowheads="1"/>
          </p:cNvSpPr>
          <p:nvPr/>
        </p:nvSpPr>
        <p:spPr bwMode="auto">
          <a:xfrm>
            <a:off x="2457450" y="6518275"/>
            <a:ext cx="6615113" cy="244475"/>
          </a:xfrm>
          <a:prstGeom prst="rect">
            <a:avLst/>
          </a:prstGeom>
          <a:noFill/>
          <a:ln w="9525">
            <a:noFill/>
            <a:miter lim="800000"/>
            <a:headEnd/>
            <a:tailEnd/>
          </a:ln>
          <a:effectLst/>
        </p:spPr>
        <p:txBody>
          <a:bodyPr>
            <a:spAutoFit/>
          </a:bodyPr>
          <a:lstStyle/>
          <a:p>
            <a:pPr algn="r"/>
            <a:r>
              <a:rPr lang="en-US" altLang="en-US" sz="1000">
                <a:cs typeface="Arial" pitchFamily="34" charset="0"/>
              </a:rPr>
              <a:t>Brown Brothers</a:t>
            </a:r>
          </a:p>
        </p:txBody>
      </p:sp>
      <p:pic>
        <p:nvPicPr>
          <p:cNvPr id="20485" name="Picture 12" descr="kennedy_13e_ch24_p553a"/>
          <p:cNvPicPr>
            <a:picLocks noChangeAspect="1" noChangeArrowheads="1"/>
          </p:cNvPicPr>
          <p:nvPr/>
        </p:nvPicPr>
        <p:blipFill>
          <a:blip r:embed="rId3"/>
          <a:srcRect/>
          <a:stretch>
            <a:fillRect/>
          </a:stretch>
        </p:blipFill>
        <p:spPr bwMode="auto">
          <a:xfrm>
            <a:off x="1295400" y="74766"/>
            <a:ext cx="6845300" cy="4606476"/>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spect="1" noChangeArrowheads="1"/>
          </p:cNvSpPr>
          <p:nvPr>
            <p:ph type="body" idx="1"/>
          </p:nvPr>
        </p:nvSpPr>
        <p:spPr>
          <a:xfrm>
            <a:off x="669925" y="5410200"/>
            <a:ext cx="8474075" cy="581025"/>
          </a:xfrm>
          <a:noFill/>
        </p:spPr>
        <p:txBody>
          <a:bodyPr>
            <a:noAutofit/>
          </a:bodyPr>
          <a:lstStyle/>
          <a:p>
            <a:pPr eaLnBrk="1" hangingPunct="1"/>
            <a:r>
              <a:rPr lang="en-US" altLang="en-US" sz="2300" dirty="0" smtClean="0"/>
              <a:t>Mary Harris Jones, better known as "Mother Jones," was a prominent figure in the urban industrial workers movement. </a:t>
            </a:r>
          </a:p>
        </p:txBody>
      </p:sp>
      <p:sp>
        <p:nvSpPr>
          <p:cNvPr id="21507" name="Rectangle 3"/>
          <p:cNvSpPr>
            <a:spLocks noGrp="1" noChangeArrowheads="1"/>
          </p:cNvSpPr>
          <p:nvPr>
            <p:ph type="title"/>
          </p:nvPr>
        </p:nvSpPr>
        <p:spPr>
          <a:xfrm>
            <a:off x="668338" y="4765675"/>
            <a:ext cx="7908925" cy="366713"/>
          </a:xfrm>
          <a:noFill/>
        </p:spPr>
        <p:txBody>
          <a:bodyPr>
            <a:spAutoFit/>
          </a:bodyPr>
          <a:lstStyle/>
          <a:p>
            <a:pPr eaLnBrk="1" hangingPunct="1"/>
            <a:r>
              <a:rPr lang="en-US" altLang="en-US" dirty="0" smtClean="0"/>
              <a:t>“Mother Jones”</a:t>
            </a:r>
          </a:p>
        </p:txBody>
      </p:sp>
      <p:sp>
        <p:nvSpPr>
          <p:cNvPr id="21508" name="Rectangle 4"/>
          <p:cNvSpPr>
            <a:spLocks noChangeArrowheads="1"/>
          </p:cNvSpPr>
          <p:nvPr/>
        </p:nvSpPr>
        <p:spPr bwMode="auto">
          <a:xfrm>
            <a:off x="2457450" y="6518275"/>
            <a:ext cx="6615113" cy="244475"/>
          </a:xfrm>
          <a:prstGeom prst="rect">
            <a:avLst/>
          </a:prstGeom>
          <a:noFill/>
          <a:ln w="9525">
            <a:noFill/>
            <a:miter lim="800000"/>
            <a:headEnd/>
            <a:tailEnd/>
          </a:ln>
          <a:effectLst/>
        </p:spPr>
        <p:txBody>
          <a:bodyPr>
            <a:spAutoFit/>
          </a:bodyPr>
          <a:lstStyle/>
          <a:p>
            <a:pPr algn="r"/>
            <a:r>
              <a:rPr lang="en-US" altLang="en-US" sz="1000">
                <a:cs typeface="Arial" pitchFamily="34" charset="0"/>
              </a:rPr>
              <a:t>The Granger Collection</a:t>
            </a:r>
          </a:p>
        </p:txBody>
      </p:sp>
      <p:pic>
        <p:nvPicPr>
          <p:cNvPr id="21509" name="Picture 6" descr="kennedy_13e_ch24_p554a"/>
          <p:cNvPicPr>
            <a:picLocks noChangeAspect="1" noChangeArrowheads="1"/>
          </p:cNvPicPr>
          <p:nvPr/>
        </p:nvPicPr>
        <p:blipFill>
          <a:blip r:embed="rId3"/>
          <a:srcRect/>
          <a:stretch>
            <a:fillRect/>
          </a:stretch>
        </p:blipFill>
        <p:spPr bwMode="auto">
          <a:xfrm>
            <a:off x="1939925" y="368300"/>
            <a:ext cx="5238750" cy="422275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Unhorsing the Knights of Labor</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pPr lvl="1"/>
            <a:r>
              <a:rPr lang="en-US" dirty="0" smtClean="0"/>
              <a:t>The Knights became active in a series of May Day strikes. The strikes had mixed results. but more importantly, </a:t>
            </a:r>
            <a:r>
              <a:rPr lang="en-US" u="sng" dirty="0" smtClean="0"/>
              <a:t>the strikes hurt the Knights public image</a:t>
            </a:r>
            <a:r>
              <a:rPr lang="en-US" dirty="0" smtClean="0"/>
              <a:t>. </a:t>
            </a:r>
          </a:p>
          <a:p>
            <a:pPr lvl="1"/>
            <a:r>
              <a:rPr lang="en-US" dirty="0" smtClean="0"/>
              <a:t>The "</a:t>
            </a:r>
            <a:r>
              <a:rPr lang="en-US" b="1" dirty="0" smtClean="0"/>
              <a:t>Haymarket Square Incident</a:t>
            </a:r>
            <a:r>
              <a:rPr lang="en-US" dirty="0" smtClean="0"/>
              <a:t>" occurred in Chicago in 1886. There strikers were intermingled with a handful of anarchists calling for overthrow of the government. </a:t>
            </a:r>
          </a:p>
          <a:p>
            <a:pPr lvl="2"/>
            <a:r>
              <a:rPr lang="en-US" u="sng" dirty="0" smtClean="0"/>
              <a:t>A bombing took place</a:t>
            </a:r>
            <a:r>
              <a:rPr lang="en-US" dirty="0" smtClean="0"/>
              <a:t> and a handful of bystanders, including police, were killed or injured. The anarchists were the likely culprit, but </a:t>
            </a:r>
            <a:r>
              <a:rPr lang="en-US" u="sng" dirty="0" smtClean="0"/>
              <a:t>the public placed blame on the Knights and unions</a:t>
            </a:r>
            <a:r>
              <a:rPr lang="en-US" dirty="0" smtClean="0"/>
              <a:t>. </a:t>
            </a:r>
          </a:p>
          <a:p>
            <a:pPr lvl="2"/>
            <a:r>
              <a:rPr lang="en-US" dirty="0" smtClean="0"/>
              <a:t>Eight anarchists were arrested; five were given the death sentence and the other three were given hefty sentences. They were eventually pardoned by Governor </a:t>
            </a:r>
            <a:r>
              <a:rPr lang="en-US" b="1" dirty="0" smtClean="0"/>
              <a:t>John P. </a:t>
            </a:r>
            <a:r>
              <a:rPr lang="en-US" b="1" dirty="0" err="1" smtClean="0"/>
              <a:t>Atlgeld</a:t>
            </a:r>
            <a:r>
              <a:rPr lang="en-US" dirty="0" smtClean="0"/>
              <a:t> in 1892. These actions were unpopular and cost him reelection. </a:t>
            </a:r>
          </a:p>
          <a:p>
            <a:pPr lvl="1"/>
            <a:r>
              <a:rPr lang="en-US" dirty="0" smtClean="0"/>
              <a:t>The </a:t>
            </a:r>
            <a:r>
              <a:rPr lang="en-US" u="sng" dirty="0" smtClean="0"/>
              <a:t>end result of the Haymarket Square incident was a distrust in unions and a decline in their membership</a:t>
            </a:r>
            <a:r>
              <a:rPr lang="en-US" dirty="0" smtClean="0"/>
              <a:t>. </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 of L to the Fore</a:t>
            </a:r>
            <a:endParaRPr lang="en-US" dirty="0"/>
          </a:p>
        </p:txBody>
      </p:sp>
      <p:sp>
        <p:nvSpPr>
          <p:cNvPr id="3" name="Content Placeholder 2"/>
          <p:cNvSpPr>
            <a:spLocks noGrp="1"/>
          </p:cNvSpPr>
          <p:nvPr>
            <p:ph idx="1"/>
          </p:nvPr>
        </p:nvSpPr>
        <p:spPr>
          <a:xfrm>
            <a:off x="381000" y="1447800"/>
            <a:ext cx="8305800" cy="4678363"/>
          </a:xfrm>
        </p:spPr>
        <p:txBody>
          <a:bodyPr>
            <a:normAutofit fontScale="92500" lnSpcReduction="20000"/>
          </a:bodyPr>
          <a:lstStyle/>
          <a:p>
            <a:pPr lvl="1"/>
            <a:r>
              <a:rPr lang="en-US" dirty="0" smtClean="0"/>
              <a:t>The </a:t>
            </a:r>
            <a:r>
              <a:rPr lang="en-US" b="1" dirty="0" smtClean="0"/>
              <a:t>American Federation of Labor</a:t>
            </a:r>
            <a:r>
              <a:rPr lang="en-US" dirty="0" smtClean="0"/>
              <a:t> (called the "</a:t>
            </a:r>
            <a:r>
              <a:rPr lang="en-US" b="1" dirty="0" smtClean="0"/>
              <a:t>AF of L</a:t>
            </a:r>
            <a:r>
              <a:rPr lang="en-US" dirty="0" smtClean="0"/>
              <a:t>")was started by </a:t>
            </a:r>
            <a:r>
              <a:rPr lang="en-US" b="1" dirty="0" smtClean="0"/>
              <a:t>Samuel Gompers</a:t>
            </a:r>
            <a:r>
              <a:rPr lang="en-US" dirty="0" smtClean="0"/>
              <a:t> in 1886. </a:t>
            </a:r>
          </a:p>
          <a:p>
            <a:pPr lvl="2"/>
            <a:r>
              <a:rPr lang="en-US" dirty="0" smtClean="0"/>
              <a:t>The AF of L was made up of small, independent unions. They were tied together by their association with the AF of L. </a:t>
            </a:r>
          </a:p>
          <a:p>
            <a:pPr lvl="2"/>
            <a:r>
              <a:rPr lang="en-US" dirty="0" smtClean="0"/>
              <a:t>Gompers desire for workers was </a:t>
            </a:r>
            <a:r>
              <a:rPr lang="en-US" u="sng" dirty="0" smtClean="0"/>
              <a:t>summed up simply as "more." He sought what unions always seek: better wages, shorter hours, better working conditions</a:t>
            </a:r>
            <a:r>
              <a:rPr lang="en-US" dirty="0" smtClean="0"/>
              <a:t>. </a:t>
            </a:r>
          </a:p>
          <a:p>
            <a:pPr lvl="2"/>
            <a:r>
              <a:rPr lang="en-US" dirty="0" smtClean="0"/>
              <a:t>Gompers wanted "trade agreements" to allow the "closed shop" (businesses </a:t>
            </a:r>
            <a:r>
              <a:rPr lang="en-US" i="1" dirty="0" smtClean="0"/>
              <a:t>closed</a:t>
            </a:r>
            <a:r>
              <a:rPr lang="en-US" dirty="0" smtClean="0"/>
              <a:t> to non-union members, or in other words, you </a:t>
            </a:r>
            <a:r>
              <a:rPr lang="en-US" i="1" dirty="0" smtClean="0"/>
              <a:t>must</a:t>
            </a:r>
            <a:r>
              <a:rPr lang="en-US" dirty="0" smtClean="0"/>
              <a:t> join the union in order to work there). </a:t>
            </a:r>
          </a:p>
          <a:p>
            <a:pPr lvl="2"/>
            <a:r>
              <a:rPr lang="en-US" dirty="0" smtClean="0"/>
              <a:t>His main weapons were the boycott and the strike. To boycott, "We don't patronize" sign would be placed on unpopular businesses. To strike, union dues would build up funds to hopefully see them through the strike. </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t>The </a:t>
            </a:r>
            <a:r>
              <a:rPr lang="en-US" u="sng" dirty="0" smtClean="0"/>
              <a:t>AF of L was made up of </a:t>
            </a:r>
            <a:r>
              <a:rPr lang="en-US" i="1" u="sng" dirty="0" smtClean="0"/>
              <a:t>skilled</a:t>
            </a:r>
            <a:r>
              <a:rPr lang="en-US" u="sng" dirty="0" smtClean="0"/>
              <a:t> craftsmen. Unskilled workers were not included</a:t>
            </a:r>
            <a:r>
              <a:rPr lang="en-US" dirty="0" smtClean="0"/>
              <a:t> because they were too easily replaced and thus weakened the union. (This exclusion of unskilled workers is a notable difference from the CIO which came later and included the unskilled). </a:t>
            </a:r>
          </a:p>
          <a:p>
            <a:pPr lvl="1"/>
            <a:r>
              <a:rPr lang="en-US" dirty="0" smtClean="0"/>
              <a:t>They eventually garnered 500,000 members and were criticized as the "labor trust." Still, this amounted to only about 3% of the labor force in the U.S.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059363"/>
          </a:xfrm>
        </p:spPr>
        <p:txBody>
          <a:bodyPr>
            <a:normAutofit fontScale="92500" lnSpcReduction="20000"/>
          </a:bodyPr>
          <a:lstStyle/>
          <a:p>
            <a:endParaRPr lang="en-US" dirty="0" smtClean="0"/>
          </a:p>
          <a:p>
            <a:pPr lvl="1"/>
            <a:r>
              <a:rPr lang="en-US" dirty="0" smtClean="0"/>
              <a:t>Around 1900, views on labor unions began to turn for the better. Workers were allowed to organize (unionize), collectively bargain, and strike. The most symbolic achievement for workers was the passage of Labor Day (1894) where workers, ironically, take the day off from work. </a:t>
            </a:r>
          </a:p>
          <a:p>
            <a:pPr lvl="1"/>
            <a:r>
              <a:rPr lang="en-US" dirty="0" smtClean="0"/>
              <a:t>The rise of unions could be summed up as a long battle that was just beginning. </a:t>
            </a:r>
          </a:p>
          <a:p>
            <a:pPr lvl="2"/>
            <a:r>
              <a:rPr lang="en-US" dirty="0" smtClean="0"/>
              <a:t>Strikes, negotiations, firings, </a:t>
            </a:r>
            <a:r>
              <a:rPr lang="en-US" dirty="0" err="1" smtClean="0"/>
              <a:t>hirings</a:t>
            </a:r>
            <a:r>
              <a:rPr lang="en-US" dirty="0" smtClean="0"/>
              <a:t>, etc. were to still very much to come. </a:t>
            </a:r>
          </a:p>
          <a:p>
            <a:pPr lvl="2"/>
            <a:r>
              <a:rPr lang="en-US" dirty="0" smtClean="0"/>
              <a:t>In the grand scheme of things, despite unions' constant efforts, </a:t>
            </a:r>
            <a:r>
              <a:rPr lang="en-US" u="sng" dirty="0" smtClean="0"/>
              <a:t>labor unions in the 1800's were largely ineffective mostly due to the never-ending stream of immigrants</a:t>
            </a:r>
            <a:r>
              <a:rPr lang="en-US" dirty="0" smtClean="0"/>
              <a:t> which always assured an eager labor force.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019675" y="271463"/>
            <a:ext cx="3776663" cy="641350"/>
          </a:xfrm>
        </p:spPr>
        <p:txBody>
          <a:bodyPr anchor="t">
            <a:spAutoFit/>
          </a:bodyPr>
          <a:lstStyle/>
          <a:p>
            <a:pPr eaLnBrk="1" hangingPunct="1"/>
            <a:r>
              <a:rPr lang="en-US" altLang="en-US" smtClean="0"/>
              <a:t>Promoting the Union Pacific Railroad, 1869</a:t>
            </a:r>
          </a:p>
        </p:txBody>
      </p:sp>
      <p:sp>
        <p:nvSpPr>
          <p:cNvPr id="5123" name="Rectangle 3"/>
          <p:cNvSpPr>
            <a:spLocks noGrp="1" noChangeAspect="1" noChangeArrowheads="1"/>
          </p:cNvSpPr>
          <p:nvPr>
            <p:ph type="body" idx="1"/>
          </p:nvPr>
        </p:nvSpPr>
        <p:spPr>
          <a:xfrm>
            <a:off x="5181600" y="3429000"/>
            <a:ext cx="3790950" cy="2292350"/>
          </a:xfrm>
          <a:noFill/>
        </p:spPr>
        <p:txBody>
          <a:bodyPr anchor="t">
            <a:normAutofit fontScale="47500" lnSpcReduction="20000"/>
          </a:bodyPr>
          <a:lstStyle/>
          <a:p>
            <a:pPr eaLnBrk="1" hangingPunct="1"/>
            <a:r>
              <a:rPr lang="en-US" altLang="en-US" dirty="0" smtClean="0"/>
              <a:t>The Union Pacific Railroad--note the word “Union” --was commissioned by Congress to thrust westward from Omaha, Nebraska. The track grew at breakneck speed funded by generous land and monetary grants, with little regard for either worker safety or the Native Americans who often owned the land the tracks came to cross. </a:t>
            </a:r>
          </a:p>
        </p:txBody>
      </p:sp>
      <p:sp>
        <p:nvSpPr>
          <p:cNvPr id="5124" name="Rectangle 4"/>
          <p:cNvSpPr>
            <a:spLocks noChangeArrowheads="1"/>
          </p:cNvSpPr>
          <p:nvPr/>
        </p:nvSpPr>
        <p:spPr bwMode="auto">
          <a:xfrm>
            <a:off x="2457450" y="6518275"/>
            <a:ext cx="6615113" cy="244475"/>
          </a:xfrm>
          <a:prstGeom prst="rect">
            <a:avLst/>
          </a:prstGeom>
          <a:noFill/>
          <a:ln w="9525">
            <a:noFill/>
            <a:miter lim="800000"/>
            <a:headEnd/>
            <a:tailEnd/>
          </a:ln>
          <a:effectLst/>
        </p:spPr>
        <p:txBody>
          <a:bodyPr>
            <a:spAutoFit/>
          </a:bodyPr>
          <a:lstStyle/>
          <a:p>
            <a:pPr algn="r"/>
            <a:r>
              <a:rPr lang="en-US" altLang="en-US" sz="1000">
                <a:cs typeface="Arial" pitchFamily="34" charset="0"/>
              </a:rPr>
              <a:t>Union Pacific Railroad Museum Collection</a:t>
            </a:r>
          </a:p>
        </p:txBody>
      </p:sp>
      <p:pic>
        <p:nvPicPr>
          <p:cNvPr id="5125" name="Picture 8" descr="kennedy_13e_ch24_p533a"/>
          <p:cNvPicPr>
            <a:picLocks noChangeAspect="1" noChangeArrowheads="1"/>
          </p:cNvPicPr>
          <p:nvPr/>
        </p:nvPicPr>
        <p:blipFill>
          <a:blip r:embed="rId2"/>
          <a:srcRect/>
          <a:stretch>
            <a:fillRect/>
          </a:stretch>
        </p:blipFill>
        <p:spPr bwMode="auto">
          <a:xfrm>
            <a:off x="1414463" y="379413"/>
            <a:ext cx="2247900" cy="532765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Binding the Country with Railroad Ties</a:t>
            </a:r>
            <a:endParaRPr lang="en-US" dirty="0"/>
          </a:p>
        </p:txBody>
      </p:sp>
      <p:sp>
        <p:nvSpPr>
          <p:cNvPr id="3" name="Content Placeholder 2"/>
          <p:cNvSpPr>
            <a:spLocks noGrp="1"/>
          </p:cNvSpPr>
          <p:nvPr>
            <p:ph idx="1"/>
          </p:nvPr>
        </p:nvSpPr>
        <p:spPr>
          <a:xfrm>
            <a:off x="228600" y="1219200"/>
            <a:ext cx="8458200" cy="4906963"/>
          </a:xfrm>
        </p:spPr>
        <p:txBody>
          <a:bodyPr>
            <a:normAutofit fontScale="85000" lnSpcReduction="20000"/>
          </a:bodyPr>
          <a:lstStyle/>
          <a:p>
            <a:endParaRPr lang="en-US" dirty="0" smtClean="0"/>
          </a:p>
          <a:p>
            <a:pPr lvl="1"/>
            <a:r>
              <a:rPr lang="en-US" dirty="0" smtClean="0"/>
              <a:t>By 1900, four more transcontinental lines had been constructed. </a:t>
            </a:r>
          </a:p>
          <a:p>
            <a:pPr lvl="2"/>
            <a:r>
              <a:rPr lang="en-US" dirty="0" smtClean="0"/>
              <a:t>The </a:t>
            </a:r>
            <a:r>
              <a:rPr lang="en-US" b="1" dirty="0" smtClean="0"/>
              <a:t>Northern Pacific Railroad</a:t>
            </a:r>
            <a:r>
              <a:rPr lang="en-US" dirty="0" smtClean="0"/>
              <a:t> from Lake Superior to Puget Sound. </a:t>
            </a:r>
          </a:p>
          <a:p>
            <a:pPr lvl="2"/>
            <a:r>
              <a:rPr lang="en-US" dirty="0" smtClean="0"/>
              <a:t>The </a:t>
            </a:r>
            <a:r>
              <a:rPr lang="en-US" b="1" dirty="0" smtClean="0"/>
              <a:t>Atchison, Topeka, and Santa Fe</a:t>
            </a:r>
            <a:r>
              <a:rPr lang="en-US" dirty="0" smtClean="0"/>
              <a:t> from Kansas to California. </a:t>
            </a:r>
          </a:p>
          <a:p>
            <a:pPr lvl="2"/>
            <a:r>
              <a:rPr lang="en-US" dirty="0" smtClean="0"/>
              <a:t>The </a:t>
            </a:r>
            <a:r>
              <a:rPr lang="en-US" b="1" dirty="0" smtClean="0"/>
              <a:t>Southern Pacific</a:t>
            </a:r>
            <a:r>
              <a:rPr lang="en-US" dirty="0" smtClean="0"/>
              <a:t> line went from New Orleans to San Francisco. </a:t>
            </a:r>
          </a:p>
          <a:p>
            <a:pPr lvl="2"/>
            <a:r>
              <a:rPr lang="en-US" dirty="0" smtClean="0"/>
              <a:t>The </a:t>
            </a:r>
            <a:r>
              <a:rPr lang="en-US" b="1" dirty="0" smtClean="0"/>
              <a:t>Great Northern</a:t>
            </a:r>
            <a:r>
              <a:rPr lang="en-US" dirty="0" smtClean="0"/>
              <a:t> linked Duluth, MN to Seattle. </a:t>
            </a:r>
          </a:p>
          <a:p>
            <a:pPr lvl="3"/>
            <a:r>
              <a:rPr lang="en-US" dirty="0" smtClean="0"/>
              <a:t>This line was constructed by James H. Hill, perhaps the greatest railroad constructor. He built railroads with a sense of public duty and shipped in cattle for the locals. </a:t>
            </a:r>
          </a:p>
          <a:p>
            <a:pPr lvl="1"/>
            <a:r>
              <a:rPr lang="en-US" dirty="0" smtClean="0"/>
              <a:t>There were drawbacks to railroad construction as well. Some communities waged all they had on a railroad line increasing the value of the town. Oftentimes, </a:t>
            </a:r>
            <a:r>
              <a:rPr lang="en-US" u="sng" dirty="0" smtClean="0"/>
              <a:t>tracks were laid that turned out to go "from nowhere to nothing</a:t>
            </a:r>
            <a:r>
              <a:rPr lang="en-US" dirty="0" smtClean="0"/>
              <a:t>." Bankruptcy usually followed.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19200" y="2895600"/>
          <a:ext cx="6096000" cy="3771900"/>
        </p:xfrm>
        <a:graphic>
          <a:graphicData uri="http://schemas.openxmlformats.org/drawingml/2006/table">
            <a:tbl>
              <a:tblPr/>
              <a:tblGrid>
                <a:gridCol w="1428750"/>
                <a:gridCol w="4667250"/>
              </a:tblGrid>
              <a:tr h="0">
                <a:tc>
                  <a:txBody>
                    <a:bodyPr/>
                    <a:lstStyle/>
                    <a:p>
                      <a:endParaRPr lang="en-US" dirty="0"/>
                    </a:p>
                  </a:txBody>
                  <a:tcPr marL="0" marR="0" marT="0" marB="0">
                    <a:lnL>
                      <a:noFill/>
                    </a:lnL>
                    <a:lnR>
                      <a:noFill/>
                    </a:lnR>
                    <a:lnT>
                      <a:noFill/>
                    </a:lnT>
                    <a:lnB>
                      <a:noFill/>
                    </a:lnB>
                    <a:solidFill>
                      <a:srgbClr val="F4F5F0"/>
                    </a:solidFill>
                  </a:tcPr>
                </a:tc>
                <a:tc>
                  <a:txBody>
                    <a:bodyPr/>
                    <a:lstStyle/>
                    <a:p>
                      <a:endParaRPr lang="en-US"/>
                    </a:p>
                  </a:txBody>
                  <a:tcPr>
                    <a:lnL>
                      <a:noFill/>
                    </a:lnL>
                  </a:tcPr>
                </a:tc>
              </a:tr>
              <a:tr h="0">
                <a:tc>
                  <a:txBody>
                    <a:bodyPr/>
                    <a:lstStyle/>
                    <a:p>
                      <a:endParaRPr lang="en-US"/>
                    </a:p>
                  </a:txBody>
                  <a:tcPr marL="0" marR="0" marT="0" marB="0">
                    <a:lnL>
                      <a:noFill/>
                    </a:lnL>
                    <a:lnR>
                      <a:noFill/>
                    </a:lnR>
                    <a:lnT>
                      <a:noFill/>
                    </a:lnT>
                    <a:lnB>
                      <a:noFill/>
                    </a:lnB>
                    <a:solidFill>
                      <a:srgbClr val="F4F5F0"/>
                    </a:solidFill>
                  </a:tcPr>
                </a:tc>
                <a:tc>
                  <a:txBody>
                    <a:bodyPr/>
                    <a:lstStyle/>
                    <a:p>
                      <a:endParaRPr lang="en-US"/>
                    </a:p>
                  </a:txBody>
                  <a:tcPr>
                    <a:lnL>
                      <a:noFill/>
                    </a:lnL>
                  </a:tcPr>
                </a:tc>
              </a:tr>
              <a:tr h="0">
                <a:tc>
                  <a:txBody>
                    <a:bodyPr/>
                    <a:lstStyle/>
                    <a:p>
                      <a:endParaRPr lang="en-US"/>
                    </a:p>
                  </a:txBody>
                  <a:tcPr marL="19050" marR="19050" marT="19050" marB="19050">
                    <a:lnL>
                      <a:noFill/>
                    </a:lnL>
                    <a:lnR>
                      <a:noFill/>
                    </a:lnR>
                    <a:lnT>
                      <a:noFill/>
                    </a:lnT>
                    <a:lnB w="9525" cap="flat" cmpd="sng" algn="ctr">
                      <a:solidFill>
                        <a:srgbClr val="CCCCCC"/>
                      </a:solidFill>
                      <a:prstDash val="solid"/>
                      <a:round/>
                      <a:headEnd type="none" w="med" len="med"/>
                      <a:tailEnd type="none" w="med" len="med"/>
                    </a:lnB>
                    <a:solidFill>
                      <a:srgbClr val="F4F5F0"/>
                    </a:solidFill>
                  </a:tcPr>
                </a:tc>
                <a:tc>
                  <a:txBody>
                    <a:bodyPr/>
                    <a:lstStyle/>
                    <a:p>
                      <a:endParaRPr lang="en-US"/>
                    </a:p>
                  </a:txBody>
                  <a:tcPr>
                    <a:lnL>
                      <a:noFill/>
                    </a:lnL>
                  </a:tcPr>
                </a:tc>
              </a:tr>
              <a:tr h="0">
                <a:tc>
                  <a:txBody>
                    <a:bodyPr/>
                    <a:lstStyle/>
                    <a:p>
                      <a:endParaRPr lang="en-US"/>
                    </a:p>
                  </a:txBody>
                  <a:tcPr marL="28575" marR="28575" marT="28575" marB="285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FFFFFF"/>
                      </a:solidFill>
                      <a:prstDash val="dash"/>
                      <a:round/>
                      <a:headEnd type="none" w="med" len="med"/>
                      <a:tailEnd type="none" w="med" len="med"/>
                    </a:lnB>
                    <a:solidFill>
                      <a:srgbClr val="F4F5F0"/>
                    </a:solidFill>
                  </a:tcPr>
                </a:tc>
                <a:tc>
                  <a:txBody>
                    <a:bodyPr/>
                    <a:lstStyle/>
                    <a:p>
                      <a:endParaRPr lang="en-US"/>
                    </a:p>
                  </a:txBody>
                  <a:tcPr>
                    <a:lnL w="9525" cap="flat" cmpd="sng" algn="ctr">
                      <a:solidFill>
                        <a:srgbClr val="CCCCCC"/>
                      </a:solidFill>
                      <a:prstDash val="solid"/>
                      <a:round/>
                      <a:headEnd type="none" w="med" len="med"/>
                      <a:tailEnd type="none" w="med" len="med"/>
                    </a:lnL>
                  </a:tcPr>
                </a:tc>
              </a:tr>
              <a:tr h="0">
                <a:tc>
                  <a:txBody>
                    <a:bodyPr/>
                    <a:lstStyle/>
                    <a:p>
                      <a:endParaRPr lang="en-US"/>
                    </a:p>
                  </a:txBody>
                  <a:tcPr marL="47625" marR="47625" marT="47625" marB="47625">
                    <a:lnL w="9525" cap="flat" cmpd="sng" algn="ctr">
                      <a:solidFill>
                        <a:srgbClr val="FFFFFF"/>
                      </a:solidFill>
                      <a:prstDash val="dash"/>
                      <a:round/>
                      <a:headEnd type="none" w="med" len="med"/>
                      <a:tailEnd type="none" w="med" len="med"/>
                    </a:lnL>
                    <a:lnR w="9525" cap="flat" cmpd="sng" algn="ctr">
                      <a:solidFill>
                        <a:srgbClr val="FFFFFF"/>
                      </a:solidFill>
                      <a:prstDash val="dash"/>
                      <a:round/>
                      <a:headEnd type="none" w="med" len="med"/>
                      <a:tailEnd type="none" w="med" len="med"/>
                    </a:lnR>
                    <a:lnT w="9525" cap="flat" cmpd="sng" algn="ctr">
                      <a:solidFill>
                        <a:srgbClr val="FFFFFF"/>
                      </a:solidFill>
                      <a:prstDash val="dash"/>
                      <a:round/>
                      <a:headEnd type="none" w="med" len="med"/>
                      <a:tailEnd type="none" w="med" len="med"/>
                    </a:lnT>
                    <a:lnB w="9525" cap="flat" cmpd="sng" algn="ctr">
                      <a:solidFill>
                        <a:srgbClr val="FFFFFF"/>
                      </a:solidFill>
                      <a:prstDash val="dash"/>
                      <a:round/>
                      <a:headEnd type="none" w="med" len="med"/>
                      <a:tailEnd type="none" w="med" len="med"/>
                    </a:lnB>
                    <a:solidFill>
                      <a:srgbClr val="FFFFFF"/>
                    </a:solidFill>
                  </a:tcPr>
                </a:tc>
                <a:tc>
                  <a:txBody>
                    <a:bodyPr/>
                    <a:lstStyle/>
                    <a:p>
                      <a:endParaRPr lang="en-US"/>
                    </a:p>
                  </a:txBody>
                  <a:tcPr>
                    <a:lnL w="9525" cap="flat" cmpd="sng" algn="ctr">
                      <a:solidFill>
                        <a:srgbClr val="FFFFFF"/>
                      </a:solidFill>
                      <a:prstDash val="dash"/>
                      <a:round/>
                      <a:headEnd type="none" w="med" len="med"/>
                      <a:tailEnd type="none" w="med" len="med"/>
                    </a:lnL>
                    <a:lnB w="9525" cap="flat" cmpd="sng" algn="ctr">
                      <a:solidFill>
                        <a:srgbClr val="FFFFFF"/>
                      </a:solidFill>
                      <a:prstDash val="dash"/>
                      <a:round/>
                      <a:headEnd type="none" w="med" len="med"/>
                      <a:tailEnd type="none" w="med" len="med"/>
                    </a:lnB>
                  </a:tcPr>
                </a:tc>
              </a:tr>
              <a:tr h="0">
                <a:tc>
                  <a:txBody>
                    <a:bodyPr/>
                    <a:lstStyle/>
                    <a:p>
                      <a:endParaRPr lang="en-US"/>
                    </a:p>
                  </a:txBody>
                  <a:tcPr anchor="ctr">
                    <a:lnL>
                      <a:noFill/>
                    </a:lnL>
                    <a:lnR w="9525" cap="flat" cmpd="sng" algn="ctr">
                      <a:solidFill>
                        <a:srgbClr val="FFFFFF"/>
                      </a:solidFill>
                      <a:prstDash val="dash"/>
                      <a:round/>
                      <a:headEnd type="none" w="med" len="med"/>
                      <a:tailEnd type="none" w="med" len="med"/>
                    </a:lnR>
                    <a:lnT w="9525" cap="flat" cmpd="sng" algn="ctr">
                      <a:solidFill>
                        <a:srgbClr val="FFFFFF"/>
                      </a:solidFill>
                      <a:prstDash val="dash"/>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endParaRPr lang="en-US"/>
                    </a:p>
                  </a:txBody>
                  <a:tcPr marL="19050" marR="19050" marT="19050" marB="19050">
                    <a:lnL w="9525" cap="flat" cmpd="sng" algn="ctr">
                      <a:solidFill>
                        <a:srgbClr val="FFFFFF"/>
                      </a:solidFill>
                      <a:prstDash val="dash"/>
                      <a:round/>
                      <a:headEnd type="none" w="med" len="med"/>
                      <a:tailEnd type="none" w="med" len="med"/>
                    </a:lnL>
                    <a:lnR w="9525" cap="flat" cmpd="sng" algn="ctr">
                      <a:solidFill>
                        <a:srgbClr val="FFFFFF"/>
                      </a:solidFill>
                      <a:prstDash val="dash"/>
                      <a:round/>
                      <a:headEnd type="none" w="med" len="med"/>
                      <a:tailEnd type="none" w="med" len="med"/>
                    </a:lnR>
                    <a:lnT w="9525" cap="flat" cmpd="sng" algn="ctr">
                      <a:solidFill>
                        <a:srgbClr val="FFFFFF"/>
                      </a:solidFill>
                      <a:prstDash val="dash"/>
                      <a:round/>
                      <a:headEnd type="none" w="med" len="med"/>
                      <a:tailEnd type="none" w="med" len="med"/>
                    </a:lnT>
                    <a:lnB w="9525" cap="flat" cmpd="sng" algn="ctr">
                      <a:solidFill>
                        <a:srgbClr val="FFFFFF"/>
                      </a:solidFill>
                      <a:prstDash val="dash"/>
                      <a:round/>
                      <a:headEnd type="none" w="med" len="med"/>
                      <a:tailEnd type="none" w="med" len="med"/>
                    </a:lnB>
                    <a:solidFill>
                      <a:srgbClr val="FFFFFF"/>
                    </a:solidFill>
                  </a:tcPr>
                </a:tc>
              </a:tr>
              <a:tr h="0">
                <a:tc>
                  <a:txBody>
                    <a:bodyPr/>
                    <a:lstStyle/>
                    <a:p>
                      <a:endParaRPr lang="en-US"/>
                    </a:p>
                  </a:txBody>
                  <a:tcPr marL="19050" marR="19050"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F5F0"/>
                    </a:solidFill>
                  </a:tcPr>
                </a:tc>
                <a:tc>
                  <a:txBody>
                    <a:bodyPr/>
                    <a:lstStyle/>
                    <a:p>
                      <a:endParaRPr lang="en-US"/>
                    </a:p>
                  </a:txBody>
                  <a:tcPr>
                    <a:lnL w="9525" cap="flat" cmpd="sng" algn="ctr">
                      <a:solidFill>
                        <a:srgbClr val="CCCCCC"/>
                      </a:solidFill>
                      <a:prstDash val="solid"/>
                      <a:round/>
                      <a:headEnd type="none" w="med" len="med"/>
                      <a:tailEnd type="none" w="med" len="med"/>
                    </a:lnL>
                    <a:lnT w="9525" cap="flat" cmpd="sng" algn="ctr">
                      <a:solidFill>
                        <a:srgbClr val="FFFFFF"/>
                      </a:solidFill>
                      <a:prstDash val="dash"/>
                      <a:round/>
                      <a:headEnd type="none" w="med" len="med"/>
                      <a:tailEnd type="none" w="med" len="med"/>
                    </a:lnT>
                  </a:tcPr>
                </a:tc>
              </a:tr>
              <a:tr h="0">
                <a:tc>
                  <a:txBody>
                    <a:bodyPr/>
                    <a:lstStyle/>
                    <a:p>
                      <a:pPr algn="ctr"/>
                      <a:endParaRPr lang="en-US"/>
                    </a:p>
                  </a:txBody>
                  <a:tcPr marL="9525" marR="9525" marT="9525" marB="95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F5F0"/>
                    </a:solidFill>
                  </a:tcPr>
                </a:tc>
                <a:tc>
                  <a:txBody>
                    <a:bodyPr/>
                    <a:lstStyle/>
                    <a:p>
                      <a:endParaRPr lang="en-US" dirty="0"/>
                    </a:p>
                  </a:txBody>
                  <a:tcPr>
                    <a:lnL w="9525" cap="flat" cmpd="sng" algn="ctr">
                      <a:solidFill>
                        <a:srgbClr val="CCCCCC"/>
                      </a:solidFill>
                      <a:prstDash val="solid"/>
                      <a:round/>
                      <a:headEnd type="none" w="med" len="med"/>
                      <a:tailEnd type="none" w="med" len="med"/>
                    </a:lnL>
                    <a:lnB w="9525" cap="flat" cmpd="sng" algn="ctr">
                      <a:solidFill>
                        <a:srgbClr val="CCCCCC"/>
                      </a:solidFill>
                      <a:prstDash val="solid"/>
                      <a:round/>
                      <a:headEnd type="none" w="med" len="med"/>
                      <a:tailEnd type="none" w="med" len="med"/>
                    </a:lnB>
                  </a:tcPr>
                </a:tc>
              </a:tr>
              <a:tr h="0">
                <a:tc>
                  <a:txBody>
                    <a:bodyPr/>
                    <a:lstStyle/>
                    <a:p>
                      <a:pPr algn="l" fontAlgn="t"/>
                      <a:r>
                        <a:rPr lang="en-US" b="1">
                          <a:solidFill>
                            <a:srgbClr val="000000"/>
                          </a:solidFill>
                          <a:latin typeface="verdana"/>
                        </a:rPr>
                        <a:t>Title</a:t>
                      </a:r>
                      <a:endParaRPr lang="en-US"/>
                    </a:p>
                  </a:txBody>
                  <a:tcPr marL="9525" marR="9525" marT="9525" marB="95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F5F0"/>
                    </a:solidFill>
                  </a:tcPr>
                </a:tc>
                <a:tc>
                  <a:txBody>
                    <a:bodyPr/>
                    <a:lstStyle/>
                    <a:p>
                      <a:pPr algn="ctr"/>
                      <a:r>
                        <a:rPr lang="en-US" u="none" strike="noStrike" dirty="0">
                          <a:solidFill>
                            <a:srgbClr val="000000"/>
                          </a:solidFill>
                          <a:latin typeface="verdana"/>
                          <a:hlinkClick r:id="rId2" action="ppaction://hlinkfile"/>
                        </a:rPr>
                        <a:t>Northern</a:t>
                      </a:r>
                      <a:r>
                        <a:rPr lang="en-US" dirty="0">
                          <a:solidFill>
                            <a:srgbClr val="000000"/>
                          </a:solidFill>
                          <a:latin typeface="verdana"/>
                        </a:rPr>
                        <a:t> </a:t>
                      </a:r>
                      <a:r>
                        <a:rPr lang="en-US" u="none" strike="noStrike" dirty="0">
                          <a:solidFill>
                            <a:srgbClr val="000000"/>
                          </a:solidFill>
                          <a:latin typeface="verdana"/>
                          <a:hlinkClick r:id="rId3" action="ppaction://hlinkfile"/>
                        </a:rPr>
                        <a:t>Pacific</a:t>
                      </a:r>
                      <a:r>
                        <a:rPr lang="en-US" dirty="0">
                          <a:solidFill>
                            <a:srgbClr val="000000"/>
                          </a:solidFill>
                          <a:latin typeface="verdana"/>
                        </a:rPr>
                        <a:t> </a:t>
                      </a:r>
                      <a:r>
                        <a:rPr lang="en-US" u="none" strike="noStrike" dirty="0">
                          <a:solidFill>
                            <a:srgbClr val="000000"/>
                          </a:solidFill>
                          <a:latin typeface="verdana"/>
                          <a:hlinkClick r:id="rId4" action="ppaction://hlinkfile"/>
                        </a:rPr>
                        <a:t>Railway</a:t>
                      </a:r>
                      <a:r>
                        <a:rPr lang="en-US" dirty="0">
                          <a:solidFill>
                            <a:srgbClr val="000000"/>
                          </a:solidFill>
                          <a:latin typeface="verdana"/>
                        </a:rPr>
                        <a:t> </a:t>
                      </a:r>
                      <a:r>
                        <a:rPr lang="en-US" u="none" strike="noStrike" dirty="0">
                          <a:solidFill>
                            <a:srgbClr val="000000"/>
                          </a:solidFill>
                          <a:latin typeface="verdana"/>
                          <a:hlinkClick r:id="rId5" action="ppaction://hlinkfile"/>
                        </a:rPr>
                        <a:t>grading</a:t>
                      </a:r>
                      <a:r>
                        <a:rPr lang="en-US" dirty="0">
                          <a:solidFill>
                            <a:srgbClr val="000000"/>
                          </a:solidFill>
                          <a:latin typeface="verdana"/>
                        </a:rPr>
                        <a:t> </a:t>
                      </a:r>
                      <a:r>
                        <a:rPr lang="en-US" u="none" strike="noStrike" dirty="0">
                          <a:solidFill>
                            <a:srgbClr val="000000"/>
                          </a:solidFill>
                          <a:latin typeface="verdana"/>
                          <a:hlinkClick r:id="rId6" action="ppaction://hlinkfile"/>
                        </a:rPr>
                        <a:t>crew</a:t>
                      </a:r>
                      <a:r>
                        <a:rPr lang="en-US" dirty="0">
                          <a:solidFill>
                            <a:srgbClr val="000000"/>
                          </a:solidFill>
                          <a:latin typeface="verdana"/>
                        </a:rPr>
                        <a:t> in the </a:t>
                      </a:r>
                      <a:r>
                        <a:rPr lang="en-US" u="none" strike="noStrike" dirty="0">
                          <a:solidFill>
                            <a:srgbClr val="000000"/>
                          </a:solidFill>
                          <a:latin typeface="verdana"/>
                          <a:hlinkClick r:id="rId7" action="ppaction://hlinkfile"/>
                        </a:rPr>
                        <a:t>Big</a:t>
                      </a:r>
                      <a:r>
                        <a:rPr lang="en-US" dirty="0">
                          <a:solidFill>
                            <a:srgbClr val="000000"/>
                          </a:solidFill>
                          <a:latin typeface="verdana"/>
                        </a:rPr>
                        <a:t> </a:t>
                      </a:r>
                      <a:r>
                        <a:rPr lang="en-US" u="none" strike="noStrike" dirty="0">
                          <a:solidFill>
                            <a:srgbClr val="000000"/>
                          </a:solidFill>
                          <a:latin typeface="verdana"/>
                          <a:hlinkClick r:id="rId8" action="ppaction://hlinkfile"/>
                        </a:rPr>
                        <a:t>Cut</a:t>
                      </a:r>
                      <a:r>
                        <a:rPr lang="en-US" dirty="0">
                          <a:solidFill>
                            <a:srgbClr val="000000"/>
                          </a:solidFill>
                          <a:latin typeface="verdana"/>
                        </a:rPr>
                        <a:t>, </a:t>
                      </a:r>
                      <a:r>
                        <a:rPr lang="en-US" u="none" strike="noStrike" dirty="0">
                          <a:solidFill>
                            <a:srgbClr val="000000"/>
                          </a:solidFill>
                          <a:latin typeface="verdana"/>
                          <a:hlinkClick r:id="rId9" action="ppaction://hlinkfile"/>
                        </a:rPr>
                        <a:t>Beaver</a:t>
                      </a:r>
                      <a:r>
                        <a:rPr lang="en-US" dirty="0">
                          <a:solidFill>
                            <a:srgbClr val="000000"/>
                          </a:solidFill>
                          <a:latin typeface="verdana"/>
                        </a:rPr>
                        <a:t> </a:t>
                      </a:r>
                      <a:r>
                        <a:rPr lang="en-US" u="none" strike="noStrike" dirty="0">
                          <a:solidFill>
                            <a:srgbClr val="000000"/>
                          </a:solidFill>
                          <a:latin typeface="verdana"/>
                          <a:hlinkClick r:id="rId10" action="ppaction://hlinkfile"/>
                        </a:rPr>
                        <a:t>Creek</a:t>
                      </a:r>
                      <a:r>
                        <a:rPr lang="en-US" dirty="0">
                          <a:solidFill>
                            <a:srgbClr val="000000"/>
                          </a:solidFill>
                          <a:latin typeface="verdana"/>
                        </a:rPr>
                        <a:t> </a:t>
                      </a:r>
                      <a:r>
                        <a:rPr lang="en-US" u="none" strike="noStrike" dirty="0">
                          <a:solidFill>
                            <a:srgbClr val="000000"/>
                          </a:solidFill>
                          <a:latin typeface="verdana"/>
                          <a:hlinkClick r:id="rId11" action="ppaction://hlinkfile"/>
                        </a:rPr>
                        <a:t>Valley</a:t>
                      </a:r>
                      <a:r>
                        <a:rPr lang="en-US" dirty="0">
                          <a:solidFill>
                            <a:srgbClr val="000000"/>
                          </a:solidFill>
                          <a:latin typeface="verdana"/>
                        </a:rPr>
                        <a:t>, </a:t>
                      </a:r>
                      <a:r>
                        <a:rPr lang="en-US" u="none" strike="noStrike" dirty="0">
                          <a:solidFill>
                            <a:srgbClr val="000000"/>
                          </a:solidFill>
                          <a:latin typeface="verdana"/>
                          <a:hlinkClick r:id="rId12" action="ppaction://hlinkfile"/>
                        </a:rPr>
                        <a:t>North</a:t>
                      </a:r>
                      <a:r>
                        <a:rPr lang="en-US" dirty="0">
                          <a:solidFill>
                            <a:srgbClr val="000000"/>
                          </a:solidFill>
                          <a:latin typeface="verdana"/>
                        </a:rPr>
                        <a:t> </a:t>
                      </a:r>
                      <a:r>
                        <a:rPr lang="en-US" u="none" strike="noStrike" dirty="0">
                          <a:solidFill>
                            <a:srgbClr val="000000"/>
                          </a:solidFill>
                          <a:latin typeface="verdana"/>
                          <a:hlinkClick r:id="rId13" action="ppaction://hlinkfile"/>
                        </a:rPr>
                        <a:t>Dakota</a:t>
                      </a:r>
                      <a:r>
                        <a:rPr lang="en-US" dirty="0">
                          <a:solidFill>
                            <a:srgbClr val="000000"/>
                          </a:solidFill>
                          <a:latin typeface="verdana"/>
                        </a:rPr>
                        <a:t>, </a:t>
                      </a:r>
                      <a:r>
                        <a:rPr lang="en-US" u="none" strike="noStrike" dirty="0">
                          <a:solidFill>
                            <a:srgbClr val="000000"/>
                          </a:solidFill>
                          <a:latin typeface="verdana"/>
                          <a:hlinkClick r:id="rId14" action="ppaction://hlinkfile"/>
                        </a:rPr>
                        <a:t>1879</a:t>
                      </a:r>
                      <a:r>
                        <a:rPr lang="en-US" dirty="0">
                          <a:solidFill>
                            <a:srgbClr val="000000"/>
                          </a:solidFill>
                          <a:latin typeface="verdana"/>
                        </a:rPr>
                        <a:t> </a:t>
                      </a:r>
                      <a:endParaRPr lang="en-US" dirty="0"/>
                    </a:p>
                  </a:txBody>
                  <a:tcPr marL="9525" marR="9525" marT="9525" marB="95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F5F0"/>
                    </a:solidFill>
                  </a:tcPr>
                </a:tc>
              </a:tr>
            </a:tbl>
          </a:graphicData>
        </a:graphic>
      </p:graphicFrame>
      <p:sp>
        <p:nvSpPr>
          <p:cNvPr id="2" name="Title 1"/>
          <p:cNvSpPr>
            <a:spLocks noGrp="1"/>
          </p:cNvSpPr>
          <p:nvPr>
            <p:ph type="title"/>
          </p:nvPr>
        </p:nvSpPr>
        <p:spPr/>
        <p:txBody>
          <a:bodyPr/>
          <a:lstStyle/>
          <a:p>
            <a:endParaRPr lang="en-US"/>
          </a:p>
        </p:txBody>
      </p:sp>
      <p:pic>
        <p:nvPicPr>
          <p:cNvPr id="60418" name="Picture 2" descr="Northern Pacific Railway grading crew in the Big Cut, Beaver Creek Valley, North Dakota, 1879"/>
          <p:cNvPicPr>
            <a:picLocks noChangeAspect="1" noChangeArrowheads="1"/>
          </p:cNvPicPr>
          <p:nvPr/>
        </p:nvPicPr>
        <p:blipFill>
          <a:blip r:embed="rId15"/>
          <a:srcRect t="27184"/>
          <a:stretch>
            <a:fillRect/>
          </a:stretch>
        </p:blipFill>
        <p:spPr bwMode="auto">
          <a:xfrm>
            <a:off x="0" y="204787"/>
            <a:ext cx="9144000" cy="53578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4637</Words>
  <Application>Microsoft Office PowerPoint</Application>
  <PresentationFormat>On-screen Show (4:3)</PresentationFormat>
  <Paragraphs>256</Paragraphs>
  <Slides>67</Slides>
  <Notes>10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Slide 1</vt:lpstr>
      <vt:lpstr>The Iron Colt Becomes an Iron Horse</vt:lpstr>
      <vt:lpstr>Slide 3</vt:lpstr>
      <vt:lpstr>Slide 4</vt:lpstr>
      <vt:lpstr>Spanning the Continent with Rails</vt:lpstr>
      <vt:lpstr>Slide 6</vt:lpstr>
      <vt:lpstr>Promoting the Union Pacific Railroad, 1869</vt:lpstr>
      <vt:lpstr>Binding the Country with Railroad Ties</vt:lpstr>
      <vt:lpstr>Slide 9</vt:lpstr>
      <vt:lpstr>Railroad Consolidation and Mechanization</vt:lpstr>
      <vt:lpstr>Cornelius Vanderbilt (1794–1877)</vt:lpstr>
      <vt:lpstr>Slide 12</vt:lpstr>
      <vt:lpstr>Revolution by Railways</vt:lpstr>
      <vt:lpstr>Slide 14</vt:lpstr>
      <vt:lpstr>Wrongdoing in Railroading</vt:lpstr>
      <vt:lpstr>William H. Vanderbilt, Robber Baron</vt:lpstr>
      <vt:lpstr>Slide 17</vt:lpstr>
      <vt:lpstr>Government Bridles the Iron Horse</vt:lpstr>
      <vt:lpstr>Slide 19</vt:lpstr>
      <vt:lpstr>Slide 20</vt:lpstr>
      <vt:lpstr>Slide 21</vt:lpstr>
      <vt:lpstr>Slide 22</vt:lpstr>
      <vt:lpstr>Miracles of Mechanization</vt:lpstr>
      <vt:lpstr>Slide 24</vt:lpstr>
      <vt:lpstr>The Trust Titan Emerges</vt:lpstr>
      <vt:lpstr>Slide 26</vt:lpstr>
      <vt:lpstr>Slide 27</vt:lpstr>
      <vt:lpstr>The Supremacy of Steel</vt:lpstr>
      <vt:lpstr>Carnegie and Other Sultans of Steel</vt:lpstr>
      <vt:lpstr>Slide 30</vt:lpstr>
      <vt:lpstr>Slide 31</vt:lpstr>
      <vt:lpstr>J. P. Morgan (1837–1913)</vt:lpstr>
      <vt:lpstr>Rockefeller Grows an American Beauty Rose</vt:lpstr>
      <vt:lpstr>Slide 34</vt:lpstr>
      <vt:lpstr>Washington as Seen by the Trusts, 1900</vt:lpstr>
      <vt:lpstr>The Robber Barons of Today, 1889</vt:lpstr>
      <vt:lpstr>Slide 37</vt:lpstr>
      <vt:lpstr>The Gospel of Wealth</vt:lpstr>
      <vt:lpstr>Slide 39</vt:lpstr>
      <vt:lpstr>Slide 40</vt:lpstr>
      <vt:lpstr>Government Tackles the Trust Evil</vt:lpstr>
      <vt:lpstr>Slide 42</vt:lpstr>
      <vt:lpstr>The New Rich and the New Immigrants</vt:lpstr>
      <vt:lpstr>Slide 44</vt:lpstr>
      <vt:lpstr>The South in the Age of Industry</vt:lpstr>
      <vt:lpstr>Slide 46</vt:lpstr>
      <vt:lpstr>A Virginia Tobacco Factory, c. 1880</vt:lpstr>
      <vt:lpstr>Cotton Manufacturing Moves South, 1880–1980</vt:lpstr>
      <vt:lpstr>Slide 49</vt:lpstr>
      <vt:lpstr>The Impact of the New Industrial Revolution on America</vt:lpstr>
      <vt:lpstr>Slide 51</vt:lpstr>
      <vt:lpstr>Breaker Boys at Woodward Coal Mining, Kingston, Pennsylvania, c. 1900</vt:lpstr>
      <vt:lpstr>Assembly Line, Westinghouse Foundry, Pittsburgh, 1890</vt:lpstr>
      <vt:lpstr>Slide 54</vt:lpstr>
      <vt:lpstr>Slide 55</vt:lpstr>
      <vt:lpstr>In Unions There Is Strength</vt:lpstr>
      <vt:lpstr>Slide 57</vt:lpstr>
      <vt:lpstr>Slide 58</vt:lpstr>
      <vt:lpstr>The Strike, by Robert Koehler, 1886</vt:lpstr>
      <vt:lpstr>Labor Limps Along</vt:lpstr>
      <vt:lpstr>Slide 61</vt:lpstr>
      <vt:lpstr>Samuel Gompers (1850–1924)</vt:lpstr>
      <vt:lpstr>“Mother Jones”</vt:lpstr>
      <vt:lpstr>Unhorsing the Knights of Labor</vt:lpstr>
      <vt:lpstr>The AF of L to the Fore</vt:lpstr>
      <vt:lpstr>Slide 66</vt:lpstr>
      <vt:lpstr>Slide 67</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Comes of Age </dc:title>
  <dc:creator>pete</dc:creator>
  <cp:lastModifiedBy>pete</cp:lastModifiedBy>
  <cp:revision>18</cp:revision>
  <dcterms:created xsi:type="dcterms:W3CDTF">2014-03-13T15:47:22Z</dcterms:created>
  <dcterms:modified xsi:type="dcterms:W3CDTF">2014-03-17T17:51:09Z</dcterms:modified>
</cp:coreProperties>
</file>