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BB477A-368B-4128-BDEF-04C4DB1DA63A}"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B477A-368B-4128-BDEF-04C4DB1DA63A}"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B477A-368B-4128-BDEF-04C4DB1DA63A}"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B477A-368B-4128-BDEF-04C4DB1DA63A}"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BB477A-368B-4128-BDEF-04C4DB1DA63A}"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BB477A-368B-4128-BDEF-04C4DB1DA63A}"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BB477A-368B-4128-BDEF-04C4DB1DA63A}"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BB477A-368B-4128-BDEF-04C4DB1DA63A}"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B477A-368B-4128-BDEF-04C4DB1DA63A}"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B477A-368B-4128-BDEF-04C4DB1DA63A}"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B477A-368B-4128-BDEF-04C4DB1DA63A}"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57A36-C39A-46E6-86B3-86FDD4E7A9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B477A-368B-4128-BDEF-04C4DB1DA63A}" type="datetimeFigureOut">
              <a:rPr lang="en-US" smtClean="0"/>
              <a:pPr/>
              <a:t>3/20/2012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57A36-C39A-46E6-86B3-86FDD4E7A9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Identity Formation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can be done???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Erik Erikson, the task of establishing one’s identity is accomplished mainly by choosing and developing a commitment to a particular role or occupation in life. </a:t>
            </a:r>
          </a:p>
          <a:p>
            <a:r>
              <a:rPr lang="en-US" dirty="0" smtClean="0"/>
              <a:t>Accomplishing this task may also involve developing one’s own political and religious beliefs.</a:t>
            </a:r>
          </a:p>
          <a:p>
            <a:r>
              <a:rPr lang="en-US" dirty="0" smtClean="0"/>
              <a:t>During this time adolescents often experiment with different roles, or “selves” to find out who they really are.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Identity Crisis:</a:t>
            </a:r>
          </a:p>
          <a:p>
            <a:pPr lvl="1"/>
            <a:r>
              <a:rPr lang="en-US" dirty="0" smtClean="0"/>
              <a:t>A turning point in a person’s development when the person examines his or her values and makes or changes </a:t>
            </a:r>
          </a:p>
          <a:p>
            <a:r>
              <a:rPr lang="en-US" dirty="0" smtClean="0"/>
              <a:t>Identity Status: reaction patterns or processes during adolescence. </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Identity Status </a:t>
            </a:r>
            <a:endParaRPr lang="en-US"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Identity Moratorium:</a:t>
            </a:r>
          </a:p>
          <a:p>
            <a:pPr lvl="1"/>
            <a:r>
              <a:rPr lang="en-US" dirty="0" smtClean="0"/>
              <a:t>A “time out period”, where teens delay making commitments about important questions and decisions.</a:t>
            </a:r>
          </a:p>
          <a:p>
            <a:r>
              <a:rPr lang="en-US" dirty="0" smtClean="0"/>
              <a:t>Identity Foreclosure:</a:t>
            </a:r>
          </a:p>
          <a:p>
            <a:pPr lvl="1"/>
            <a:r>
              <a:rPr lang="en-US" dirty="0" smtClean="0"/>
              <a:t>To avoid an identity crisis, adolescents make a commitment that forecloses or shuts out other possibilities. </a:t>
            </a:r>
          </a:p>
          <a:p>
            <a:r>
              <a:rPr lang="en-US" dirty="0" smtClean="0"/>
              <a:t>Identity Diffusion:</a:t>
            </a:r>
          </a:p>
          <a:p>
            <a:pPr lvl="1"/>
            <a:r>
              <a:rPr lang="en-US" dirty="0" smtClean="0"/>
              <a:t>Teens in this category seem to be constantly searching for meaning in life and for identity because they have not committed themselves to set a of personal beliefs or an occupational path. They tend to wander about without goals, or interest, and seem to love from crisis to crisis.</a:t>
            </a:r>
          </a:p>
          <a:p>
            <a:r>
              <a:rPr lang="en-US" dirty="0" smtClean="0"/>
              <a:t>Identify Achievement:</a:t>
            </a:r>
          </a:p>
          <a:p>
            <a:pPr lvl="1"/>
            <a:r>
              <a:rPr lang="en-US" dirty="0" smtClean="0"/>
              <a:t>Teens in this category have coped with crisis and explored their options. They have committed themselves to occupational directions and have made decisions about important life questions.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Ethnicity and Identity Formation </a:t>
            </a:r>
            <a:endParaRPr lang="en-US" dirty="0"/>
          </a:p>
        </p:txBody>
      </p:sp>
      <p:sp>
        <p:nvSpPr>
          <p:cNvPr id="3" name="Content Placeholder 2"/>
          <p:cNvSpPr>
            <a:spLocks noGrp="1"/>
          </p:cNvSpPr>
          <p:nvPr>
            <p:ph idx="1"/>
          </p:nvPr>
        </p:nvSpPr>
        <p:spPr/>
        <p:txBody>
          <a:bodyPr/>
          <a:lstStyle/>
          <a:p>
            <a:r>
              <a:rPr lang="en-US" dirty="0" smtClean="0"/>
              <a:t>Identity formation is often more complicated for teens from ethnic minority groups. </a:t>
            </a:r>
          </a:p>
          <a:p>
            <a:r>
              <a:rPr lang="en-US" dirty="0" smtClean="0"/>
              <a:t>Why?</a:t>
            </a:r>
          </a:p>
          <a:p>
            <a:pPr lvl="1"/>
            <a:r>
              <a:rPr lang="en-US" dirty="0" smtClean="0"/>
              <a:t>These teens may have to deal with two sets of cultural values: those of their ethnicity and those of the larger society.</a:t>
            </a:r>
          </a:p>
          <a:p>
            <a:pPr lvl="1"/>
            <a:endParaRPr lang="en-US" dirty="0"/>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Challenges of Adolescence </a:t>
            </a:r>
            <a:endParaRPr lang="en-US" dirty="0"/>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r>
              <a:rPr lang="en-US" dirty="0" smtClean="0"/>
              <a:t>Eating Disorders</a:t>
            </a:r>
          </a:p>
          <a:p>
            <a:pPr lvl="1"/>
            <a:r>
              <a:rPr lang="en-US" dirty="0" smtClean="0"/>
              <a:t>Anorexia Nervosa</a:t>
            </a:r>
          </a:p>
          <a:p>
            <a:pPr lvl="1"/>
            <a:r>
              <a:rPr lang="en-US" dirty="0" smtClean="0"/>
              <a:t>Bulimia Nervosa</a:t>
            </a:r>
          </a:p>
          <a:p>
            <a:endParaRPr lang="en-US" dirty="0"/>
          </a:p>
          <a:p>
            <a:r>
              <a:rPr lang="en-US" dirty="0" smtClean="0"/>
              <a:t>Substance Abuse</a:t>
            </a:r>
          </a:p>
          <a:p>
            <a:r>
              <a:rPr lang="en-US" dirty="0" smtClean="0"/>
              <a:t>Sexuality </a:t>
            </a:r>
          </a:p>
          <a:p>
            <a:pPr lvl="1"/>
            <a:r>
              <a:rPr lang="en-US" dirty="0" smtClean="0"/>
              <a:t>Problematic relationships with parents or rebellion against parents</a:t>
            </a:r>
          </a:p>
          <a:p>
            <a:pPr lvl="1"/>
            <a:r>
              <a:rPr lang="en-US" dirty="0" smtClean="0"/>
              <a:t>Emotional problems such as loneliness or emptiness</a:t>
            </a:r>
          </a:p>
          <a:p>
            <a:pPr lvl="1"/>
            <a:r>
              <a:rPr lang="en-US" dirty="0" smtClean="0"/>
              <a:t>Problems in school or lack of educational or vocational goals</a:t>
            </a:r>
          </a:p>
          <a:p>
            <a:pPr lvl="1"/>
            <a:r>
              <a:rPr lang="en-US" dirty="0" smtClean="0"/>
              <a:t>Societal loosening of traditional prohibitions against adolescent sexuality and the portrayal of sexual themes in the media.</a:t>
            </a:r>
          </a:p>
          <a:p>
            <a:pPr lvl="1"/>
            <a:r>
              <a:rPr lang="en-US" dirty="0" smtClean="0"/>
              <a:t>Pressure from peers who are engaging in sexual activity</a:t>
            </a:r>
          </a:p>
          <a:p>
            <a:pPr lvl="1"/>
            <a:r>
              <a:rPr lang="en-US" dirty="0" smtClean="0"/>
              <a:t>Misunderstanding or lack of knowledge about reproduction</a:t>
            </a:r>
          </a:p>
          <a:p>
            <a:pPr lvl="1">
              <a:buNone/>
            </a:pPr>
            <a:endParaRPr lang="en-US" dirty="0" smtClean="0"/>
          </a:p>
          <a:p>
            <a:r>
              <a:rPr lang="en-US" dirty="0" smtClean="0"/>
              <a:t>Juvenile Delinquency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Bullying statistics:</a:t>
            </a:r>
            <a:endParaRPr lang="en-US" dirty="0" smtClean="0"/>
          </a:p>
          <a:p>
            <a:r>
              <a:rPr lang="en-US" dirty="0" smtClean="0"/>
              <a:t>About 42 percent of kids have been bullied while online with one in four being verbally attacked more than once. </a:t>
            </a:r>
          </a:p>
          <a:p>
            <a:r>
              <a:rPr lang="en-US" dirty="0" smtClean="0"/>
              <a:t>About 35 percent of kids have been threatened online. </a:t>
            </a:r>
          </a:p>
          <a:p>
            <a:r>
              <a:rPr lang="en-US" dirty="0" smtClean="0"/>
              <a:t>About 58 percent of kids and teens have reported that something mean has been said about them or to them online. </a:t>
            </a:r>
          </a:p>
          <a:p>
            <a:r>
              <a:rPr lang="en-US" dirty="0" smtClean="0"/>
              <a:t>Other bullying statistics show that about 77 percent of students have admitted to being the victim of one type of bullying or another. </a:t>
            </a:r>
          </a:p>
          <a:p>
            <a:r>
              <a:rPr lang="en-US" dirty="0" smtClean="0"/>
              <a:t>The American Justice Department bullying statistics show that one out of ever 4 kids will be bullied sometime throughout their adolescence.  </a:t>
            </a:r>
          </a:p>
          <a:p>
            <a:r>
              <a:rPr lang="en-US" dirty="0" smtClean="0"/>
              <a:t>46 percent of males followed by 26 percent of females have admitted to being victims in physical fights as reported in one report of bullying statistics by the Bureau of Justice School.</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Bullying Facts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these bullying statistics indicate, bullying is just getting worse in American schools. Many studies have shown that increasing </a:t>
            </a:r>
            <a:r>
              <a:rPr lang="en-US" dirty="0" smtClean="0"/>
              <a:t>domestic violence at </a:t>
            </a:r>
            <a:r>
              <a:rPr lang="en-US" dirty="0" smtClean="0"/>
              <a:t>home are leading to an increase in bullying online and at school. </a:t>
            </a:r>
          </a:p>
          <a:p>
            <a:r>
              <a:rPr lang="en-US" dirty="0" smtClean="0"/>
              <a:t>Researchers note that one way to help begin to lower these bullying statistics is to tell an adult when it is happening. </a:t>
            </a:r>
          </a:p>
          <a:p>
            <a:r>
              <a:rPr lang="en-US" dirty="0" smtClean="0"/>
              <a:t>According to the </a:t>
            </a:r>
            <a:r>
              <a:rPr lang="en-US" dirty="0" err="1" smtClean="0"/>
              <a:t>i</a:t>
            </a:r>
            <a:r>
              <a:rPr lang="en-US" dirty="0" smtClean="0"/>
              <a:t>-Safe American survey of students bullying statistics, about 58 percent of kids admit to never telling an adult when they've been the victim of a bullying attack. </a:t>
            </a:r>
          </a:p>
          <a:p>
            <a:r>
              <a:rPr lang="en-US" dirty="0" smtClean="0"/>
              <a:t>Another way to stay safe from bullies is to inform the school if the attacks are taking place on school property or have something to do with the school. </a:t>
            </a:r>
          </a:p>
          <a:p>
            <a:r>
              <a:rPr lang="en-US" dirty="0" smtClean="0"/>
              <a:t>Ignore messages sent by cyber bullies. </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Cyber Bullying </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r>
              <a:rPr lang="en-US" dirty="0" smtClean="0"/>
              <a:t>Based on the bullying statistics we found, it is clear that </a:t>
            </a:r>
            <a:r>
              <a:rPr lang="en-US" dirty="0" smtClean="0"/>
              <a:t>cyber bullying  </a:t>
            </a:r>
            <a:r>
              <a:rPr lang="en-US" dirty="0" smtClean="0"/>
              <a:t>is on the rise more so than any other type of bullying. </a:t>
            </a:r>
            <a:endParaRPr lang="en-US" dirty="0" smtClean="0"/>
          </a:p>
          <a:p>
            <a:endParaRPr lang="en-US" dirty="0" smtClean="0"/>
          </a:p>
          <a:p>
            <a:r>
              <a:rPr lang="en-US" dirty="0" smtClean="0"/>
              <a:t>Many </a:t>
            </a:r>
            <a:r>
              <a:rPr lang="en-US" dirty="0" smtClean="0"/>
              <a:t>students report seeing these types of bullying in chat rooms, social networking websites like </a:t>
            </a:r>
            <a:r>
              <a:rPr lang="en-US" dirty="0" smtClean="0"/>
              <a:t>MySpace.com, twitter.com and </a:t>
            </a:r>
            <a:r>
              <a:rPr lang="en-US" dirty="0" smtClean="0"/>
              <a:t>Facebook.com. There has also been websites dedicated to targeting a student or group of students. </a:t>
            </a:r>
            <a:endParaRPr lang="en-US" dirty="0" smtClean="0"/>
          </a:p>
          <a:p>
            <a:endParaRPr lang="en-US" dirty="0" smtClean="0"/>
          </a:p>
          <a:p>
            <a:r>
              <a:rPr lang="en-US" dirty="0" smtClean="0"/>
              <a:t>Many </a:t>
            </a:r>
            <a:r>
              <a:rPr lang="en-US" dirty="0" smtClean="0"/>
              <a:t>bullying studies revealed that students who are part of a minority group of students based on their gender, race, socioeconomic status as well as sexual preference are reasons other students use to harass and cyber bully one another. </a:t>
            </a:r>
            <a:endParaRPr lang="en-US" dirty="0" smtClean="0"/>
          </a:p>
          <a:p>
            <a:endParaRPr lang="en-US" dirty="0" smtClean="0"/>
          </a:p>
          <a:p>
            <a:r>
              <a:rPr lang="en-US" dirty="0" smtClean="0"/>
              <a:t>Many </a:t>
            </a:r>
            <a:r>
              <a:rPr lang="en-US" dirty="0" smtClean="0"/>
              <a:t>of these students are forced to deal with at-school bullying and have it follow them home as they see hurtful comments and rumors being said about them throughout the Internet. While this isn't always a school-related issue, many schools are cutting down on this type of behavior from occurring at school by limiting computer time and prohibiting many of the social websites used to spread the hurtful information.</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719</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Identity Formation</vt:lpstr>
      <vt:lpstr>Identity Development</vt:lpstr>
      <vt:lpstr>Slide 3</vt:lpstr>
      <vt:lpstr>Identity Status </vt:lpstr>
      <vt:lpstr>Ethnicity and Identity Formation </vt:lpstr>
      <vt:lpstr>Challenges of Adolescence </vt:lpstr>
      <vt:lpstr>Bullying</vt:lpstr>
      <vt:lpstr>Other Bullying Facts </vt:lpstr>
      <vt:lpstr>Cyber Bullying </vt:lpstr>
      <vt:lpstr> What can be done???</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Formation</dc:title>
  <dc:creator>pete</dc:creator>
  <cp:lastModifiedBy>pete</cp:lastModifiedBy>
  <cp:revision>22</cp:revision>
  <dcterms:created xsi:type="dcterms:W3CDTF">2012-03-19T16:49:28Z</dcterms:created>
  <dcterms:modified xsi:type="dcterms:W3CDTF">2012-03-20T18:36:14Z</dcterms:modified>
</cp:coreProperties>
</file>