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3"/>
  </p:notesMasterIdLst>
  <p:sldIdLst>
    <p:sldId id="256" r:id="rId2"/>
  </p:sldIdLst>
  <p:sldSz cx="51206400" cy="38404800"/>
  <p:notesSz cx="9296400" cy="7010400"/>
  <p:defaultTextStyle>
    <a:defPPr>
      <a:defRPr lang="en-US"/>
    </a:defPPr>
    <a:lvl1pPr algn="l" rtl="0" fontAlgn="base">
      <a:spcBef>
        <a:spcPct val="0"/>
      </a:spcBef>
      <a:spcAft>
        <a:spcPct val="0"/>
      </a:spcAft>
      <a:defRPr sz="10100" kern="1200">
        <a:solidFill>
          <a:schemeClr val="tx1"/>
        </a:solidFill>
        <a:latin typeface="Arial" charset="0"/>
        <a:ea typeface="+mn-ea"/>
        <a:cs typeface="Arial" charset="0"/>
      </a:defRPr>
    </a:lvl1pPr>
    <a:lvl2pPr marL="457200" algn="l" rtl="0" fontAlgn="base">
      <a:spcBef>
        <a:spcPct val="0"/>
      </a:spcBef>
      <a:spcAft>
        <a:spcPct val="0"/>
      </a:spcAft>
      <a:defRPr sz="10100" kern="1200">
        <a:solidFill>
          <a:schemeClr val="tx1"/>
        </a:solidFill>
        <a:latin typeface="Arial" charset="0"/>
        <a:ea typeface="+mn-ea"/>
        <a:cs typeface="Arial" charset="0"/>
      </a:defRPr>
    </a:lvl2pPr>
    <a:lvl3pPr marL="914400" algn="l" rtl="0" fontAlgn="base">
      <a:spcBef>
        <a:spcPct val="0"/>
      </a:spcBef>
      <a:spcAft>
        <a:spcPct val="0"/>
      </a:spcAft>
      <a:defRPr sz="10100" kern="1200">
        <a:solidFill>
          <a:schemeClr val="tx1"/>
        </a:solidFill>
        <a:latin typeface="Arial" charset="0"/>
        <a:ea typeface="+mn-ea"/>
        <a:cs typeface="Arial" charset="0"/>
      </a:defRPr>
    </a:lvl3pPr>
    <a:lvl4pPr marL="1371600" algn="l" rtl="0" fontAlgn="base">
      <a:spcBef>
        <a:spcPct val="0"/>
      </a:spcBef>
      <a:spcAft>
        <a:spcPct val="0"/>
      </a:spcAft>
      <a:defRPr sz="10100" kern="1200">
        <a:solidFill>
          <a:schemeClr val="tx1"/>
        </a:solidFill>
        <a:latin typeface="Arial" charset="0"/>
        <a:ea typeface="+mn-ea"/>
        <a:cs typeface="Arial" charset="0"/>
      </a:defRPr>
    </a:lvl4pPr>
    <a:lvl5pPr marL="1828800" algn="l" rtl="0" fontAlgn="base">
      <a:spcBef>
        <a:spcPct val="0"/>
      </a:spcBef>
      <a:spcAft>
        <a:spcPct val="0"/>
      </a:spcAft>
      <a:defRPr sz="10100" kern="1200">
        <a:solidFill>
          <a:schemeClr val="tx1"/>
        </a:solidFill>
        <a:latin typeface="Arial" charset="0"/>
        <a:ea typeface="+mn-ea"/>
        <a:cs typeface="Arial" charset="0"/>
      </a:defRPr>
    </a:lvl5pPr>
    <a:lvl6pPr marL="2286000" algn="l" defTabSz="914400" rtl="0" eaLnBrk="1" latinLnBrk="0" hangingPunct="1">
      <a:defRPr sz="10100" kern="1200">
        <a:solidFill>
          <a:schemeClr val="tx1"/>
        </a:solidFill>
        <a:latin typeface="Arial" charset="0"/>
        <a:ea typeface="+mn-ea"/>
        <a:cs typeface="Arial" charset="0"/>
      </a:defRPr>
    </a:lvl6pPr>
    <a:lvl7pPr marL="2743200" algn="l" defTabSz="914400" rtl="0" eaLnBrk="1" latinLnBrk="0" hangingPunct="1">
      <a:defRPr sz="10100" kern="1200">
        <a:solidFill>
          <a:schemeClr val="tx1"/>
        </a:solidFill>
        <a:latin typeface="Arial" charset="0"/>
        <a:ea typeface="+mn-ea"/>
        <a:cs typeface="Arial" charset="0"/>
      </a:defRPr>
    </a:lvl7pPr>
    <a:lvl8pPr marL="3200400" algn="l" defTabSz="914400" rtl="0" eaLnBrk="1" latinLnBrk="0" hangingPunct="1">
      <a:defRPr sz="10100" kern="1200">
        <a:solidFill>
          <a:schemeClr val="tx1"/>
        </a:solidFill>
        <a:latin typeface="Arial" charset="0"/>
        <a:ea typeface="+mn-ea"/>
        <a:cs typeface="Arial" charset="0"/>
      </a:defRPr>
    </a:lvl8pPr>
    <a:lvl9pPr marL="3657600" algn="l" defTabSz="914400" rtl="0" eaLnBrk="1" latinLnBrk="0" hangingPunct="1">
      <a:defRPr sz="101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ECA"/>
    <a:srgbClr val="9E99FD"/>
    <a:srgbClr val="9AAAFC"/>
    <a:srgbClr val="F1FB6D"/>
    <a:srgbClr val="DDDDDD"/>
    <a:srgbClr val="C0C0C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2571" autoAdjust="0"/>
  </p:normalViewPr>
  <p:slideViewPr>
    <p:cSldViewPr>
      <p:cViewPr varScale="1">
        <p:scale>
          <a:sx n="13" d="100"/>
          <a:sy n="13" d="100"/>
        </p:scale>
        <p:origin x="-732" y="-162"/>
      </p:cViewPr>
      <p:guideLst>
        <p:guide orient="horz" pos="12096"/>
        <p:guide pos="16128"/>
      </p:guideLst>
    </p:cSldViewPr>
  </p:slideViewPr>
  <p:notesTextViewPr>
    <p:cViewPr>
      <p:scale>
        <a:sx n="20" d="100"/>
        <a:sy n="2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7"/>
  <c:chart>
    <c:autoTitleDeleted val="1"/>
    <c:plotArea>
      <c:layout>
        <c:manualLayout>
          <c:layoutTarget val="inner"/>
          <c:xMode val="edge"/>
          <c:yMode val="edge"/>
          <c:x val="0.1332567687060508"/>
          <c:y val="2.7224444166701396E-2"/>
          <c:w val="0.85872184091961801"/>
          <c:h val="0.91479933063922603"/>
        </c:manualLayout>
      </c:layout>
      <c:barChart>
        <c:barDir val="col"/>
        <c:grouping val="clustered"/>
        <c:ser>
          <c:idx val="0"/>
          <c:order val="0"/>
          <c:tx>
            <c:v>Black Name</c:v>
          </c:tx>
          <c:spPr>
            <a:solidFill>
              <a:schemeClr val="accent3">
                <a:lumMod val="75000"/>
              </a:schemeClr>
            </a:solidFill>
            <a:ln cap="rnd"/>
            <a:scene3d>
              <a:camera prst="orthographicFront"/>
              <a:lightRig rig="threePt" dir="t"/>
            </a:scene3d>
            <a:sp3d>
              <a:bevelT w="165100" prst="coolSlant"/>
              <a:bevelB w="165100" prst="coolSlant"/>
            </a:sp3d>
          </c:spPr>
          <c:errBars>
            <c:errBarType val="both"/>
            <c:errValType val="stdErr"/>
            <c:spPr>
              <a:ln w="12700" cap="rnd">
                <a:solidFill>
                  <a:schemeClr val="bg1">
                    <a:lumMod val="50000"/>
                    <a:lumOff val="50000"/>
                  </a:schemeClr>
                </a:solidFill>
              </a:ln>
            </c:spPr>
          </c:errBars>
          <c:cat>
            <c:strLit>
              <c:ptCount val="2"/>
              <c:pt idx="0">
                <c:v>Warm Guise</c:v>
              </c:pt>
              <c:pt idx="1">
                <c:v> Cold Guise</c:v>
              </c:pt>
            </c:strLit>
          </c:cat>
          <c:val>
            <c:numRef>
              <c:f>Sheet1!$A$1:$B$1</c:f>
              <c:numCache>
                <c:formatCode>General</c:formatCode>
                <c:ptCount val="2"/>
                <c:pt idx="0">
                  <c:v>1.34</c:v>
                </c:pt>
                <c:pt idx="1">
                  <c:v>-0.66670000000000285</c:v>
                </c:pt>
              </c:numCache>
            </c:numRef>
          </c:val>
        </c:ser>
        <c:ser>
          <c:idx val="1"/>
          <c:order val="1"/>
          <c:tx>
            <c:v>White Name</c:v>
          </c:tx>
          <c:spPr>
            <a:solidFill>
              <a:schemeClr val="accent3">
                <a:lumMod val="60000"/>
                <a:lumOff val="40000"/>
              </a:schemeClr>
            </a:solidFill>
            <a:ln>
              <a:noFill/>
            </a:ln>
            <a:scene3d>
              <a:camera prst="orthographicFront"/>
              <a:lightRig rig="threePt" dir="t"/>
            </a:scene3d>
            <a:sp3d>
              <a:bevelT w="165100" prst="coolSlant"/>
              <a:bevelB w="165100" prst="coolSlant"/>
            </a:sp3d>
          </c:spPr>
          <c:errBars>
            <c:errBarType val="both"/>
            <c:errValType val="fixedVal"/>
            <c:val val="0.5"/>
            <c:spPr>
              <a:ln w="12700" cap="rnd">
                <a:solidFill>
                  <a:schemeClr val="bg1">
                    <a:lumMod val="50000"/>
                    <a:lumOff val="50000"/>
                  </a:schemeClr>
                </a:solidFill>
              </a:ln>
            </c:spPr>
          </c:errBars>
          <c:cat>
            <c:strLit>
              <c:ptCount val="2"/>
              <c:pt idx="0">
                <c:v>Warm Guise</c:v>
              </c:pt>
              <c:pt idx="1">
                <c:v> Cold Guise</c:v>
              </c:pt>
            </c:strLit>
          </c:cat>
          <c:val>
            <c:numRef>
              <c:f>Sheet1!$A$2:$B$2</c:f>
              <c:numCache>
                <c:formatCode>General</c:formatCode>
                <c:ptCount val="2"/>
                <c:pt idx="0">
                  <c:v>1.2683</c:v>
                </c:pt>
                <c:pt idx="1">
                  <c:v>0.26750000000000002</c:v>
                </c:pt>
              </c:numCache>
            </c:numRef>
          </c:val>
        </c:ser>
        <c:axId val="62478592"/>
        <c:axId val="62505344"/>
      </c:barChart>
      <c:catAx>
        <c:axId val="62478592"/>
        <c:scaling>
          <c:orientation val="minMax"/>
        </c:scaling>
        <c:axPos val="b"/>
        <c:title>
          <c:tx>
            <c:rich>
              <a:bodyPr/>
              <a:lstStyle/>
              <a:p>
                <a:pPr>
                  <a:defRPr>
                    <a:solidFill>
                      <a:schemeClr val="tx1">
                        <a:lumMod val="50000"/>
                      </a:schemeClr>
                    </a:solidFill>
                  </a:defRPr>
                </a:pPr>
                <a:r>
                  <a:rPr lang="en-US" b="0" dirty="0">
                    <a:solidFill>
                      <a:schemeClr val="tx1">
                        <a:lumMod val="50000"/>
                      </a:schemeClr>
                    </a:solidFill>
                  </a:rPr>
                  <a:t>Presented Guise</a:t>
                </a:r>
              </a:p>
            </c:rich>
          </c:tx>
          <c:layout/>
        </c:title>
        <c:numFmt formatCode="General" sourceLinked="0"/>
        <c:majorTickMark val="none"/>
        <c:tickLblPos val="nextTo"/>
        <c:spPr>
          <a:ln>
            <a:solidFill>
              <a:schemeClr val="tx1">
                <a:lumMod val="50000"/>
              </a:schemeClr>
            </a:solidFill>
          </a:ln>
        </c:spPr>
        <c:txPr>
          <a:bodyPr/>
          <a:lstStyle/>
          <a:p>
            <a:pPr>
              <a:defRPr>
                <a:solidFill>
                  <a:schemeClr val="bg1">
                    <a:lumMod val="65000"/>
                    <a:lumOff val="35000"/>
                  </a:schemeClr>
                </a:solidFill>
              </a:defRPr>
            </a:pPr>
            <a:endParaRPr lang="en-US"/>
          </a:p>
        </c:txPr>
        <c:crossAx val="62505344"/>
        <c:crosses val="autoZero"/>
        <c:auto val="1"/>
        <c:lblAlgn val="ctr"/>
        <c:lblOffset val="100"/>
      </c:catAx>
      <c:valAx>
        <c:axId val="62505344"/>
        <c:scaling>
          <c:orientation val="minMax"/>
          <c:max val="7"/>
          <c:min val="-7"/>
        </c:scaling>
        <c:axPos val="l"/>
        <c:title>
          <c:tx>
            <c:rich>
              <a:bodyPr/>
              <a:lstStyle/>
              <a:p>
                <a:pPr>
                  <a:defRPr b="0">
                    <a:solidFill>
                      <a:schemeClr val="tx1">
                        <a:lumMod val="50000"/>
                      </a:schemeClr>
                    </a:solidFill>
                  </a:defRPr>
                </a:pPr>
                <a:r>
                  <a:rPr lang="en-US" b="0" dirty="0">
                    <a:solidFill>
                      <a:schemeClr val="tx1">
                        <a:lumMod val="50000"/>
                      </a:schemeClr>
                    </a:solidFill>
                  </a:rPr>
                  <a:t>Differential Mean Score</a:t>
                </a:r>
              </a:p>
            </c:rich>
          </c:tx>
          <c:layout/>
        </c:title>
        <c:numFmt formatCode="General" sourceLinked="1"/>
        <c:tickLblPos val="nextTo"/>
        <c:spPr>
          <a:ln>
            <a:solidFill>
              <a:schemeClr val="tx1">
                <a:lumMod val="50000"/>
              </a:schemeClr>
            </a:solidFill>
          </a:ln>
        </c:spPr>
        <c:crossAx val="62478592"/>
        <c:crosses val="autoZero"/>
        <c:crossBetween val="between"/>
        <c:majorUnit val="1"/>
        <c:minorUnit val="0.5"/>
      </c:valAx>
    </c:plotArea>
    <c:plotVisOnly val="1"/>
  </c:chart>
  <c:spPr>
    <a:noFill/>
    <a:ln w="101600">
      <a:solidFill>
        <a:schemeClr val="accent3">
          <a:lumMod val="60000"/>
          <a:lumOff val="40000"/>
        </a:schemeClr>
      </a:solidFill>
    </a:ln>
  </c:spPr>
  <c:txPr>
    <a:bodyPr/>
    <a:lstStyle/>
    <a:p>
      <a:pPr>
        <a:defRPr sz="4500" baseline="0">
          <a:solidFill>
            <a:schemeClr val="bg1"/>
          </a:solidFill>
          <a:latin typeface="Times New Roman" pitchFamily="18" charset="0"/>
          <a:cs typeface="Times New Roman" pitchFamily="18" charset="0"/>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4029075" cy="3508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3" name="Date Placeholder 2"/>
          <p:cNvSpPr>
            <a:spLocks noGrp="1"/>
          </p:cNvSpPr>
          <p:nvPr>
            <p:ph type="dt" idx="1"/>
          </p:nvPr>
        </p:nvSpPr>
        <p:spPr bwMode="auto">
          <a:xfrm>
            <a:off x="5265738" y="0"/>
            <a:ext cx="4029075" cy="3508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vl1pPr>
          </a:lstStyle>
          <a:p>
            <a:fld id="{9F1EEF1B-C861-4FF7-82BB-0742280534B1}" type="datetime1">
              <a:rPr lang="en-US"/>
              <a:pPr/>
              <a:t>9/25/2014</a:t>
            </a:fld>
            <a:endParaRPr lang="en-US"/>
          </a:p>
        </p:txBody>
      </p:sp>
      <p:sp>
        <p:nvSpPr>
          <p:cNvPr id="13316" name="Slide Image Placeholder 3"/>
          <p:cNvSpPr>
            <a:spLocks noGrp="1" noRot="1" noChangeAspect="1"/>
          </p:cNvSpPr>
          <p:nvPr>
            <p:ph type="sldImg" idx="2"/>
          </p:nvPr>
        </p:nvSpPr>
        <p:spPr bwMode="auto">
          <a:xfrm>
            <a:off x="2895600" y="525463"/>
            <a:ext cx="3505200" cy="2628900"/>
          </a:xfrm>
          <a:prstGeom prst="rect">
            <a:avLst/>
          </a:prstGeom>
          <a:noFill/>
          <a:ln w="12700">
            <a:solidFill>
              <a:srgbClr val="000000"/>
            </a:solidFill>
            <a:miter lim="800000"/>
            <a:headEnd/>
            <a:tailEnd/>
          </a:ln>
        </p:spPr>
      </p:sp>
      <p:sp>
        <p:nvSpPr>
          <p:cNvPr id="5" name="Notes Placeholder 4"/>
          <p:cNvSpPr>
            <a:spLocks noGrp="1"/>
          </p:cNvSpPr>
          <p:nvPr>
            <p:ph type="body" sz="quarter" idx="3"/>
          </p:nvPr>
        </p:nvSpPr>
        <p:spPr bwMode="auto">
          <a:xfrm>
            <a:off x="930275" y="3330575"/>
            <a:ext cx="7435850" cy="31543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0" y="6657975"/>
            <a:ext cx="4029075" cy="3508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7" name="Slide Number Placeholder 6"/>
          <p:cNvSpPr>
            <a:spLocks noGrp="1"/>
          </p:cNvSpPr>
          <p:nvPr>
            <p:ph type="sldNum" sz="quarter" idx="5"/>
          </p:nvPr>
        </p:nvSpPr>
        <p:spPr bwMode="auto">
          <a:xfrm>
            <a:off x="5265738" y="6657975"/>
            <a:ext cx="4029075" cy="3508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vl1pPr>
          </a:lstStyle>
          <a:p>
            <a:fld id="{0C993812-B3C2-4AD7-B2DE-8D58E8B9302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pPr eaLnBrk="1" hangingPunct="1">
              <a:spcBef>
                <a:spcPct val="0"/>
              </a:spcBef>
            </a:pPr>
            <a:endParaRPr lang="en-US" sz="9600" dirty="0" smtClean="0">
              <a:ea typeface="ＭＳ Ｐゴシック" pitchFamily="-112" charset="-128"/>
            </a:endParaRPr>
          </a:p>
        </p:txBody>
      </p:sp>
      <p:sp>
        <p:nvSpPr>
          <p:cNvPr id="15364" name="Slide Number Placeholder 3"/>
          <p:cNvSpPr>
            <a:spLocks noGrp="1"/>
          </p:cNvSpPr>
          <p:nvPr>
            <p:ph type="sldNum" sz="quarter" idx="5"/>
          </p:nvPr>
        </p:nvSpPr>
        <p:spPr>
          <a:noFill/>
        </p:spPr>
        <p:txBody>
          <a:bodyPr/>
          <a:lstStyle/>
          <a:p>
            <a:fld id="{569C5705-5FD4-4CE5-B625-328EE1A1E95A}"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06BA85-880A-4ED5-AF19-32880CCBCBC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9B9B84-BAEA-4EC2-9392-8C5F8CE67FB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537976"/>
            <a:ext cx="11521440" cy="327685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1537976"/>
            <a:ext cx="33710880" cy="327685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CE99A0-E252-4E72-9F84-AA194244EA3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1DF622-D3C8-4FC1-8CDB-75CC6107BBB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lgn="ctr">
              <a:defRPr/>
            </a:lvl1pPr>
          </a:lstStyle>
          <a:p>
            <a:fld id="{82C3DDFE-5D67-490C-8E41-2D9EC6EE595A}" type="slidenum">
              <a:rPr lang="en-US"/>
              <a:pPr/>
              <a:t>‹#›</a:t>
            </a:fld>
            <a:endParaRPr lang="en-US" sz="13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8961123"/>
            <a:ext cx="22616160" cy="25345393"/>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0" y="8961123"/>
            <a:ext cx="22616160" cy="25345393"/>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DA35277-1D34-4AA1-A08A-AED23DD326C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smtClean="0"/>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smtClean="0"/>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EA87EF94-EEBA-47A9-AF89-B4D3CA73FA6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FAC1A6C3-C038-4B0A-BAB3-95CC3256527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E11CA568-030F-4E8E-96CA-29176A5D51F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smtClean="0"/>
              <a:t>Click to edit Master title style</a:t>
            </a:r>
            <a:endParaRPr lang="en-US"/>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0D6EC8F-BD16-4C70-B7F6-67944E5EB22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smtClean="0"/>
              <a:t>Click to edit Master title style</a:t>
            </a:r>
            <a:endParaRPr lang="en-US"/>
          </a:p>
        </p:txBody>
      </p:sp>
      <p:sp>
        <p:nvSpPr>
          <p:cNvPr id="3" name="Picture Placeholder 2"/>
          <p:cNvSpPr>
            <a:spLocks noGrp="1"/>
          </p:cNvSpPr>
          <p:nvPr>
            <p:ph type="pic" idx="1"/>
          </p:nvPr>
        </p:nvSpPr>
        <p:spPr>
          <a:xfrm>
            <a:off x="10036813" y="3431540"/>
            <a:ext cx="30723840" cy="23042880"/>
          </a:xfrm>
        </p:spPr>
        <p:txBody>
          <a:bodyPr rtlCol="0">
            <a:normAutofit/>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pPr lvl="0"/>
            <a:endParaRPr lang="en-US" noProof="0" smtClean="0"/>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CD2B6FA7-28B3-4811-97D6-CA721DA1D15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60638" y="1538288"/>
            <a:ext cx="46085125" cy="6400800"/>
          </a:xfrm>
          <a:prstGeom prst="rect">
            <a:avLst/>
          </a:prstGeom>
          <a:noFill/>
          <a:ln w="9525">
            <a:noFill/>
            <a:miter lim="800000"/>
            <a:headEnd/>
            <a:tailEnd/>
          </a:ln>
        </p:spPr>
        <p:txBody>
          <a:bodyPr vert="horz" wrap="square" lIns="512064" tIns="256032" rIns="512064" bIns="256032"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560638" y="8961438"/>
            <a:ext cx="46085125" cy="25344437"/>
          </a:xfrm>
          <a:prstGeom prst="rect">
            <a:avLst/>
          </a:prstGeom>
          <a:noFill/>
          <a:ln w="9525">
            <a:noFill/>
            <a:miter lim="800000"/>
            <a:headEnd/>
            <a:tailEnd/>
          </a:ln>
        </p:spPr>
        <p:txBody>
          <a:bodyPr vert="horz" wrap="square" lIns="512064" tIns="256032" rIns="512064" bIns="25603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560638" y="35594925"/>
            <a:ext cx="11947525" cy="2044700"/>
          </a:xfrm>
          <a:prstGeom prst="rect">
            <a:avLst/>
          </a:prstGeom>
        </p:spPr>
        <p:txBody>
          <a:bodyPr vert="horz" wrap="square" lIns="512064" tIns="256032" rIns="512064" bIns="256032" numCol="1" anchor="ctr" anchorCtr="0" compatLnSpc="1">
            <a:prstTxWarp prst="textNoShape">
              <a:avLst/>
            </a:prstTxWarp>
          </a:bodyPr>
          <a:lstStyle>
            <a:lvl1pPr>
              <a:defRPr sz="6700">
                <a:solidFill>
                  <a:srgbClr val="FFFFFF"/>
                </a:solidFill>
              </a:defRPr>
            </a:lvl1pPr>
          </a:lstStyle>
          <a:p>
            <a:endParaRPr lang="en-US"/>
          </a:p>
        </p:txBody>
      </p:sp>
      <p:sp>
        <p:nvSpPr>
          <p:cNvPr id="5" name="Footer Placeholder 4"/>
          <p:cNvSpPr>
            <a:spLocks noGrp="1"/>
          </p:cNvSpPr>
          <p:nvPr>
            <p:ph type="ftr" sz="quarter" idx="3"/>
          </p:nvPr>
        </p:nvSpPr>
        <p:spPr>
          <a:xfrm>
            <a:off x="17495838" y="35594925"/>
            <a:ext cx="16214725" cy="2044700"/>
          </a:xfrm>
          <a:prstGeom prst="rect">
            <a:avLst/>
          </a:prstGeom>
        </p:spPr>
        <p:txBody>
          <a:bodyPr vert="horz" wrap="square" lIns="512064" tIns="256032" rIns="512064" bIns="256032" numCol="1" anchor="ctr" anchorCtr="0" compatLnSpc="1">
            <a:prstTxWarp prst="textNoShape">
              <a:avLst/>
            </a:prstTxWarp>
          </a:bodyPr>
          <a:lstStyle>
            <a:lvl1pPr algn="ctr">
              <a:defRPr sz="6700">
                <a:solidFill>
                  <a:srgbClr val="FFFFFF"/>
                </a:solidFill>
              </a:defRPr>
            </a:lvl1pPr>
          </a:lstStyle>
          <a:p>
            <a:endParaRPr lang="en-US"/>
          </a:p>
        </p:txBody>
      </p:sp>
      <p:sp>
        <p:nvSpPr>
          <p:cNvPr id="6" name="Slide Number Placeholder 5"/>
          <p:cNvSpPr>
            <a:spLocks noGrp="1"/>
          </p:cNvSpPr>
          <p:nvPr>
            <p:ph type="sldNum" sz="quarter" idx="4"/>
          </p:nvPr>
        </p:nvSpPr>
        <p:spPr>
          <a:xfrm>
            <a:off x="36698238" y="35594925"/>
            <a:ext cx="11947525" cy="2044700"/>
          </a:xfrm>
          <a:prstGeom prst="rect">
            <a:avLst/>
          </a:prstGeom>
        </p:spPr>
        <p:txBody>
          <a:bodyPr vert="horz" wrap="square" lIns="512064" tIns="256032" rIns="512064" bIns="256032" numCol="1" anchor="ctr" anchorCtr="0" compatLnSpc="1">
            <a:prstTxWarp prst="textNoShape">
              <a:avLst/>
            </a:prstTxWarp>
          </a:bodyPr>
          <a:lstStyle>
            <a:lvl1pPr algn="r">
              <a:defRPr sz="6700">
                <a:solidFill>
                  <a:srgbClr val="FFFFFF"/>
                </a:solidFill>
              </a:defRPr>
            </a:lvl1pPr>
          </a:lstStyle>
          <a:p>
            <a:fld id="{3C196D6B-B23A-4F26-A091-EE44FD1B07E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840" r:id="rId1"/>
    <p:sldLayoutId id="2147483841" r:id="rId2"/>
    <p:sldLayoutId id="2147483850"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ctr" defTabSz="2559050" rtl="0" eaLnBrk="0" fontAlgn="base" hangingPunct="0">
        <a:spcBef>
          <a:spcPct val="0"/>
        </a:spcBef>
        <a:spcAft>
          <a:spcPct val="0"/>
        </a:spcAft>
        <a:defRPr sz="24600" kern="1200">
          <a:solidFill>
            <a:schemeClr val="tx1"/>
          </a:solidFill>
          <a:latin typeface="+mj-lt"/>
          <a:ea typeface="ＭＳ Ｐゴシック" pitchFamily="-110" charset="-128"/>
          <a:cs typeface="ＭＳ Ｐゴシック" pitchFamily="-110" charset="-128"/>
        </a:defRPr>
      </a:lvl1pPr>
      <a:lvl2pPr algn="ctr" defTabSz="2559050" rtl="0" eaLnBrk="0" fontAlgn="base" hangingPunct="0">
        <a:spcBef>
          <a:spcPct val="0"/>
        </a:spcBef>
        <a:spcAft>
          <a:spcPct val="0"/>
        </a:spcAft>
        <a:defRPr sz="24600">
          <a:solidFill>
            <a:schemeClr val="tx1"/>
          </a:solidFill>
          <a:latin typeface="Calibri" pitchFamily="-110" charset="0"/>
          <a:ea typeface="ＭＳ Ｐゴシック" pitchFamily="-110" charset="-128"/>
          <a:cs typeface="ＭＳ Ｐゴシック" pitchFamily="-110" charset="-128"/>
        </a:defRPr>
      </a:lvl2pPr>
      <a:lvl3pPr algn="ctr" defTabSz="2559050" rtl="0" eaLnBrk="0" fontAlgn="base" hangingPunct="0">
        <a:spcBef>
          <a:spcPct val="0"/>
        </a:spcBef>
        <a:spcAft>
          <a:spcPct val="0"/>
        </a:spcAft>
        <a:defRPr sz="24600">
          <a:solidFill>
            <a:schemeClr val="tx1"/>
          </a:solidFill>
          <a:latin typeface="Calibri" pitchFamily="-110" charset="0"/>
          <a:ea typeface="ＭＳ Ｐゴシック" pitchFamily="-110" charset="-128"/>
          <a:cs typeface="ＭＳ Ｐゴシック" pitchFamily="-110" charset="-128"/>
        </a:defRPr>
      </a:lvl3pPr>
      <a:lvl4pPr algn="ctr" defTabSz="2559050" rtl="0" eaLnBrk="0" fontAlgn="base" hangingPunct="0">
        <a:spcBef>
          <a:spcPct val="0"/>
        </a:spcBef>
        <a:spcAft>
          <a:spcPct val="0"/>
        </a:spcAft>
        <a:defRPr sz="24600">
          <a:solidFill>
            <a:schemeClr val="tx1"/>
          </a:solidFill>
          <a:latin typeface="Calibri" pitchFamily="-110" charset="0"/>
          <a:ea typeface="ＭＳ Ｐゴシック" pitchFamily="-110" charset="-128"/>
          <a:cs typeface="ＭＳ Ｐゴシック" pitchFamily="-110" charset="-128"/>
        </a:defRPr>
      </a:lvl4pPr>
      <a:lvl5pPr algn="ctr" defTabSz="2559050" rtl="0" eaLnBrk="0" fontAlgn="base" hangingPunct="0">
        <a:spcBef>
          <a:spcPct val="0"/>
        </a:spcBef>
        <a:spcAft>
          <a:spcPct val="0"/>
        </a:spcAft>
        <a:defRPr sz="24600">
          <a:solidFill>
            <a:schemeClr val="tx1"/>
          </a:solidFill>
          <a:latin typeface="Calibri" pitchFamily="-110" charset="0"/>
          <a:ea typeface="ＭＳ Ｐゴシック" pitchFamily="-110" charset="-128"/>
          <a:cs typeface="ＭＳ Ｐゴシック" pitchFamily="-110" charset="-128"/>
        </a:defRPr>
      </a:lvl5pPr>
      <a:lvl6pPr marL="457200" algn="ctr" defTabSz="2559050" rtl="0" fontAlgn="base">
        <a:spcBef>
          <a:spcPct val="0"/>
        </a:spcBef>
        <a:spcAft>
          <a:spcPct val="0"/>
        </a:spcAft>
        <a:defRPr sz="24600">
          <a:solidFill>
            <a:schemeClr val="tx1"/>
          </a:solidFill>
          <a:latin typeface="Calibri" pitchFamily="-110" charset="0"/>
          <a:ea typeface="ＭＳ Ｐゴシック" pitchFamily="-110" charset="-128"/>
          <a:cs typeface="ＭＳ Ｐゴシック" pitchFamily="-110" charset="-128"/>
        </a:defRPr>
      </a:lvl6pPr>
      <a:lvl7pPr marL="914400" algn="ctr" defTabSz="2559050" rtl="0" fontAlgn="base">
        <a:spcBef>
          <a:spcPct val="0"/>
        </a:spcBef>
        <a:spcAft>
          <a:spcPct val="0"/>
        </a:spcAft>
        <a:defRPr sz="24600">
          <a:solidFill>
            <a:schemeClr val="tx1"/>
          </a:solidFill>
          <a:latin typeface="Calibri" pitchFamily="-110" charset="0"/>
          <a:ea typeface="ＭＳ Ｐゴシック" pitchFamily="-110" charset="-128"/>
          <a:cs typeface="ＭＳ Ｐゴシック" pitchFamily="-110" charset="-128"/>
        </a:defRPr>
      </a:lvl7pPr>
      <a:lvl8pPr marL="1371600" algn="ctr" defTabSz="2559050" rtl="0" fontAlgn="base">
        <a:spcBef>
          <a:spcPct val="0"/>
        </a:spcBef>
        <a:spcAft>
          <a:spcPct val="0"/>
        </a:spcAft>
        <a:defRPr sz="24600">
          <a:solidFill>
            <a:schemeClr val="tx1"/>
          </a:solidFill>
          <a:latin typeface="Calibri" pitchFamily="-110" charset="0"/>
          <a:ea typeface="ＭＳ Ｐゴシック" pitchFamily="-110" charset="-128"/>
          <a:cs typeface="ＭＳ Ｐゴシック" pitchFamily="-110" charset="-128"/>
        </a:defRPr>
      </a:lvl8pPr>
      <a:lvl9pPr marL="1828800" algn="ctr" defTabSz="2559050" rtl="0" fontAlgn="base">
        <a:spcBef>
          <a:spcPct val="0"/>
        </a:spcBef>
        <a:spcAft>
          <a:spcPct val="0"/>
        </a:spcAft>
        <a:defRPr sz="24600">
          <a:solidFill>
            <a:schemeClr val="tx1"/>
          </a:solidFill>
          <a:latin typeface="Calibri" pitchFamily="-110" charset="0"/>
          <a:ea typeface="ＭＳ Ｐゴシック" pitchFamily="-110" charset="-128"/>
          <a:cs typeface="ＭＳ Ｐゴシック" pitchFamily="-110" charset="-128"/>
        </a:defRPr>
      </a:lvl9pPr>
    </p:titleStyle>
    <p:bodyStyle>
      <a:lvl1pPr marL="1919288" indent="-1919288" algn="l" defTabSz="2559050" rtl="0" eaLnBrk="0" fontAlgn="base" hangingPunct="0">
        <a:spcBef>
          <a:spcPct val="20000"/>
        </a:spcBef>
        <a:spcAft>
          <a:spcPct val="0"/>
        </a:spcAft>
        <a:buFont typeface="Arial" charset="0"/>
        <a:buChar char="•"/>
        <a:defRPr sz="17900" kern="1200">
          <a:solidFill>
            <a:schemeClr val="tx1"/>
          </a:solidFill>
          <a:latin typeface="+mn-lt"/>
          <a:ea typeface="ＭＳ Ｐゴシック" pitchFamily="-110" charset="-128"/>
          <a:cs typeface="ＭＳ Ｐゴシック" pitchFamily="-110" charset="-128"/>
        </a:defRPr>
      </a:lvl1pPr>
      <a:lvl2pPr marL="4159250" indent="-1600200" algn="l" defTabSz="2559050" rtl="0" eaLnBrk="0" fontAlgn="base" hangingPunct="0">
        <a:spcBef>
          <a:spcPct val="20000"/>
        </a:spcBef>
        <a:spcAft>
          <a:spcPct val="0"/>
        </a:spcAft>
        <a:buFont typeface="Arial" charset="0"/>
        <a:buChar char="–"/>
        <a:defRPr sz="15700" kern="1200">
          <a:solidFill>
            <a:schemeClr val="tx1"/>
          </a:solidFill>
          <a:latin typeface="+mn-lt"/>
          <a:ea typeface="ＭＳ Ｐゴシック" pitchFamily="-110" charset="-128"/>
          <a:cs typeface="+mn-cs"/>
        </a:defRPr>
      </a:lvl2pPr>
      <a:lvl3pPr marL="6400800" indent="-1279525" algn="l" defTabSz="2559050" rtl="0" eaLnBrk="0" fontAlgn="base" hangingPunct="0">
        <a:spcBef>
          <a:spcPct val="20000"/>
        </a:spcBef>
        <a:spcAft>
          <a:spcPct val="0"/>
        </a:spcAft>
        <a:buFont typeface="Arial" charset="0"/>
        <a:buChar char="•"/>
        <a:defRPr sz="13400" kern="1200">
          <a:solidFill>
            <a:schemeClr val="tx1"/>
          </a:solidFill>
          <a:latin typeface="+mn-lt"/>
          <a:ea typeface="ＭＳ Ｐゴシック" pitchFamily="-110" charset="-128"/>
          <a:cs typeface="+mn-cs"/>
        </a:defRPr>
      </a:lvl3pPr>
      <a:lvl4pPr marL="8959850" indent="-1279525" algn="l" defTabSz="2559050" rtl="0" eaLnBrk="0" fontAlgn="base" hangingPunct="0">
        <a:spcBef>
          <a:spcPct val="20000"/>
        </a:spcBef>
        <a:spcAft>
          <a:spcPct val="0"/>
        </a:spcAft>
        <a:buFont typeface="Arial" charset="0"/>
        <a:buChar char="–"/>
        <a:defRPr sz="11200" kern="1200">
          <a:solidFill>
            <a:schemeClr val="tx1"/>
          </a:solidFill>
          <a:latin typeface="+mn-lt"/>
          <a:ea typeface="ＭＳ Ｐゴシック" pitchFamily="-110" charset="-128"/>
          <a:cs typeface="+mn-cs"/>
        </a:defRPr>
      </a:lvl4pPr>
      <a:lvl5pPr marL="11520488" indent="-1279525" algn="l" defTabSz="2559050" rtl="0" eaLnBrk="0" fontAlgn="base" hangingPunct="0">
        <a:spcBef>
          <a:spcPct val="20000"/>
        </a:spcBef>
        <a:spcAft>
          <a:spcPct val="0"/>
        </a:spcAft>
        <a:buFont typeface="Arial" charset="0"/>
        <a:buChar char="»"/>
        <a:defRPr sz="11200" kern="1200">
          <a:solidFill>
            <a:schemeClr val="tx1"/>
          </a:solidFill>
          <a:latin typeface="+mn-lt"/>
          <a:ea typeface="ＭＳ Ｐゴシック" pitchFamily="-110" charset="-128"/>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341" name="Text Box 6"/>
          <p:cNvSpPr txBox="1">
            <a:spLocks noChangeArrowheads="1"/>
          </p:cNvSpPr>
          <p:nvPr/>
        </p:nvSpPr>
        <p:spPr bwMode="auto">
          <a:xfrm>
            <a:off x="381000" y="4648200"/>
            <a:ext cx="18288000" cy="6332503"/>
          </a:xfrm>
          <a:prstGeom prst="rect">
            <a:avLst/>
          </a:prstGeom>
          <a:noFill/>
          <a:ln w="3175">
            <a:noFill/>
            <a:miter lim="800000"/>
            <a:headEnd/>
            <a:tailEnd/>
          </a:ln>
        </p:spPr>
        <p:txBody>
          <a:bodyPr wrap="square">
            <a:spAutoFit/>
          </a:bodyPr>
          <a:lstStyle/>
          <a:p>
            <a:pPr algn="ctr" defTabSz="5121275">
              <a:spcBef>
                <a:spcPct val="50000"/>
              </a:spcBef>
            </a:pPr>
            <a:r>
              <a:rPr lang="en-US" sz="3500" b="1" dirty="0" smtClean="0">
                <a:solidFill>
                  <a:srgbClr val="000000"/>
                </a:solidFill>
                <a:latin typeface="Times New Roman" pitchFamily="18" charset="0"/>
                <a:cs typeface="Times New Roman" pitchFamily="18" charset="0"/>
              </a:rPr>
              <a:t>Abstract</a:t>
            </a:r>
          </a:p>
          <a:p>
            <a:pPr defTabSz="5121275">
              <a:spcBef>
                <a:spcPct val="50000"/>
              </a:spcBef>
            </a:pPr>
            <a:r>
              <a:rPr lang="en-US" sz="3900" dirty="0" smtClean="0">
                <a:solidFill>
                  <a:schemeClr val="bg1"/>
                </a:solidFill>
                <a:latin typeface="Times New Roman" pitchFamily="18" charset="0"/>
                <a:cs typeface="Times New Roman" pitchFamily="18" charset="0"/>
              </a:rPr>
              <a:t>The Halo Effect is a cognitive bias in which the global evaluation of a person affects later evaluations of individual attributes of that person. The current study assessed whether a racially specific name can elicit a global evaluation that can alter perceptual judgment of certain attributes (e.g., personality traits). It was predicted that a racially specific African American name would have significantly more negative connotations than a racially specific Caucasian name, which would further be facilitated by the use of a second variable, a guise, or outward appearance (e.g., warm guise or cold guise). Results revealed a marginally significant effect for name, a significant effect for guise, and a marginally significant interaction between name and guise.</a:t>
            </a:r>
            <a:endParaRPr lang="en-US" sz="3900" b="1" dirty="0">
              <a:solidFill>
                <a:srgbClr val="000000"/>
              </a:solidFill>
              <a:latin typeface="Times New Roman" pitchFamily="18" charset="0"/>
              <a:cs typeface="Times New Roman" pitchFamily="18" charset="0"/>
            </a:endParaRPr>
          </a:p>
        </p:txBody>
      </p:sp>
      <p:sp>
        <p:nvSpPr>
          <p:cNvPr id="14343" name="Text Box 10"/>
          <p:cNvSpPr txBox="1">
            <a:spLocks noChangeArrowheads="1"/>
          </p:cNvSpPr>
          <p:nvPr/>
        </p:nvSpPr>
        <p:spPr bwMode="auto">
          <a:xfrm>
            <a:off x="32918400" y="5562600"/>
            <a:ext cx="17602200" cy="11795537"/>
          </a:xfrm>
          <a:prstGeom prst="rect">
            <a:avLst/>
          </a:prstGeom>
          <a:noFill/>
          <a:ln w="3175">
            <a:solidFill>
              <a:schemeClr val="tx1"/>
            </a:solidFill>
            <a:miter lim="800000"/>
            <a:headEnd/>
            <a:tailEnd/>
          </a:ln>
        </p:spPr>
        <p:txBody>
          <a:bodyPr wrap="square">
            <a:spAutoFit/>
          </a:bodyPr>
          <a:lstStyle/>
          <a:p>
            <a:pPr>
              <a:spcBef>
                <a:spcPct val="50000"/>
              </a:spcBef>
            </a:pPr>
            <a:r>
              <a:rPr lang="en-US" sz="3900" b="1" dirty="0" smtClean="0">
                <a:solidFill>
                  <a:srgbClr val="000000"/>
                </a:solidFill>
                <a:latin typeface="Times New Roman" pitchFamily="18" charset="0"/>
                <a:cs typeface="Times New Roman" pitchFamily="18" charset="0"/>
              </a:rPr>
              <a:t>	</a:t>
            </a:r>
            <a:r>
              <a:rPr lang="en-US" sz="3900" dirty="0" smtClean="0">
                <a:solidFill>
                  <a:schemeClr val="bg1"/>
                </a:solidFill>
                <a:latin typeface="Times New Roman" pitchFamily="18" charset="0"/>
                <a:cs typeface="Times New Roman" pitchFamily="18" charset="0"/>
              </a:rPr>
              <a:t>A 2  x 2 between-subjects ANOVA was conducted on the differential score means of perceived positive and negative attributes. </a:t>
            </a:r>
          </a:p>
          <a:p>
            <a:pPr>
              <a:spcBef>
                <a:spcPct val="50000"/>
              </a:spcBef>
            </a:pPr>
            <a:r>
              <a:rPr lang="en-US" sz="3900" i="1" dirty="0" smtClean="0">
                <a:solidFill>
                  <a:schemeClr val="bg1"/>
                </a:solidFill>
                <a:latin typeface="Times New Roman" pitchFamily="18" charset="0"/>
                <a:cs typeface="Times New Roman" pitchFamily="18" charset="0"/>
              </a:rPr>
              <a:t>Main Effects</a:t>
            </a:r>
          </a:p>
          <a:p>
            <a:pPr lvl="1">
              <a:spcBef>
                <a:spcPct val="50000"/>
              </a:spcBef>
              <a:buFont typeface="Arial" pitchFamily="34" charset="0"/>
              <a:buChar char="•"/>
            </a:pPr>
            <a:r>
              <a:rPr lang="en-US" sz="3900" dirty="0" smtClean="0">
                <a:solidFill>
                  <a:schemeClr val="bg1"/>
                </a:solidFill>
                <a:latin typeface="Times New Roman" pitchFamily="18" charset="0"/>
                <a:cs typeface="Times New Roman" pitchFamily="18" charset="0"/>
              </a:rPr>
              <a:t>A main effect for name was present, as a Caucasian</a:t>
            </a:r>
            <a:r>
              <a:rPr lang="en-US" sz="3900" dirty="0" smtClean="0">
                <a:solidFill>
                  <a:srgbClr val="FF0000"/>
                </a:solidFill>
                <a:latin typeface="Times New Roman" pitchFamily="18" charset="0"/>
                <a:cs typeface="Times New Roman" pitchFamily="18" charset="0"/>
              </a:rPr>
              <a:t> </a:t>
            </a:r>
            <a:r>
              <a:rPr lang="en-US" sz="3900" dirty="0" smtClean="0">
                <a:solidFill>
                  <a:schemeClr val="bg1"/>
                </a:solidFill>
                <a:latin typeface="Times New Roman" pitchFamily="18" charset="0"/>
                <a:cs typeface="Times New Roman" pitchFamily="18" charset="0"/>
              </a:rPr>
              <a:t>name (</a:t>
            </a:r>
            <a:r>
              <a:rPr lang="en-US" sz="3900" i="1" dirty="0" smtClean="0">
                <a:solidFill>
                  <a:schemeClr val="bg1"/>
                </a:solidFill>
                <a:latin typeface="Times New Roman" pitchFamily="18" charset="0"/>
                <a:cs typeface="Times New Roman" pitchFamily="18" charset="0"/>
              </a:rPr>
              <a:t>M </a:t>
            </a:r>
            <a:r>
              <a:rPr lang="en-US" sz="3900" dirty="0" smtClean="0">
                <a:solidFill>
                  <a:schemeClr val="bg1"/>
                </a:solidFill>
                <a:latin typeface="Times New Roman" pitchFamily="18" charset="0"/>
                <a:cs typeface="Times New Roman" pitchFamily="18" charset="0"/>
              </a:rPr>
              <a:t>= .87, </a:t>
            </a:r>
            <a:r>
              <a:rPr lang="en-US" sz="3900" i="1" dirty="0" smtClean="0">
                <a:solidFill>
                  <a:schemeClr val="bg1"/>
                </a:solidFill>
                <a:latin typeface="Times New Roman" pitchFamily="18" charset="0"/>
                <a:cs typeface="Times New Roman" pitchFamily="18" charset="0"/>
              </a:rPr>
              <a:t>SD </a:t>
            </a:r>
            <a:r>
              <a:rPr lang="en-US" sz="3900" dirty="0" smtClean="0">
                <a:solidFill>
                  <a:schemeClr val="bg1"/>
                </a:solidFill>
                <a:latin typeface="Times New Roman" pitchFamily="18" charset="0"/>
                <a:cs typeface="Times New Roman" pitchFamily="18" charset="0"/>
              </a:rPr>
              <a:t>= .66), generally rated as slightly more positive, differed with marginal significance from that of an African American name (</a:t>
            </a:r>
            <a:r>
              <a:rPr lang="en-US" sz="3900" i="1" dirty="0" smtClean="0">
                <a:solidFill>
                  <a:schemeClr val="bg1"/>
                </a:solidFill>
                <a:latin typeface="Times New Roman" pitchFamily="18" charset="0"/>
                <a:cs typeface="Times New Roman" pitchFamily="18" charset="0"/>
              </a:rPr>
              <a:t>M</a:t>
            </a:r>
            <a:r>
              <a:rPr lang="en-US" sz="3900" dirty="0" smtClean="0">
                <a:solidFill>
                  <a:schemeClr val="bg1"/>
                </a:solidFill>
                <a:latin typeface="Times New Roman" pitchFamily="18" charset="0"/>
                <a:cs typeface="Times New Roman" pitchFamily="18" charset="0"/>
              </a:rPr>
              <a:t> = .48, </a:t>
            </a:r>
            <a:r>
              <a:rPr lang="en-US" sz="3900" i="1" dirty="0" smtClean="0">
                <a:solidFill>
                  <a:schemeClr val="bg1"/>
                </a:solidFill>
                <a:latin typeface="Times New Roman" pitchFamily="18" charset="0"/>
                <a:cs typeface="Times New Roman" pitchFamily="18" charset="0"/>
              </a:rPr>
              <a:t>SD</a:t>
            </a:r>
            <a:r>
              <a:rPr lang="en-US" sz="3900" dirty="0" smtClean="0">
                <a:solidFill>
                  <a:schemeClr val="bg1"/>
                </a:solidFill>
                <a:latin typeface="Times New Roman" pitchFamily="18" charset="0"/>
                <a:cs typeface="Times New Roman" pitchFamily="18" charset="0"/>
              </a:rPr>
              <a:t> = 1.24), </a:t>
            </a:r>
            <a:r>
              <a:rPr lang="en-US" sz="3900" i="1" dirty="0" smtClean="0">
                <a:solidFill>
                  <a:schemeClr val="bg1"/>
                </a:solidFill>
                <a:latin typeface="Times New Roman" pitchFamily="18" charset="0"/>
                <a:cs typeface="Times New Roman" pitchFamily="18" charset="0"/>
              </a:rPr>
              <a:t>F</a:t>
            </a:r>
            <a:r>
              <a:rPr lang="en-US" sz="3900" dirty="0" smtClean="0">
                <a:solidFill>
                  <a:schemeClr val="bg1"/>
                </a:solidFill>
                <a:latin typeface="Times New Roman" pitchFamily="18" charset="0"/>
                <a:cs typeface="Times New Roman" pitchFamily="18" charset="0"/>
              </a:rPr>
              <a:t>(1, 20) = 2.73, </a:t>
            </a:r>
            <a:r>
              <a:rPr lang="en-US" sz="3900" i="1" dirty="0" smtClean="0">
                <a:solidFill>
                  <a:schemeClr val="bg1"/>
                </a:solidFill>
                <a:latin typeface="Times New Roman" pitchFamily="18" charset="0"/>
                <a:cs typeface="Times New Roman" pitchFamily="18" charset="0"/>
              </a:rPr>
              <a:t>p</a:t>
            </a:r>
            <a:r>
              <a:rPr lang="en-US" sz="3900" dirty="0" smtClean="0">
                <a:solidFill>
                  <a:schemeClr val="bg1"/>
                </a:solidFill>
                <a:latin typeface="Times New Roman" pitchFamily="18" charset="0"/>
                <a:cs typeface="Times New Roman" pitchFamily="18" charset="0"/>
              </a:rPr>
              <a:t> &lt; .114.</a:t>
            </a:r>
          </a:p>
          <a:p>
            <a:pPr lvl="1">
              <a:spcBef>
                <a:spcPct val="50000"/>
              </a:spcBef>
              <a:buFont typeface="Arial" pitchFamily="34" charset="0"/>
              <a:buChar char="•"/>
            </a:pPr>
            <a:r>
              <a:rPr lang="en-US" sz="3900" dirty="0" smtClean="0">
                <a:solidFill>
                  <a:schemeClr val="bg1"/>
                </a:solidFill>
                <a:latin typeface="Times New Roman" pitchFamily="18" charset="0"/>
                <a:cs typeface="Times New Roman" pitchFamily="18" charset="0"/>
              </a:rPr>
              <a:t>A main effect for guise was present, with a warm guise (</a:t>
            </a:r>
            <a:r>
              <a:rPr lang="en-US" sz="3900" i="1" dirty="0" smtClean="0">
                <a:solidFill>
                  <a:schemeClr val="bg1"/>
                </a:solidFill>
                <a:latin typeface="Times New Roman" pitchFamily="18" charset="0"/>
                <a:cs typeface="Times New Roman" pitchFamily="18" charset="0"/>
              </a:rPr>
              <a:t>M</a:t>
            </a:r>
            <a:r>
              <a:rPr lang="en-US" sz="3900" dirty="0" smtClean="0">
                <a:solidFill>
                  <a:schemeClr val="bg1"/>
                </a:solidFill>
                <a:latin typeface="Times New Roman" pitchFamily="18" charset="0"/>
                <a:cs typeface="Times New Roman" pitchFamily="18" charset="0"/>
              </a:rPr>
              <a:t> = 1.31, </a:t>
            </a:r>
            <a:r>
              <a:rPr lang="en-US" sz="3900" i="1" dirty="0" smtClean="0">
                <a:solidFill>
                  <a:schemeClr val="bg1"/>
                </a:solidFill>
                <a:latin typeface="Times New Roman" pitchFamily="18" charset="0"/>
                <a:cs typeface="Times New Roman" pitchFamily="18" charset="0"/>
              </a:rPr>
              <a:t>SD</a:t>
            </a:r>
            <a:r>
              <a:rPr lang="en-US" sz="3900" dirty="0" smtClean="0">
                <a:solidFill>
                  <a:schemeClr val="bg1"/>
                </a:solidFill>
                <a:latin typeface="Times New Roman" pitchFamily="18" charset="0"/>
                <a:cs typeface="Times New Roman" pitchFamily="18" charset="0"/>
              </a:rPr>
              <a:t> = .61), evoking a greater perception of positive attributes, differing significantly from that of a cold guise (</a:t>
            </a:r>
            <a:r>
              <a:rPr lang="en-US" sz="3900" i="1" dirty="0" smtClean="0">
                <a:solidFill>
                  <a:schemeClr val="bg1"/>
                </a:solidFill>
                <a:latin typeface="Times New Roman" pitchFamily="18" charset="0"/>
                <a:cs typeface="Times New Roman" pitchFamily="18" charset="0"/>
              </a:rPr>
              <a:t>M</a:t>
            </a:r>
            <a:r>
              <a:rPr lang="en-US" sz="3900" dirty="0" smtClean="0">
                <a:solidFill>
                  <a:schemeClr val="bg1"/>
                </a:solidFill>
                <a:latin typeface="Times New Roman" pitchFamily="18" charset="0"/>
                <a:cs typeface="Times New Roman" pitchFamily="18" charset="0"/>
              </a:rPr>
              <a:t> = -.29, </a:t>
            </a:r>
            <a:r>
              <a:rPr lang="en-US" sz="3900" i="1" dirty="0" smtClean="0">
                <a:solidFill>
                  <a:schemeClr val="bg1"/>
                </a:solidFill>
                <a:latin typeface="Times New Roman" pitchFamily="18" charset="0"/>
                <a:cs typeface="Times New Roman" pitchFamily="18" charset="0"/>
              </a:rPr>
              <a:t>SD</a:t>
            </a:r>
            <a:r>
              <a:rPr lang="en-US" sz="3900" dirty="0" smtClean="0">
                <a:solidFill>
                  <a:schemeClr val="bg1"/>
                </a:solidFill>
                <a:latin typeface="Times New Roman" pitchFamily="18" charset="0"/>
                <a:cs typeface="Times New Roman" pitchFamily="18" charset="0"/>
              </a:rPr>
              <a:t> = .74), </a:t>
            </a:r>
            <a:r>
              <a:rPr lang="en-US" sz="3900" i="1" dirty="0" smtClean="0">
                <a:solidFill>
                  <a:schemeClr val="bg1"/>
                </a:solidFill>
                <a:latin typeface="Times New Roman" pitchFamily="18" charset="0"/>
                <a:cs typeface="Times New Roman" pitchFamily="18" charset="0"/>
              </a:rPr>
              <a:t>F</a:t>
            </a:r>
            <a:r>
              <a:rPr lang="en-US" sz="3900" dirty="0" smtClean="0">
                <a:solidFill>
                  <a:schemeClr val="bg1"/>
                </a:solidFill>
                <a:latin typeface="Times New Roman" pitchFamily="18" charset="0"/>
                <a:cs typeface="Times New Roman" pitchFamily="18" charset="0"/>
              </a:rPr>
              <a:t>(1, 20) = 33.24, </a:t>
            </a:r>
            <a:r>
              <a:rPr lang="en-US" sz="3900" i="1" dirty="0" smtClean="0">
                <a:solidFill>
                  <a:schemeClr val="bg1"/>
                </a:solidFill>
                <a:latin typeface="Times New Roman" pitchFamily="18" charset="0"/>
                <a:cs typeface="Times New Roman" pitchFamily="18" charset="0"/>
              </a:rPr>
              <a:t>p</a:t>
            </a:r>
            <a:r>
              <a:rPr lang="en-US" sz="3900" dirty="0" smtClean="0">
                <a:solidFill>
                  <a:schemeClr val="bg1"/>
                </a:solidFill>
                <a:latin typeface="Times New Roman" pitchFamily="18" charset="0"/>
                <a:cs typeface="Times New Roman" pitchFamily="18" charset="0"/>
              </a:rPr>
              <a:t> &lt; .001. </a:t>
            </a:r>
          </a:p>
          <a:p>
            <a:pPr>
              <a:spcBef>
                <a:spcPct val="50000"/>
              </a:spcBef>
            </a:pPr>
            <a:r>
              <a:rPr lang="en-US" sz="3900" i="1" dirty="0" smtClean="0">
                <a:solidFill>
                  <a:schemeClr val="bg1"/>
                </a:solidFill>
                <a:latin typeface="Times New Roman" pitchFamily="18" charset="0"/>
                <a:cs typeface="Times New Roman" pitchFamily="18" charset="0"/>
              </a:rPr>
              <a:t>Name/Guise Interaction</a:t>
            </a:r>
          </a:p>
          <a:p>
            <a:pPr>
              <a:spcBef>
                <a:spcPct val="50000"/>
              </a:spcBef>
            </a:pPr>
            <a:r>
              <a:rPr lang="en-US" sz="3900" dirty="0" smtClean="0">
                <a:solidFill>
                  <a:schemeClr val="bg1"/>
                </a:solidFill>
                <a:latin typeface="Times New Roman" pitchFamily="18" charset="0"/>
                <a:cs typeface="Times New Roman" pitchFamily="18" charset="0"/>
              </a:rPr>
              <a:t>A marginally significant interaction between name and guise was present, </a:t>
            </a:r>
            <a:r>
              <a:rPr lang="en-US" sz="3900" i="1" dirty="0" smtClean="0">
                <a:solidFill>
                  <a:schemeClr val="bg1"/>
                </a:solidFill>
                <a:latin typeface="Times New Roman" pitchFamily="18" charset="0"/>
                <a:cs typeface="Times New Roman" pitchFamily="18" charset="0"/>
              </a:rPr>
              <a:t>F</a:t>
            </a:r>
            <a:r>
              <a:rPr lang="en-US" sz="3900" dirty="0" smtClean="0">
                <a:solidFill>
                  <a:schemeClr val="bg1"/>
                </a:solidFill>
                <a:latin typeface="Times New Roman" pitchFamily="18" charset="0"/>
                <a:cs typeface="Times New Roman" pitchFamily="18" charset="0"/>
              </a:rPr>
              <a:t>(1,20) = 3.71, </a:t>
            </a:r>
            <a:r>
              <a:rPr lang="en-US" sz="3900" i="1" dirty="0" smtClean="0">
                <a:solidFill>
                  <a:schemeClr val="bg1"/>
                </a:solidFill>
                <a:latin typeface="Times New Roman" pitchFamily="18" charset="0"/>
                <a:cs typeface="Times New Roman" pitchFamily="18" charset="0"/>
              </a:rPr>
              <a:t>p</a:t>
            </a:r>
            <a:r>
              <a:rPr lang="en-US" sz="3900" dirty="0" smtClean="0">
                <a:solidFill>
                  <a:schemeClr val="bg1"/>
                </a:solidFill>
                <a:latin typeface="Times New Roman" pitchFamily="18" charset="0"/>
                <a:cs typeface="Times New Roman" pitchFamily="18" charset="0"/>
              </a:rPr>
              <a:t> =.068. Participants reading a warm guise story rated attributes of a character with an African American name (</a:t>
            </a:r>
            <a:r>
              <a:rPr lang="en-US" sz="3900" i="1" dirty="0" smtClean="0">
                <a:solidFill>
                  <a:schemeClr val="bg1"/>
                </a:solidFill>
                <a:latin typeface="Times New Roman" pitchFamily="18" charset="0"/>
                <a:cs typeface="Times New Roman" pitchFamily="18" charset="0"/>
              </a:rPr>
              <a:t>M</a:t>
            </a:r>
            <a:r>
              <a:rPr lang="en-US" sz="3900" dirty="0" smtClean="0">
                <a:solidFill>
                  <a:schemeClr val="bg1"/>
                </a:solidFill>
                <a:latin typeface="Times New Roman" pitchFamily="18" charset="0"/>
                <a:cs typeface="Times New Roman" pitchFamily="18" charset="0"/>
              </a:rPr>
              <a:t> = 1.34, </a:t>
            </a:r>
            <a:r>
              <a:rPr lang="en-US" sz="3900" i="1" dirty="0" smtClean="0">
                <a:solidFill>
                  <a:schemeClr val="bg1"/>
                </a:solidFill>
                <a:latin typeface="Times New Roman" pitchFamily="18" charset="0"/>
                <a:cs typeface="Times New Roman" pitchFamily="18" charset="0"/>
              </a:rPr>
              <a:t>SD</a:t>
            </a:r>
            <a:r>
              <a:rPr lang="en-US" sz="3900" dirty="0" smtClean="0">
                <a:solidFill>
                  <a:schemeClr val="bg1"/>
                </a:solidFill>
                <a:latin typeface="Times New Roman" pitchFamily="18" charset="0"/>
                <a:cs typeface="Times New Roman" pitchFamily="18" charset="0"/>
              </a:rPr>
              <a:t> = .72) more positively than those of a character with a Caucasian name (</a:t>
            </a:r>
            <a:r>
              <a:rPr lang="en-US" sz="3900" i="1" dirty="0" smtClean="0">
                <a:solidFill>
                  <a:schemeClr val="bg1"/>
                </a:solidFill>
                <a:latin typeface="Times New Roman" pitchFamily="18" charset="0"/>
                <a:cs typeface="Times New Roman" pitchFamily="18" charset="0"/>
              </a:rPr>
              <a:t>M</a:t>
            </a:r>
            <a:r>
              <a:rPr lang="en-US" sz="3900" dirty="0" smtClean="0">
                <a:solidFill>
                  <a:schemeClr val="bg1"/>
                </a:solidFill>
                <a:latin typeface="Times New Roman" pitchFamily="18" charset="0"/>
                <a:cs typeface="Times New Roman" pitchFamily="18" charset="0"/>
              </a:rPr>
              <a:t> = 1.27, </a:t>
            </a:r>
            <a:r>
              <a:rPr lang="en-US" sz="3900" i="1" dirty="0" smtClean="0">
                <a:solidFill>
                  <a:schemeClr val="bg1"/>
                </a:solidFill>
                <a:latin typeface="Times New Roman" pitchFamily="18" charset="0"/>
                <a:cs typeface="Times New Roman" pitchFamily="18" charset="0"/>
              </a:rPr>
              <a:t>SD</a:t>
            </a:r>
            <a:r>
              <a:rPr lang="en-US" sz="3900" dirty="0" smtClean="0">
                <a:solidFill>
                  <a:schemeClr val="bg1"/>
                </a:solidFill>
                <a:latin typeface="Times New Roman" pitchFamily="18" charset="0"/>
                <a:cs typeface="Times New Roman" pitchFamily="18" charset="0"/>
              </a:rPr>
              <a:t> = .50). Participants reading a cold guise story rated the attributes of a character with an African American name (</a:t>
            </a:r>
            <a:r>
              <a:rPr lang="en-US" sz="3900" i="1" dirty="0" smtClean="0">
                <a:solidFill>
                  <a:schemeClr val="bg1"/>
                </a:solidFill>
                <a:latin typeface="Times New Roman" pitchFamily="18" charset="0"/>
                <a:cs typeface="Times New Roman" pitchFamily="18" charset="0"/>
              </a:rPr>
              <a:t>M</a:t>
            </a:r>
            <a:r>
              <a:rPr lang="en-US" sz="3900" dirty="0" smtClean="0">
                <a:solidFill>
                  <a:schemeClr val="bg1"/>
                </a:solidFill>
                <a:latin typeface="Times New Roman" pitchFamily="18" charset="0"/>
                <a:cs typeface="Times New Roman" pitchFamily="18" charset="0"/>
              </a:rPr>
              <a:t> = -.67, </a:t>
            </a:r>
            <a:r>
              <a:rPr lang="en-US" sz="3900" i="1" dirty="0" smtClean="0">
                <a:solidFill>
                  <a:schemeClr val="bg1"/>
                </a:solidFill>
                <a:latin typeface="Times New Roman" pitchFamily="18" charset="0"/>
                <a:cs typeface="Times New Roman" pitchFamily="18" charset="0"/>
              </a:rPr>
              <a:t>SD</a:t>
            </a:r>
            <a:r>
              <a:rPr lang="en-US" sz="3900" dirty="0" smtClean="0">
                <a:solidFill>
                  <a:schemeClr val="bg1"/>
                </a:solidFill>
                <a:latin typeface="Times New Roman" pitchFamily="18" charset="0"/>
                <a:cs typeface="Times New Roman" pitchFamily="18" charset="0"/>
              </a:rPr>
              <a:t> = .71) significantly more negatively (or less positively) than those of a character with a Caucasian name (</a:t>
            </a:r>
            <a:r>
              <a:rPr lang="en-US" sz="3900" i="1" dirty="0" smtClean="0">
                <a:solidFill>
                  <a:schemeClr val="bg1"/>
                </a:solidFill>
                <a:latin typeface="Times New Roman" pitchFamily="18" charset="0"/>
                <a:cs typeface="Times New Roman" pitchFamily="18" charset="0"/>
              </a:rPr>
              <a:t>M</a:t>
            </a:r>
            <a:r>
              <a:rPr lang="en-US" sz="3900" dirty="0" smtClean="0">
                <a:solidFill>
                  <a:schemeClr val="bg1"/>
                </a:solidFill>
                <a:latin typeface="Times New Roman" pitchFamily="18" charset="0"/>
                <a:cs typeface="Times New Roman" pitchFamily="18" charset="0"/>
              </a:rPr>
              <a:t> = .27, </a:t>
            </a:r>
            <a:r>
              <a:rPr lang="en-US" sz="3900" i="1" dirty="0" smtClean="0">
                <a:solidFill>
                  <a:schemeClr val="bg1"/>
                </a:solidFill>
                <a:latin typeface="Times New Roman" pitchFamily="18" charset="0"/>
                <a:cs typeface="Times New Roman" pitchFamily="18" charset="0"/>
              </a:rPr>
              <a:t>SD</a:t>
            </a:r>
            <a:r>
              <a:rPr lang="en-US" sz="3900" dirty="0" smtClean="0">
                <a:solidFill>
                  <a:schemeClr val="bg1"/>
                </a:solidFill>
                <a:latin typeface="Times New Roman" pitchFamily="18" charset="0"/>
                <a:cs typeface="Times New Roman" pitchFamily="18" charset="0"/>
              </a:rPr>
              <a:t> = .31). </a:t>
            </a:r>
            <a:endParaRPr lang="en-US" sz="3900" b="1" dirty="0">
              <a:solidFill>
                <a:srgbClr val="000000"/>
              </a:solidFill>
              <a:latin typeface="Times New Roman" pitchFamily="18" charset="0"/>
              <a:cs typeface="Times New Roman" pitchFamily="18" charset="0"/>
            </a:endParaRPr>
          </a:p>
        </p:txBody>
      </p:sp>
      <p:sp>
        <p:nvSpPr>
          <p:cNvPr id="14344" name="Text Box 15"/>
          <p:cNvSpPr txBox="1">
            <a:spLocks noChangeArrowheads="1"/>
          </p:cNvSpPr>
          <p:nvPr/>
        </p:nvSpPr>
        <p:spPr bwMode="auto">
          <a:xfrm>
            <a:off x="457200" y="26517600"/>
            <a:ext cx="18669000" cy="11495455"/>
          </a:xfrm>
          <a:prstGeom prst="rect">
            <a:avLst/>
          </a:prstGeom>
          <a:solidFill>
            <a:schemeClr val="tx1"/>
          </a:solidFill>
          <a:ln w="9525">
            <a:noFill/>
            <a:miter lim="800000"/>
            <a:headEnd/>
            <a:tailEnd/>
          </a:ln>
        </p:spPr>
        <p:txBody>
          <a:bodyPr wrap="square">
            <a:spAutoFit/>
          </a:bodyPr>
          <a:lstStyle/>
          <a:p>
            <a:r>
              <a:rPr lang="en-US" sz="3900" i="1" dirty="0" smtClean="0">
                <a:solidFill>
                  <a:schemeClr val="bg1"/>
                </a:solidFill>
                <a:latin typeface="Times New Roman" pitchFamily="18" charset="0"/>
                <a:cs typeface="Times New Roman" pitchFamily="18" charset="0"/>
              </a:rPr>
              <a:t>Participants</a:t>
            </a:r>
            <a:endParaRPr lang="en-US" sz="3900" dirty="0" smtClean="0">
              <a:solidFill>
                <a:schemeClr val="bg1"/>
              </a:solidFill>
              <a:latin typeface="Times New Roman" pitchFamily="18" charset="0"/>
              <a:cs typeface="Times New Roman" pitchFamily="18" charset="0"/>
            </a:endParaRPr>
          </a:p>
          <a:p>
            <a:r>
              <a:rPr lang="en-US" sz="3900" dirty="0" smtClean="0">
                <a:solidFill>
                  <a:schemeClr val="bg1"/>
                </a:solidFill>
                <a:latin typeface="Times New Roman" pitchFamily="18" charset="0"/>
                <a:cs typeface="Times New Roman" pitchFamily="18" charset="0"/>
              </a:rPr>
              <a:t>	Questionnaire packets were administered to a cohort (</a:t>
            </a:r>
            <a:r>
              <a:rPr lang="en-US" sz="3900" i="1" dirty="0" smtClean="0">
                <a:solidFill>
                  <a:schemeClr val="bg1"/>
                </a:solidFill>
                <a:latin typeface="Times New Roman" pitchFamily="18" charset="0"/>
                <a:cs typeface="Times New Roman" pitchFamily="18" charset="0"/>
              </a:rPr>
              <a:t>total</a:t>
            </a:r>
            <a:r>
              <a:rPr lang="en-US" sz="3900" dirty="0" smtClean="0">
                <a:solidFill>
                  <a:schemeClr val="bg1"/>
                </a:solidFill>
                <a:latin typeface="Times New Roman" pitchFamily="18" charset="0"/>
                <a:cs typeface="Times New Roman" pitchFamily="18" charset="0"/>
              </a:rPr>
              <a:t> </a:t>
            </a:r>
            <a:r>
              <a:rPr lang="en-US" sz="3900" i="1" dirty="0" smtClean="0">
                <a:solidFill>
                  <a:schemeClr val="bg1"/>
                </a:solidFill>
                <a:latin typeface="Times New Roman" pitchFamily="18" charset="0"/>
                <a:cs typeface="Times New Roman" pitchFamily="18" charset="0"/>
              </a:rPr>
              <a:t>n=</a:t>
            </a:r>
            <a:r>
              <a:rPr lang="en-US" sz="3900" dirty="0" smtClean="0">
                <a:solidFill>
                  <a:schemeClr val="bg1"/>
                </a:solidFill>
                <a:latin typeface="Times New Roman" pitchFamily="18" charset="0"/>
                <a:cs typeface="Times New Roman" pitchFamily="18" charset="0"/>
              </a:rPr>
              <a:t>24) of University of North Carolina at Greensboro (UNC-G) undergraduate students.</a:t>
            </a:r>
          </a:p>
          <a:p>
            <a:r>
              <a:rPr lang="en-US" sz="3900" i="1" dirty="0" smtClean="0">
                <a:solidFill>
                  <a:schemeClr val="bg1"/>
                </a:solidFill>
                <a:latin typeface="Times New Roman" pitchFamily="18" charset="0"/>
                <a:cs typeface="Times New Roman" pitchFamily="18" charset="0"/>
              </a:rPr>
              <a:t>Materials	</a:t>
            </a:r>
            <a:endParaRPr lang="en-US" sz="3900" dirty="0" smtClean="0">
              <a:solidFill>
                <a:schemeClr val="bg1"/>
              </a:solidFill>
              <a:latin typeface="Times New Roman" pitchFamily="18" charset="0"/>
              <a:cs typeface="Times New Roman" pitchFamily="18" charset="0"/>
            </a:endParaRPr>
          </a:p>
          <a:p>
            <a:r>
              <a:rPr lang="en-US" sz="3900" dirty="0" smtClean="0">
                <a:solidFill>
                  <a:schemeClr val="bg1"/>
                </a:solidFill>
                <a:latin typeface="Times New Roman" pitchFamily="18" charset="0"/>
                <a:cs typeface="Times New Roman" pitchFamily="18" charset="0"/>
              </a:rPr>
              <a:t>	Each participant received a questionnaire packet consisting of four pages, printed on standard white paper (11in x8</a:t>
            </a:r>
            <a:r>
              <a:rPr lang="en-US" sz="3900" baseline="-25000" dirty="0" smtClean="0">
                <a:solidFill>
                  <a:schemeClr val="bg1"/>
                </a:solidFill>
                <a:latin typeface="Times New Roman" pitchFamily="18" charset="0"/>
                <a:cs typeface="Times New Roman" pitchFamily="18" charset="0"/>
              </a:rPr>
              <a:t>1/2</a:t>
            </a:r>
            <a:r>
              <a:rPr lang="en-US" sz="3900" dirty="0" smtClean="0">
                <a:solidFill>
                  <a:schemeClr val="bg1"/>
                </a:solidFill>
                <a:latin typeface="Times New Roman" pitchFamily="18" charset="0"/>
                <a:cs typeface="Times New Roman" pitchFamily="18" charset="0"/>
              </a:rPr>
              <a:t>in) in black ink. </a:t>
            </a:r>
          </a:p>
          <a:p>
            <a:r>
              <a:rPr lang="en-US" sz="3900" i="1" dirty="0" smtClean="0">
                <a:solidFill>
                  <a:schemeClr val="bg1"/>
                </a:solidFill>
                <a:latin typeface="Times New Roman" pitchFamily="18" charset="0"/>
                <a:cs typeface="Times New Roman" pitchFamily="18" charset="0"/>
              </a:rPr>
              <a:t>Design and Procedure</a:t>
            </a:r>
            <a:endParaRPr lang="en-US" sz="3900" dirty="0" smtClean="0">
              <a:solidFill>
                <a:schemeClr val="bg1"/>
              </a:solidFill>
              <a:latin typeface="Times New Roman" pitchFamily="18" charset="0"/>
              <a:cs typeface="Times New Roman" pitchFamily="18" charset="0"/>
            </a:endParaRPr>
          </a:p>
          <a:p>
            <a:r>
              <a:rPr lang="en-US" sz="3900" dirty="0" smtClean="0">
                <a:solidFill>
                  <a:schemeClr val="bg1"/>
                </a:solidFill>
                <a:latin typeface="Times New Roman" pitchFamily="18" charset="0"/>
                <a:cs typeface="Times New Roman" pitchFamily="18" charset="0"/>
              </a:rPr>
              <a:t>	This was a between-subjects, 2 </a:t>
            </a:r>
            <a:r>
              <a:rPr lang="en-US" sz="3900" dirty="0" err="1" smtClean="0">
                <a:solidFill>
                  <a:schemeClr val="bg1"/>
                </a:solidFill>
                <a:latin typeface="Times New Roman" pitchFamily="18" charset="0"/>
                <a:cs typeface="Times New Roman" pitchFamily="18" charset="0"/>
              </a:rPr>
              <a:t>x</a:t>
            </a:r>
            <a:r>
              <a:rPr lang="en-US" sz="3900" dirty="0" smtClean="0">
                <a:solidFill>
                  <a:schemeClr val="bg1"/>
                </a:solidFill>
                <a:latin typeface="Times New Roman" pitchFamily="18" charset="0"/>
                <a:cs typeface="Times New Roman" pitchFamily="18" charset="0"/>
              </a:rPr>
              <a:t> 2 design. Name (e.g., Caucasian name: Emily Smith and African American name: Ebony Jackson) and story content (e.g., cold guise-bad day and warm guise-good day) were crossed.</a:t>
            </a:r>
          </a:p>
          <a:p>
            <a:r>
              <a:rPr lang="en-US" sz="3900" dirty="0" smtClean="0">
                <a:solidFill>
                  <a:schemeClr val="bg1"/>
                </a:solidFill>
                <a:latin typeface="Times New Roman" pitchFamily="18" charset="0"/>
                <a:cs typeface="Times New Roman" pitchFamily="18" charset="0"/>
              </a:rPr>
              <a:t>	Participants received 1of 4 possible questionnaire packets in which a fictional female high school students day was presented through the use of a short story. Questions followed the presented stories, asking participants to assess the likeliness a certain attribute or personality trait was applicable to the high school student outlined in the presented story. This was measured using a </a:t>
            </a:r>
            <a:r>
              <a:rPr lang="en-US" sz="3900" dirty="0" err="1" smtClean="0">
                <a:solidFill>
                  <a:schemeClr val="bg1"/>
                </a:solidFill>
                <a:latin typeface="Times New Roman" pitchFamily="18" charset="0"/>
                <a:cs typeface="Times New Roman" pitchFamily="18" charset="0"/>
              </a:rPr>
              <a:t>Likert</a:t>
            </a:r>
            <a:r>
              <a:rPr lang="en-US" sz="3900" dirty="0" smtClean="0">
                <a:solidFill>
                  <a:schemeClr val="bg1"/>
                </a:solidFill>
                <a:latin typeface="Times New Roman" pitchFamily="18" charset="0"/>
                <a:cs typeface="Times New Roman" pitchFamily="18" charset="0"/>
              </a:rPr>
              <a:t> scale ranging from 1, very unlikely, to 7, very likely. </a:t>
            </a:r>
          </a:p>
          <a:p>
            <a:r>
              <a:rPr lang="en-US" sz="3900" dirty="0" smtClean="0">
                <a:solidFill>
                  <a:schemeClr val="bg1"/>
                </a:solidFill>
                <a:latin typeface="Times New Roman" pitchFamily="18" charset="0"/>
                <a:cs typeface="Times New Roman" pitchFamily="18" charset="0"/>
              </a:rPr>
              <a:t>	On each administration day participants were provided with a questionnaire packet as an instructional protocol was read. Participants then read the short story on page 1, and answered the questions presented on pages 2 to 4. Participants were given up to 9 minutes to complete the questionnaire packet. Packets were collected and participants were debriefed. </a:t>
            </a:r>
            <a:endParaRPr lang="en-US" sz="3900" b="1" dirty="0">
              <a:solidFill>
                <a:schemeClr val="bg1"/>
              </a:solidFill>
              <a:latin typeface="Times New Roman" pitchFamily="18" charset="0"/>
              <a:cs typeface="Times New Roman" pitchFamily="18" charset="0"/>
            </a:endParaRPr>
          </a:p>
        </p:txBody>
      </p:sp>
      <p:sp>
        <p:nvSpPr>
          <p:cNvPr id="14345" name="Text Box 16"/>
          <p:cNvSpPr txBox="1">
            <a:spLocks noChangeArrowheads="1"/>
          </p:cNvSpPr>
          <p:nvPr/>
        </p:nvSpPr>
        <p:spPr bwMode="auto">
          <a:xfrm>
            <a:off x="457200" y="11353800"/>
            <a:ext cx="18592800" cy="15034885"/>
          </a:xfrm>
          <a:prstGeom prst="rect">
            <a:avLst/>
          </a:prstGeom>
          <a:solidFill>
            <a:schemeClr val="tx1"/>
          </a:solidFill>
          <a:ln w="9525">
            <a:noFill/>
            <a:miter lim="800000"/>
            <a:headEnd/>
            <a:tailEnd/>
          </a:ln>
        </p:spPr>
        <p:txBody>
          <a:bodyPr wrap="square">
            <a:spAutoFit/>
          </a:bodyPr>
          <a:lstStyle/>
          <a:p>
            <a:pPr algn="ctr"/>
            <a:endParaRPr lang="en-US" sz="3500" b="1" dirty="0" smtClean="0">
              <a:solidFill>
                <a:srgbClr val="000000"/>
              </a:solidFill>
              <a:latin typeface="Times New Roman" pitchFamily="18" charset="0"/>
              <a:cs typeface="Times New Roman" pitchFamily="18" charset="0"/>
            </a:endParaRPr>
          </a:p>
          <a:p>
            <a:r>
              <a:rPr lang="en-US" sz="3500" dirty="0" smtClean="0">
                <a:solidFill>
                  <a:schemeClr val="bg1"/>
                </a:solidFill>
                <a:latin typeface="Times New Roman" pitchFamily="18" charset="0"/>
                <a:cs typeface="Times New Roman" pitchFamily="18" charset="0"/>
              </a:rPr>
              <a:t>	</a:t>
            </a:r>
            <a:r>
              <a:rPr lang="en-US" sz="3900" dirty="0" smtClean="0">
                <a:solidFill>
                  <a:schemeClr val="bg1"/>
                </a:solidFill>
                <a:latin typeface="Times New Roman" pitchFamily="18" charset="0"/>
                <a:cs typeface="Times New Roman" pitchFamily="18" charset="0"/>
              </a:rPr>
              <a:t>In the evaluation of a person or performance individuals’ perceptual judgment of specific attributes are affected by previously established judgments. This is a phenomenon known as the ‘halo-effect’. It is a cognitive bias in which the global, or whole evaluation of a person, performance, or situation affects later evaluations of individual attributes (e.g. intelligence, extraversion, agreeableness). In a study of the halo effect in relation to essay quality and attractiveness, Landy and </a:t>
            </a:r>
            <a:r>
              <a:rPr lang="en-US" sz="3900" dirty="0" err="1" smtClean="0">
                <a:solidFill>
                  <a:schemeClr val="bg1"/>
                </a:solidFill>
                <a:latin typeface="Times New Roman" pitchFamily="18" charset="0"/>
                <a:cs typeface="Times New Roman" pitchFamily="18" charset="0"/>
              </a:rPr>
              <a:t>Sigall</a:t>
            </a:r>
            <a:r>
              <a:rPr lang="en-US" sz="3900" dirty="0" smtClean="0">
                <a:solidFill>
                  <a:schemeClr val="bg1"/>
                </a:solidFill>
                <a:latin typeface="Times New Roman" pitchFamily="18" charset="0"/>
                <a:cs typeface="Times New Roman" pitchFamily="18" charset="0"/>
              </a:rPr>
              <a:t> (1974) found that the attractiveness of a female author had a significant effect on the judgment of her essay, but only when her essay was of poor quality. In a study of the halo effect in relation to a global appearance, or guise, and the evaluation of certain qualities, </a:t>
            </a:r>
            <a:r>
              <a:rPr lang="en-US" sz="3900" dirty="0" err="1" smtClean="0">
                <a:solidFill>
                  <a:schemeClr val="bg1"/>
                </a:solidFill>
                <a:latin typeface="Times New Roman" pitchFamily="18" charset="0"/>
                <a:cs typeface="Times New Roman" pitchFamily="18" charset="0"/>
              </a:rPr>
              <a:t>Nisbett</a:t>
            </a:r>
            <a:r>
              <a:rPr lang="en-US" sz="3900" dirty="0" smtClean="0">
                <a:solidFill>
                  <a:schemeClr val="bg1"/>
                </a:solidFill>
                <a:latin typeface="Times New Roman" pitchFamily="18" charset="0"/>
                <a:cs typeface="Times New Roman" pitchFamily="18" charset="0"/>
              </a:rPr>
              <a:t> and Wilson (1977) found that that when presenting a cold guise the qualities of  a presenter was rated significantly lower than when the same presenter displayed a warm guise. </a:t>
            </a:r>
          </a:p>
          <a:p>
            <a:r>
              <a:rPr lang="en-US" sz="3900" dirty="0" smtClean="0">
                <a:solidFill>
                  <a:schemeClr val="bg1"/>
                </a:solidFill>
                <a:latin typeface="Times New Roman" pitchFamily="18" charset="0"/>
                <a:cs typeface="Times New Roman" pitchFamily="18" charset="0"/>
              </a:rPr>
              <a:t>	The current study assessed the degree to which a name, particularly a name with specific racial connotations, can elicit a global evaluation and the effects to which that global evaluation can alter perceptual judgment of certain attributes and personality traits. It was predicted that a name would influence participants’ evaluations of personality such that an African American name would elicit lower positive attribute and higher negative attribute scores. It was also predicted that, independent of name, a short story guise would have an effect on attribute likeliness ratings, with a warm guise eliciting higher positive attribute likeliness ratings than that of a cold guise. The effect of racially specific names on global evaluations would further be facilitated by the use of a good day (WG) or bad day (CG) story situation, such that when presented with a bad day-cold guise story scenario mean attribute likeliness ratings would show a greater difference between an African American name and a Caucasian name than when presented with a good day-warm guise story scenario.</a:t>
            </a:r>
            <a:endParaRPr lang="en-US" sz="3900" b="1" dirty="0">
              <a:solidFill>
                <a:schemeClr val="bg1"/>
              </a:solidFill>
              <a:latin typeface="Times New Roman" pitchFamily="18" charset="0"/>
              <a:cs typeface="Times New Roman" pitchFamily="18" charset="0"/>
            </a:endParaRPr>
          </a:p>
        </p:txBody>
      </p:sp>
      <p:sp>
        <p:nvSpPr>
          <p:cNvPr id="14348" name="TextBox 16"/>
          <p:cNvSpPr txBox="1">
            <a:spLocks noChangeArrowheads="1"/>
          </p:cNvSpPr>
          <p:nvPr/>
        </p:nvSpPr>
        <p:spPr bwMode="auto">
          <a:xfrm>
            <a:off x="17907000" y="19888200"/>
            <a:ext cx="15468600" cy="2308324"/>
          </a:xfrm>
          <a:prstGeom prst="rect">
            <a:avLst/>
          </a:prstGeom>
          <a:noFill/>
          <a:ln w="9525">
            <a:noFill/>
            <a:miter lim="800000"/>
            <a:headEnd/>
            <a:tailEnd/>
          </a:ln>
        </p:spPr>
        <p:txBody>
          <a:bodyPr>
            <a:spAutoFit/>
          </a:bodyPr>
          <a:lstStyle/>
          <a:p>
            <a:endParaRPr lang="en-US" sz="7200" b="1" dirty="0">
              <a:solidFill>
                <a:srgbClr val="C0504D"/>
              </a:solidFill>
            </a:endParaRPr>
          </a:p>
          <a:p>
            <a:endParaRPr lang="en-US" sz="7200" b="1" dirty="0">
              <a:solidFill>
                <a:srgbClr val="000000"/>
              </a:solidFill>
            </a:endParaRPr>
          </a:p>
        </p:txBody>
      </p:sp>
      <p:sp>
        <p:nvSpPr>
          <p:cNvPr id="14353" name="TextBox 21"/>
          <p:cNvSpPr txBox="1">
            <a:spLocks noChangeArrowheads="1"/>
          </p:cNvSpPr>
          <p:nvPr/>
        </p:nvSpPr>
        <p:spPr bwMode="auto">
          <a:xfrm flipH="1">
            <a:off x="19202400" y="25984200"/>
            <a:ext cx="13563600" cy="12187952"/>
          </a:xfrm>
          <a:prstGeom prst="rect">
            <a:avLst/>
          </a:prstGeom>
          <a:solidFill>
            <a:schemeClr val="tx1"/>
          </a:solidFill>
          <a:ln w="101600">
            <a:solidFill>
              <a:schemeClr val="accent3">
                <a:lumMod val="60000"/>
                <a:lumOff val="40000"/>
              </a:schemeClr>
            </a:solidFill>
            <a:miter lim="800000"/>
            <a:headEnd/>
            <a:tailEnd/>
          </a:ln>
        </p:spPr>
        <p:txBody>
          <a:bodyPr wrap="square">
            <a:spAutoFit/>
          </a:bodyPr>
          <a:lstStyle/>
          <a:p>
            <a:r>
              <a:rPr lang="en-US" sz="800" b="1" dirty="0">
                <a:solidFill>
                  <a:srgbClr val="000000"/>
                </a:solidFill>
              </a:rPr>
              <a:t>	</a:t>
            </a:r>
            <a:r>
              <a:rPr lang="en-US" sz="800" b="1" dirty="0" smtClean="0">
                <a:solidFill>
                  <a:srgbClr val="000000"/>
                </a:solidFill>
              </a:rPr>
              <a:t>	</a:t>
            </a:r>
            <a:r>
              <a:rPr lang="en-US" sz="4000" u="sng" dirty="0" smtClean="0">
                <a:solidFill>
                  <a:schemeClr val="tx1">
                    <a:lumMod val="50000"/>
                  </a:schemeClr>
                </a:solidFill>
                <a:latin typeface="Times New Roman" pitchFamily="18" charset="0"/>
                <a:cs typeface="Times New Roman" pitchFamily="18" charset="0"/>
              </a:rPr>
              <a:t>A Day in the Life of Emily Smith	</a:t>
            </a:r>
            <a:r>
              <a:rPr lang="en-US" sz="4000" dirty="0" smtClean="0">
                <a:solidFill>
                  <a:schemeClr val="tx1">
                    <a:lumMod val="50000"/>
                  </a:schemeClr>
                </a:solidFill>
                <a:latin typeface="Times New Roman" pitchFamily="18" charset="0"/>
                <a:cs typeface="Times New Roman" pitchFamily="18" charset="0"/>
              </a:rPr>
              <a:t>	</a:t>
            </a:r>
            <a:r>
              <a:rPr lang="en-US" sz="4000" u="sng" dirty="0" smtClean="0">
                <a:solidFill>
                  <a:schemeClr val="tx1">
                    <a:lumMod val="50000"/>
                  </a:schemeClr>
                </a:solidFill>
                <a:latin typeface="Times New Roman" pitchFamily="18" charset="0"/>
                <a:cs typeface="Times New Roman" pitchFamily="18" charset="0"/>
              </a:rPr>
              <a:t>ID No.______</a:t>
            </a:r>
            <a:endParaRPr lang="en-US" sz="4000" i="1" dirty="0" smtClean="0">
              <a:solidFill>
                <a:schemeClr val="tx1">
                  <a:lumMod val="50000"/>
                </a:schemeClr>
              </a:solidFill>
              <a:latin typeface="Times New Roman" pitchFamily="18" charset="0"/>
              <a:cs typeface="Times New Roman" pitchFamily="18" charset="0"/>
            </a:endParaRPr>
          </a:p>
          <a:p>
            <a:endParaRPr lang="en-US" sz="4000" i="1" dirty="0" smtClean="0">
              <a:solidFill>
                <a:srgbClr val="000000"/>
              </a:solidFill>
              <a:latin typeface="Times New Roman" pitchFamily="18" charset="0"/>
              <a:cs typeface="Times New Roman" pitchFamily="18" charset="0"/>
            </a:endParaRPr>
          </a:p>
          <a:p>
            <a:r>
              <a:rPr lang="en-US" sz="3700" i="1" dirty="0" smtClean="0">
                <a:solidFill>
                  <a:srgbClr val="000000"/>
                </a:solidFill>
                <a:latin typeface="Times New Roman" pitchFamily="18" charset="0"/>
                <a:cs typeface="Times New Roman" pitchFamily="18" charset="0"/>
              </a:rPr>
              <a:t>Emily Smith – Warm Guise Story Example</a:t>
            </a:r>
          </a:p>
          <a:p>
            <a:r>
              <a:rPr lang="en-US" sz="3700" dirty="0" smtClean="0">
                <a:solidFill>
                  <a:schemeClr val="bg1"/>
                </a:solidFill>
                <a:latin typeface="Times New Roman" pitchFamily="18" charset="0"/>
                <a:cs typeface="Times New Roman" pitchFamily="18" charset="0"/>
              </a:rPr>
              <a:t>	For Emily Smith, a junior in high school, the day starts early as she prepares for school. She takes a quick shower, gets dressed, eats a healthy breakfast, and then rides to school. </a:t>
            </a:r>
          </a:p>
          <a:p>
            <a:endParaRPr lang="en-US" sz="3700" dirty="0" smtClean="0">
              <a:solidFill>
                <a:schemeClr val="bg1"/>
              </a:solidFill>
              <a:latin typeface="Times New Roman" pitchFamily="18" charset="0"/>
              <a:cs typeface="Times New Roman" pitchFamily="18" charset="0"/>
            </a:endParaRPr>
          </a:p>
          <a:p>
            <a:r>
              <a:rPr lang="en-US" sz="3700" i="1" dirty="0" smtClean="0">
                <a:solidFill>
                  <a:schemeClr val="bg1"/>
                </a:solidFill>
                <a:latin typeface="Times New Roman" pitchFamily="18" charset="0"/>
                <a:cs typeface="Times New Roman" pitchFamily="18" charset="0"/>
              </a:rPr>
              <a:t>Emily Smith – Cold Guise Story Example</a:t>
            </a:r>
          </a:p>
          <a:p>
            <a:r>
              <a:rPr lang="en-US" sz="3700" dirty="0" smtClean="0">
                <a:solidFill>
                  <a:schemeClr val="bg1"/>
                </a:solidFill>
                <a:latin typeface="Times New Roman" pitchFamily="18" charset="0"/>
                <a:cs typeface="Times New Roman" pitchFamily="18" charset="0"/>
              </a:rPr>
              <a:t>	For Emily Smith, a junior in high school, the day starts in a rush as she doesn’t hear her alarm clock, and must hurry to </a:t>
            </a:r>
          </a:p>
          <a:p>
            <a:r>
              <a:rPr lang="en-US" sz="3700" dirty="0" smtClean="0">
                <a:solidFill>
                  <a:schemeClr val="bg1"/>
                </a:solidFill>
                <a:latin typeface="Times New Roman" pitchFamily="18" charset="0"/>
                <a:cs typeface="Times New Roman" pitchFamily="18" charset="0"/>
              </a:rPr>
              <a:t>shower and get dressed.</a:t>
            </a:r>
          </a:p>
          <a:p>
            <a:endParaRPr lang="en-US" sz="4000" i="1" dirty="0" smtClean="0">
              <a:solidFill>
                <a:schemeClr val="bg1"/>
              </a:solidFill>
              <a:latin typeface="Times New Roman" pitchFamily="18" charset="0"/>
              <a:cs typeface="Times New Roman" pitchFamily="18" charset="0"/>
            </a:endParaRPr>
          </a:p>
          <a:p>
            <a:r>
              <a:rPr lang="en-US" sz="3700" i="1" dirty="0" smtClean="0">
                <a:solidFill>
                  <a:schemeClr val="bg1"/>
                </a:solidFill>
                <a:latin typeface="Times New Roman" pitchFamily="18" charset="0"/>
                <a:cs typeface="Times New Roman" pitchFamily="18" charset="0"/>
              </a:rPr>
              <a:t>Presented Questionnaire Example</a:t>
            </a:r>
          </a:p>
          <a:p>
            <a:endParaRPr lang="en-US" sz="3700" i="1" dirty="0" smtClean="0">
              <a:solidFill>
                <a:schemeClr val="bg1"/>
              </a:solidFill>
              <a:latin typeface="Times New Roman" pitchFamily="18" charset="0"/>
              <a:cs typeface="Times New Roman" pitchFamily="18" charset="0"/>
            </a:endParaRPr>
          </a:p>
          <a:p>
            <a:endParaRPr lang="en-US" sz="3700" dirty="0" smtClean="0">
              <a:solidFill>
                <a:schemeClr val="bg1"/>
              </a:solidFill>
              <a:latin typeface="Times New Roman" pitchFamily="18" charset="0"/>
              <a:cs typeface="Times New Roman" pitchFamily="18" charset="0"/>
            </a:endParaRPr>
          </a:p>
          <a:p>
            <a:endParaRPr lang="en-US" sz="3700" dirty="0" smtClean="0">
              <a:solidFill>
                <a:schemeClr val="bg1"/>
              </a:solidFill>
              <a:latin typeface="Times New Roman" pitchFamily="18" charset="0"/>
              <a:cs typeface="Times New Roman" pitchFamily="18" charset="0"/>
            </a:endParaRPr>
          </a:p>
          <a:p>
            <a:endParaRPr lang="en-US" sz="3700" dirty="0" smtClean="0">
              <a:solidFill>
                <a:schemeClr val="bg1"/>
              </a:solidFill>
              <a:latin typeface="Times New Roman" pitchFamily="18" charset="0"/>
              <a:cs typeface="Times New Roman" pitchFamily="18" charset="0"/>
            </a:endParaRPr>
          </a:p>
          <a:p>
            <a:endParaRPr lang="en-US" sz="3700" dirty="0" smtClean="0">
              <a:solidFill>
                <a:schemeClr val="bg1"/>
              </a:solidFill>
              <a:latin typeface="Times New Roman" pitchFamily="18" charset="0"/>
              <a:cs typeface="Times New Roman" pitchFamily="18" charset="0"/>
            </a:endParaRPr>
          </a:p>
          <a:p>
            <a:endParaRPr lang="en-US" sz="3700" dirty="0" smtClean="0">
              <a:solidFill>
                <a:schemeClr val="bg1"/>
              </a:solidFill>
              <a:latin typeface="Times New Roman" pitchFamily="18" charset="0"/>
              <a:cs typeface="Times New Roman" pitchFamily="18" charset="0"/>
            </a:endParaRPr>
          </a:p>
          <a:p>
            <a:endParaRPr lang="en-US" sz="3700" dirty="0" smtClean="0">
              <a:solidFill>
                <a:schemeClr val="bg1"/>
              </a:solidFill>
              <a:latin typeface="Times New Roman" pitchFamily="18" charset="0"/>
              <a:cs typeface="Times New Roman" pitchFamily="18" charset="0"/>
            </a:endParaRPr>
          </a:p>
          <a:p>
            <a:endParaRPr lang="en-US" sz="3700" b="1" dirty="0">
              <a:solidFill>
                <a:srgbClr val="000000"/>
              </a:solidFill>
              <a:latin typeface="Times New Roman" pitchFamily="18" charset="0"/>
              <a:cs typeface="Times New Roman" pitchFamily="18" charset="0"/>
            </a:endParaRPr>
          </a:p>
        </p:txBody>
      </p:sp>
      <p:sp>
        <p:nvSpPr>
          <p:cNvPr id="14354" name="TextBox 22"/>
          <p:cNvSpPr txBox="1">
            <a:spLocks noChangeArrowheads="1"/>
          </p:cNvSpPr>
          <p:nvPr/>
        </p:nvSpPr>
        <p:spPr bwMode="auto">
          <a:xfrm>
            <a:off x="19050000" y="24384000"/>
            <a:ext cx="13716000" cy="1569660"/>
          </a:xfrm>
          <a:prstGeom prst="rect">
            <a:avLst/>
          </a:prstGeom>
          <a:solidFill>
            <a:schemeClr val="tx1"/>
          </a:solidFill>
          <a:ln w="9525">
            <a:noFill/>
            <a:miter lim="800000"/>
            <a:headEnd/>
            <a:tailEnd/>
          </a:ln>
        </p:spPr>
        <p:txBody>
          <a:bodyPr wrap="square">
            <a:spAutoFit/>
          </a:bodyPr>
          <a:lstStyle/>
          <a:p>
            <a:r>
              <a:rPr lang="en-US" sz="4800" dirty="0" smtClean="0">
                <a:solidFill>
                  <a:srgbClr val="000000"/>
                </a:solidFill>
                <a:latin typeface="Times New Roman" pitchFamily="18" charset="0"/>
                <a:cs typeface="Times New Roman" pitchFamily="18" charset="0"/>
              </a:rPr>
              <a:t>Figure 2. </a:t>
            </a:r>
            <a:r>
              <a:rPr lang="en-US" sz="4800" i="1" dirty="0" smtClean="0">
                <a:solidFill>
                  <a:srgbClr val="000000"/>
                </a:solidFill>
                <a:latin typeface="Times New Roman" pitchFamily="18" charset="0"/>
                <a:cs typeface="Times New Roman" pitchFamily="18" charset="0"/>
              </a:rPr>
              <a:t>Presented</a:t>
            </a:r>
            <a:r>
              <a:rPr lang="en-US" sz="4800" dirty="0" smtClean="0">
                <a:solidFill>
                  <a:srgbClr val="000000"/>
                </a:solidFill>
                <a:latin typeface="Times New Roman" pitchFamily="18" charset="0"/>
                <a:cs typeface="Times New Roman" pitchFamily="18" charset="0"/>
              </a:rPr>
              <a:t> </a:t>
            </a:r>
            <a:r>
              <a:rPr lang="en-US" sz="4800" i="1" dirty="0" smtClean="0">
                <a:solidFill>
                  <a:srgbClr val="000000"/>
                </a:solidFill>
                <a:latin typeface="Times New Roman" pitchFamily="18" charset="0"/>
                <a:cs typeface="Times New Roman" pitchFamily="18" charset="0"/>
              </a:rPr>
              <a:t>Story Situation/Questionnaire example</a:t>
            </a:r>
            <a:endParaRPr lang="en-US" sz="4800" i="1" dirty="0">
              <a:solidFill>
                <a:srgbClr val="000000"/>
              </a:solidFill>
              <a:latin typeface="Times New Roman" pitchFamily="18" charset="0"/>
              <a:cs typeface="Times New Roman" pitchFamily="18" charset="0"/>
            </a:endParaRPr>
          </a:p>
        </p:txBody>
      </p:sp>
      <p:pic>
        <p:nvPicPr>
          <p:cNvPr id="19" name="Picture 363" descr="FullNameHColor"/>
          <p:cNvPicPr>
            <a:picLocks noChangeAspect="1" noChangeArrowheads="1"/>
          </p:cNvPicPr>
          <p:nvPr/>
        </p:nvPicPr>
        <p:blipFill>
          <a:blip r:embed="rId3" cstate="print"/>
          <a:srcRect/>
          <a:stretch>
            <a:fillRect/>
          </a:stretch>
        </p:blipFill>
        <p:spPr bwMode="auto">
          <a:xfrm>
            <a:off x="1524000" y="1676400"/>
            <a:ext cx="7696200" cy="2743200"/>
          </a:xfrm>
          <a:prstGeom prst="rect">
            <a:avLst/>
          </a:prstGeom>
          <a:noFill/>
          <a:ln w="9525">
            <a:noFill/>
            <a:miter lim="800000"/>
            <a:headEnd/>
            <a:tailEnd/>
          </a:ln>
        </p:spPr>
      </p:pic>
      <p:graphicFrame>
        <p:nvGraphicFramePr>
          <p:cNvPr id="17" name="Chart 16"/>
          <p:cNvGraphicFramePr/>
          <p:nvPr/>
        </p:nvGraphicFramePr>
        <p:xfrm>
          <a:off x="19126200" y="7315200"/>
          <a:ext cx="13563600" cy="15621000"/>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9"/>
          <p:cNvSpPr txBox="1"/>
          <p:nvPr/>
        </p:nvSpPr>
        <p:spPr>
          <a:xfrm>
            <a:off x="19126200" y="6324600"/>
            <a:ext cx="12565491" cy="830997"/>
          </a:xfrm>
          <a:prstGeom prst="rect">
            <a:avLst/>
          </a:prstGeom>
          <a:noFill/>
        </p:spPr>
        <p:txBody>
          <a:bodyPr wrap="none" rtlCol="0">
            <a:spAutoFit/>
          </a:bodyPr>
          <a:lstStyle/>
          <a:p>
            <a:r>
              <a:rPr lang="en-US" sz="4800" dirty="0" smtClean="0">
                <a:solidFill>
                  <a:schemeClr val="bg1"/>
                </a:solidFill>
                <a:latin typeface="Times New Roman" pitchFamily="18" charset="0"/>
                <a:cs typeface="Times New Roman" pitchFamily="18" charset="0"/>
              </a:rPr>
              <a:t>Figure 1. </a:t>
            </a:r>
            <a:r>
              <a:rPr lang="en-US" sz="4800" i="1" dirty="0" smtClean="0">
                <a:solidFill>
                  <a:schemeClr val="bg1"/>
                </a:solidFill>
                <a:latin typeface="Times New Roman" pitchFamily="18" charset="0"/>
                <a:cs typeface="Times New Roman" pitchFamily="18" charset="0"/>
              </a:rPr>
              <a:t>Comparison of Differential Mean Scores</a:t>
            </a:r>
          </a:p>
        </p:txBody>
      </p:sp>
      <p:sp>
        <p:nvSpPr>
          <p:cNvPr id="16" name="TextBox 15"/>
          <p:cNvSpPr txBox="1"/>
          <p:nvPr/>
        </p:nvSpPr>
        <p:spPr>
          <a:xfrm>
            <a:off x="7086600" y="2209800"/>
            <a:ext cx="37490400" cy="4601260"/>
          </a:xfrm>
          <a:prstGeom prst="rect">
            <a:avLst/>
          </a:prstGeom>
          <a:noFill/>
        </p:spPr>
        <p:txBody>
          <a:bodyPr wrap="square" rtlCol="0">
            <a:spAutoFit/>
          </a:bodyPr>
          <a:lstStyle/>
          <a:p>
            <a:pPr algn="ctr"/>
            <a:r>
              <a:rPr lang="en-US" b="1" dirty="0" smtClean="0">
                <a:solidFill>
                  <a:schemeClr val="bg1"/>
                </a:solidFill>
                <a:latin typeface="Times New Roman" pitchFamily="18" charset="0"/>
                <a:cs typeface="Times New Roman" pitchFamily="18" charset="0"/>
              </a:rPr>
              <a:t>TITLE</a:t>
            </a:r>
          </a:p>
          <a:p>
            <a:pPr algn="ctr"/>
            <a:r>
              <a:rPr lang="en-US" sz="6600" dirty="0" smtClean="0">
                <a:solidFill>
                  <a:schemeClr val="bg1"/>
                </a:solidFill>
                <a:latin typeface="Times New Roman" pitchFamily="18" charset="0"/>
                <a:cs typeface="Times New Roman" pitchFamily="18" charset="0"/>
              </a:rPr>
              <a:t>Ashley Alston, Justin Bollinger, Lindsay England, and </a:t>
            </a:r>
            <a:r>
              <a:rPr lang="en-US" sz="6600" dirty="0" err="1" smtClean="0">
                <a:solidFill>
                  <a:schemeClr val="bg1"/>
                </a:solidFill>
                <a:latin typeface="Times New Roman" pitchFamily="18" charset="0"/>
                <a:cs typeface="Times New Roman" pitchFamily="18" charset="0"/>
              </a:rPr>
              <a:t>Sourena</a:t>
            </a:r>
            <a:r>
              <a:rPr lang="en-US" sz="6600" dirty="0" smtClean="0">
                <a:solidFill>
                  <a:schemeClr val="bg1"/>
                </a:solidFill>
                <a:latin typeface="Times New Roman" pitchFamily="18" charset="0"/>
                <a:cs typeface="Times New Roman" pitchFamily="18" charset="0"/>
              </a:rPr>
              <a:t> </a:t>
            </a:r>
            <a:r>
              <a:rPr lang="en-US" sz="6600" dirty="0" err="1" smtClean="0">
                <a:solidFill>
                  <a:schemeClr val="bg1"/>
                </a:solidFill>
                <a:latin typeface="Times New Roman" pitchFamily="18" charset="0"/>
                <a:cs typeface="Times New Roman" pitchFamily="18" charset="0"/>
              </a:rPr>
              <a:t>Haj-Mohamadi</a:t>
            </a:r>
            <a:endParaRPr lang="en-US" sz="6600" dirty="0" smtClean="0">
              <a:solidFill>
                <a:schemeClr val="bg1"/>
              </a:solidFill>
              <a:latin typeface="Times New Roman" pitchFamily="18" charset="0"/>
              <a:cs typeface="Times New Roman" pitchFamily="18" charset="0"/>
            </a:endParaRPr>
          </a:p>
          <a:p>
            <a:pPr algn="ctr"/>
            <a:r>
              <a:rPr lang="en-US" sz="6000" dirty="0" smtClean="0">
                <a:solidFill>
                  <a:schemeClr val="bg1"/>
                </a:solidFill>
                <a:latin typeface="Times New Roman" pitchFamily="18" charset="0"/>
                <a:cs typeface="Times New Roman" pitchFamily="18" charset="0"/>
              </a:rPr>
              <a:t>University of North Carolina at Greensboro</a:t>
            </a:r>
          </a:p>
          <a:p>
            <a:pPr algn="ctr"/>
            <a:endParaRPr lang="en-US" sz="6000" dirty="0">
              <a:solidFill>
                <a:schemeClr val="bg1"/>
              </a:solidFill>
              <a:latin typeface="Times New Roman" pitchFamily="18" charset="0"/>
              <a:cs typeface="Times New Roman" pitchFamily="18" charset="0"/>
            </a:endParaRPr>
          </a:p>
        </p:txBody>
      </p:sp>
      <p:sp>
        <p:nvSpPr>
          <p:cNvPr id="18" name="Text Box 16"/>
          <p:cNvSpPr txBox="1">
            <a:spLocks noChangeArrowheads="1"/>
          </p:cNvSpPr>
          <p:nvPr/>
        </p:nvSpPr>
        <p:spPr bwMode="auto">
          <a:xfrm>
            <a:off x="32994600" y="18043103"/>
            <a:ext cx="17221200" cy="13503697"/>
          </a:xfrm>
          <a:prstGeom prst="rect">
            <a:avLst/>
          </a:prstGeom>
          <a:solidFill>
            <a:schemeClr val="tx1"/>
          </a:solidFill>
          <a:ln w="9525">
            <a:noFill/>
            <a:miter lim="800000"/>
            <a:headEnd/>
            <a:tailEnd/>
          </a:ln>
        </p:spPr>
        <p:txBody>
          <a:bodyPr wrap="square">
            <a:spAutoFit/>
          </a:bodyPr>
          <a:lstStyle/>
          <a:p>
            <a:pPr marL="342900" indent="-342900" algn="ctr">
              <a:spcBef>
                <a:spcPct val="50000"/>
              </a:spcBef>
            </a:pPr>
            <a:endParaRPr lang="en-US" sz="3900" b="1" dirty="0" smtClean="0">
              <a:solidFill>
                <a:srgbClr val="000000"/>
              </a:solidFill>
              <a:latin typeface="Times New Roman" pitchFamily="18" charset="0"/>
              <a:cs typeface="Times New Roman" pitchFamily="18" charset="0"/>
            </a:endParaRPr>
          </a:p>
          <a:p>
            <a:r>
              <a:rPr lang="en-US" sz="3900" dirty="0" smtClean="0">
                <a:solidFill>
                  <a:schemeClr val="bg1"/>
                </a:solidFill>
                <a:latin typeface="Times New Roman" pitchFamily="18" charset="0"/>
                <a:cs typeface="Times New Roman" pitchFamily="18" charset="0"/>
              </a:rPr>
              <a:t>	As hypothesized, when presented with a warm guise situation differential mean scores were higher, indicating that participants rated positive attributes higher, and negative attributes lower; than that of a presented cold guise situation, regardless of presented name. Also as hypothesized, name had a marginally significant affect on attribute likeliness ratings, as mean differential scores were generally lower for an African American name than those of a Caucasian name. Further, the effect of a name on the perceived likeliness of certain personality traits being applicable was facilitated by the cold guise situation, suggesting that a racially specific name possesses a heightened ability to alter perceptual judgment when in the context of a poor or low quality situation. The results of this study indicate that a racially specific name, not only a visual stimuli, can elicit the halo-effect. </a:t>
            </a:r>
          </a:p>
          <a:p>
            <a:r>
              <a:rPr lang="en-US" sz="3900" dirty="0" smtClean="0">
                <a:solidFill>
                  <a:schemeClr val="bg1"/>
                </a:solidFill>
                <a:latin typeface="Times New Roman" pitchFamily="18" charset="0"/>
                <a:cs typeface="Times New Roman" pitchFamily="18" charset="0"/>
              </a:rPr>
              <a:t>	In sum, it is suggested that the halo-effect in relation to a racially specific name is a probable and possibly a prominent phenomenon capable of affecting the perception of an individual in reference to important life tasks (e.g. submission of a college application, essay, or resume). </a:t>
            </a:r>
          </a:p>
          <a:p>
            <a:r>
              <a:rPr lang="en-US" sz="3900" dirty="0" smtClean="0">
                <a:solidFill>
                  <a:schemeClr val="bg1"/>
                </a:solidFill>
                <a:latin typeface="Times New Roman" pitchFamily="18" charset="0"/>
                <a:cs typeface="Times New Roman" pitchFamily="18" charset="0"/>
              </a:rPr>
              <a:t>	</a:t>
            </a:r>
            <a:r>
              <a:rPr lang="en-US" sz="3900" i="1" dirty="0" smtClean="0">
                <a:solidFill>
                  <a:schemeClr val="bg1"/>
                </a:solidFill>
                <a:latin typeface="Times New Roman" pitchFamily="18" charset="0"/>
                <a:cs typeface="Times New Roman" pitchFamily="18" charset="0"/>
              </a:rPr>
              <a:t>Limitations</a:t>
            </a:r>
          </a:p>
          <a:p>
            <a:pPr lvl="2">
              <a:buFont typeface="Arial" pitchFamily="34" charset="0"/>
              <a:buChar char="•"/>
            </a:pPr>
            <a:r>
              <a:rPr lang="en-US" sz="3900" dirty="0" smtClean="0">
                <a:solidFill>
                  <a:schemeClr val="bg1"/>
                </a:solidFill>
                <a:latin typeface="Times New Roman" pitchFamily="18" charset="0"/>
                <a:cs typeface="Times New Roman" pitchFamily="18" charset="0"/>
              </a:rPr>
              <a:t>Small cohort with disproportionate condition distribution</a:t>
            </a:r>
          </a:p>
          <a:p>
            <a:pPr lvl="2">
              <a:buFont typeface="Arial" pitchFamily="34" charset="0"/>
              <a:buChar char="•"/>
            </a:pPr>
            <a:r>
              <a:rPr lang="en-US" sz="3900" dirty="0" smtClean="0">
                <a:solidFill>
                  <a:schemeClr val="bg1"/>
                </a:solidFill>
                <a:latin typeface="Times New Roman" pitchFamily="18" charset="0"/>
                <a:cs typeface="Times New Roman" pitchFamily="18" charset="0"/>
              </a:rPr>
              <a:t>Names specific to other races, non-racially specific names, and connotations embedded within a name should be examined</a:t>
            </a:r>
          </a:p>
          <a:p>
            <a:endParaRPr lang="en-US" sz="3900" dirty="0" smtClean="0">
              <a:solidFill>
                <a:schemeClr val="bg1"/>
              </a:solidFill>
              <a:latin typeface="Times New Roman" pitchFamily="18" charset="0"/>
              <a:cs typeface="Times New Roman" pitchFamily="18" charset="0"/>
            </a:endParaRPr>
          </a:p>
          <a:p>
            <a:pPr marL="342900" indent="-342900" algn="ctr">
              <a:spcBef>
                <a:spcPct val="50000"/>
              </a:spcBef>
            </a:pPr>
            <a:endParaRPr lang="en-US" sz="3500" b="1" dirty="0">
              <a:solidFill>
                <a:srgbClr val="000000"/>
              </a:solidFill>
              <a:latin typeface="Times New Roman" pitchFamily="18" charset="0"/>
              <a:cs typeface="Times New Roman" pitchFamily="18" charset="0"/>
            </a:endParaRPr>
          </a:p>
        </p:txBody>
      </p:sp>
      <p:sp>
        <p:nvSpPr>
          <p:cNvPr id="27" name="Rounded Rectangle 26"/>
          <p:cNvSpPr/>
          <p:nvPr/>
        </p:nvSpPr>
        <p:spPr>
          <a:xfrm>
            <a:off x="6858000" y="4572000"/>
            <a:ext cx="4419600" cy="762000"/>
          </a:xfrm>
          <a:prstGeom prst="roundRect">
            <a:avLst/>
          </a:prstGeom>
          <a:ln>
            <a:solidFill>
              <a:schemeClr val="accent3">
                <a:lumMod val="75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4800" dirty="0" smtClean="0">
                <a:solidFill>
                  <a:sysClr val="windowText" lastClr="000000"/>
                </a:solidFill>
                <a:latin typeface="Times New Roman" pitchFamily="18" charset="0"/>
                <a:cs typeface="Times New Roman" pitchFamily="18" charset="0"/>
              </a:rPr>
              <a:t>Abstract</a:t>
            </a:r>
            <a:endParaRPr lang="en-US" sz="4800" dirty="0">
              <a:solidFill>
                <a:sysClr val="windowText" lastClr="000000"/>
              </a:solidFill>
              <a:latin typeface="Times New Roman" pitchFamily="18" charset="0"/>
              <a:cs typeface="Times New Roman" pitchFamily="18" charset="0"/>
            </a:endParaRPr>
          </a:p>
        </p:txBody>
      </p:sp>
      <p:sp>
        <p:nvSpPr>
          <p:cNvPr id="28" name="Rounded Rectangle 27"/>
          <p:cNvSpPr/>
          <p:nvPr/>
        </p:nvSpPr>
        <p:spPr>
          <a:xfrm>
            <a:off x="6858000" y="11049000"/>
            <a:ext cx="4419600" cy="762000"/>
          </a:xfrm>
          <a:prstGeom prst="roundRect">
            <a:avLst/>
          </a:prstGeom>
          <a:ln>
            <a:solidFill>
              <a:schemeClr val="accent3">
                <a:lumMod val="75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4800" dirty="0" smtClean="0">
                <a:solidFill>
                  <a:sysClr val="windowText" lastClr="000000"/>
                </a:solidFill>
                <a:latin typeface="Times New Roman" pitchFamily="18" charset="0"/>
                <a:cs typeface="Times New Roman" pitchFamily="18" charset="0"/>
              </a:rPr>
              <a:t>Introduction</a:t>
            </a:r>
            <a:endParaRPr lang="en-US" sz="4800" dirty="0">
              <a:solidFill>
                <a:sysClr val="windowText" lastClr="000000"/>
              </a:solidFill>
              <a:latin typeface="Times New Roman" pitchFamily="18" charset="0"/>
              <a:cs typeface="Times New Roman" pitchFamily="18" charset="0"/>
            </a:endParaRPr>
          </a:p>
        </p:txBody>
      </p:sp>
      <p:sp>
        <p:nvSpPr>
          <p:cNvPr id="29" name="Rounded Rectangle 28"/>
          <p:cNvSpPr/>
          <p:nvPr/>
        </p:nvSpPr>
        <p:spPr>
          <a:xfrm>
            <a:off x="6781800" y="26060400"/>
            <a:ext cx="4419600" cy="762000"/>
          </a:xfrm>
          <a:prstGeom prst="roundRect">
            <a:avLst/>
          </a:prstGeom>
          <a:ln>
            <a:solidFill>
              <a:schemeClr val="accent3">
                <a:lumMod val="75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4800" dirty="0" smtClean="0">
                <a:solidFill>
                  <a:sysClr val="windowText" lastClr="000000"/>
                </a:solidFill>
                <a:latin typeface="Times New Roman" pitchFamily="18" charset="0"/>
                <a:cs typeface="Times New Roman" pitchFamily="18" charset="0"/>
              </a:rPr>
              <a:t>Methods</a:t>
            </a:r>
            <a:endParaRPr lang="en-US" sz="4800" dirty="0">
              <a:solidFill>
                <a:sysClr val="windowText" lastClr="000000"/>
              </a:solidFill>
              <a:latin typeface="Times New Roman" pitchFamily="18" charset="0"/>
              <a:cs typeface="Times New Roman" pitchFamily="18" charset="0"/>
            </a:endParaRPr>
          </a:p>
        </p:txBody>
      </p:sp>
      <p:sp>
        <p:nvSpPr>
          <p:cNvPr id="30" name="Rounded Rectangle 29"/>
          <p:cNvSpPr/>
          <p:nvPr/>
        </p:nvSpPr>
        <p:spPr>
          <a:xfrm>
            <a:off x="39776400" y="4648200"/>
            <a:ext cx="4419600" cy="762000"/>
          </a:xfrm>
          <a:prstGeom prst="roundRect">
            <a:avLst/>
          </a:prstGeom>
          <a:ln>
            <a:solidFill>
              <a:schemeClr val="accent3">
                <a:lumMod val="75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4800" dirty="0" smtClean="0">
                <a:solidFill>
                  <a:sysClr val="windowText" lastClr="000000"/>
                </a:solidFill>
                <a:latin typeface="Times New Roman" pitchFamily="18" charset="0"/>
                <a:cs typeface="Times New Roman" pitchFamily="18" charset="0"/>
              </a:rPr>
              <a:t>Results</a:t>
            </a:r>
            <a:endParaRPr lang="en-US" sz="4800" dirty="0">
              <a:solidFill>
                <a:sysClr val="windowText" lastClr="000000"/>
              </a:solidFill>
              <a:latin typeface="Times New Roman" pitchFamily="18" charset="0"/>
              <a:cs typeface="Times New Roman" pitchFamily="18" charset="0"/>
            </a:endParaRPr>
          </a:p>
        </p:txBody>
      </p:sp>
      <p:sp>
        <p:nvSpPr>
          <p:cNvPr id="31" name="Rounded Rectangle 30"/>
          <p:cNvSpPr/>
          <p:nvPr/>
        </p:nvSpPr>
        <p:spPr>
          <a:xfrm>
            <a:off x="38328600" y="17449800"/>
            <a:ext cx="7391400" cy="762000"/>
          </a:xfrm>
          <a:prstGeom prst="roundRect">
            <a:avLst/>
          </a:prstGeom>
          <a:ln>
            <a:solidFill>
              <a:schemeClr val="accent3">
                <a:lumMod val="75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4800" dirty="0" smtClean="0">
                <a:solidFill>
                  <a:sysClr val="windowText" lastClr="000000"/>
                </a:solidFill>
                <a:latin typeface="Times New Roman" pitchFamily="18" charset="0"/>
                <a:cs typeface="Times New Roman" pitchFamily="18" charset="0"/>
              </a:rPr>
              <a:t>Discussion/Conclusion</a:t>
            </a:r>
            <a:endParaRPr lang="en-US" sz="4800" dirty="0">
              <a:solidFill>
                <a:sysClr val="windowText" lastClr="000000"/>
              </a:solidFill>
              <a:latin typeface="Times New Roman" pitchFamily="18" charset="0"/>
              <a:cs typeface="Times New Roman" pitchFamily="18" charset="0"/>
            </a:endParaRPr>
          </a:p>
        </p:txBody>
      </p:sp>
      <p:sp>
        <p:nvSpPr>
          <p:cNvPr id="23" name="Rounded Rectangle 22"/>
          <p:cNvSpPr/>
          <p:nvPr/>
        </p:nvSpPr>
        <p:spPr>
          <a:xfrm>
            <a:off x="10363200" y="304800"/>
            <a:ext cx="31470600" cy="3429000"/>
          </a:xfrm>
          <a:prstGeom prst="roundRect">
            <a:avLst/>
          </a:prstGeom>
          <a:gradFill>
            <a:gsLst>
              <a:gs pos="0">
                <a:srgbClr val="92D050"/>
              </a:gs>
              <a:gs pos="100000">
                <a:schemeClr val="accent3">
                  <a:tint val="50000"/>
                  <a:shade val="100000"/>
                  <a:satMod val="350000"/>
                </a:schemeClr>
              </a:gs>
            </a:gsLst>
            <a:lin ang="16200000" scaled="0"/>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0" dirty="0" smtClean="0">
                <a:latin typeface="Times New Roman" pitchFamily="18" charset="0"/>
                <a:cs typeface="Times New Roman" pitchFamily="18" charset="0"/>
              </a:rPr>
              <a:t>Do People Judge You by Your Name? </a:t>
            </a:r>
          </a:p>
          <a:p>
            <a:pPr algn="ctr"/>
            <a:r>
              <a:rPr lang="en-US" sz="11000" dirty="0" smtClean="0">
                <a:latin typeface="Times New Roman" pitchFamily="18" charset="0"/>
                <a:cs typeface="Times New Roman" pitchFamily="18" charset="0"/>
              </a:rPr>
              <a:t>Halo Effect: The Influence of a Global Evaluation </a:t>
            </a:r>
            <a:endParaRPr lang="en-US" sz="11000" dirty="0">
              <a:latin typeface="Times New Roman" pitchFamily="18" charset="0"/>
              <a:cs typeface="Times New Roman" pitchFamily="18" charset="0"/>
            </a:endParaRPr>
          </a:p>
        </p:txBody>
      </p:sp>
      <p:sp>
        <p:nvSpPr>
          <p:cNvPr id="14350" name="Text Box 17"/>
          <p:cNvSpPr txBox="1">
            <a:spLocks noChangeArrowheads="1"/>
          </p:cNvSpPr>
          <p:nvPr/>
        </p:nvSpPr>
        <p:spPr bwMode="auto">
          <a:xfrm>
            <a:off x="33070800" y="30468630"/>
            <a:ext cx="17449800" cy="7478970"/>
          </a:xfrm>
          <a:prstGeom prst="rect">
            <a:avLst/>
          </a:prstGeom>
          <a:solidFill>
            <a:schemeClr val="tx1"/>
          </a:solidFill>
          <a:ln w="9525">
            <a:noFill/>
            <a:miter lim="800000"/>
            <a:headEnd/>
            <a:tailEnd/>
          </a:ln>
        </p:spPr>
        <p:txBody>
          <a:bodyPr wrap="square">
            <a:spAutoFit/>
          </a:bodyPr>
          <a:lstStyle/>
          <a:p>
            <a:pPr algn="ctr">
              <a:spcBef>
                <a:spcPts val="1500"/>
              </a:spcBef>
            </a:pPr>
            <a:endParaRPr lang="en-US" sz="4800" b="1" dirty="0" smtClean="0">
              <a:solidFill>
                <a:schemeClr val="bg1"/>
              </a:solidFill>
              <a:latin typeface="Times New Roman" pitchFamily="18" charset="0"/>
              <a:cs typeface="Times New Roman" pitchFamily="18" charset="0"/>
            </a:endParaRPr>
          </a:p>
          <a:p>
            <a:r>
              <a:rPr lang="en-US" sz="3600" dirty="0" smtClean="0">
                <a:solidFill>
                  <a:schemeClr val="bg1"/>
                </a:solidFill>
                <a:latin typeface="Times New Roman" pitchFamily="18" charset="0"/>
                <a:cs typeface="Times New Roman" pitchFamily="18" charset="0"/>
              </a:rPr>
              <a:t>Landy, D., &amp; </a:t>
            </a:r>
            <a:r>
              <a:rPr lang="en-US" sz="3600" dirty="0" err="1" smtClean="0">
                <a:solidFill>
                  <a:schemeClr val="bg1"/>
                </a:solidFill>
                <a:latin typeface="Times New Roman" pitchFamily="18" charset="0"/>
                <a:cs typeface="Times New Roman" pitchFamily="18" charset="0"/>
              </a:rPr>
              <a:t>Sigall</a:t>
            </a:r>
            <a:r>
              <a:rPr lang="en-US" sz="3600" dirty="0" smtClean="0">
                <a:solidFill>
                  <a:schemeClr val="bg1"/>
                </a:solidFill>
                <a:latin typeface="Times New Roman" pitchFamily="18" charset="0"/>
                <a:cs typeface="Times New Roman" pitchFamily="18" charset="0"/>
              </a:rPr>
              <a:t>, H. (1974) Beauty is talent: Task evaluation as a function of the 	performer's  physical attractiveness. </a:t>
            </a:r>
            <a:r>
              <a:rPr lang="en-US" sz="3600" i="1" dirty="0" smtClean="0">
                <a:solidFill>
                  <a:schemeClr val="bg1"/>
                </a:solidFill>
                <a:latin typeface="Times New Roman" pitchFamily="18" charset="0"/>
                <a:cs typeface="Times New Roman" pitchFamily="18" charset="0"/>
              </a:rPr>
              <a:t>Journal 	of Personality and Social Psychology</a:t>
            </a:r>
            <a:r>
              <a:rPr lang="en-US" sz="3600" dirty="0" smtClean="0">
                <a:solidFill>
                  <a:schemeClr val="bg1"/>
                </a:solidFill>
                <a:latin typeface="Times New Roman" pitchFamily="18" charset="0"/>
                <a:cs typeface="Times New Roman" pitchFamily="18" charset="0"/>
              </a:rPr>
              <a:t>, 	</a:t>
            </a:r>
            <a:r>
              <a:rPr lang="en-US" sz="3600" i="1" dirty="0" smtClean="0">
                <a:solidFill>
                  <a:schemeClr val="bg1"/>
                </a:solidFill>
                <a:latin typeface="Times New Roman" pitchFamily="18" charset="0"/>
                <a:cs typeface="Times New Roman" pitchFamily="18" charset="0"/>
              </a:rPr>
              <a:t>29</a:t>
            </a:r>
            <a:r>
              <a:rPr lang="en-US" sz="3600" dirty="0" smtClean="0">
                <a:solidFill>
                  <a:schemeClr val="bg1"/>
                </a:solidFill>
                <a:latin typeface="Times New Roman" pitchFamily="18" charset="0"/>
                <a:cs typeface="Times New Roman" pitchFamily="18" charset="0"/>
              </a:rPr>
              <a:t>(3), 299-304.</a:t>
            </a:r>
            <a:r>
              <a:rPr lang="en-US" sz="3600" dirty="0" smtClean="0"/>
              <a:t> </a:t>
            </a:r>
          </a:p>
          <a:p>
            <a:r>
              <a:rPr lang="en-US" sz="3600" dirty="0" err="1" smtClean="0">
                <a:solidFill>
                  <a:schemeClr val="bg1"/>
                </a:solidFill>
                <a:latin typeface="Times New Roman" pitchFamily="18" charset="0"/>
                <a:cs typeface="Times New Roman" pitchFamily="18" charset="0"/>
              </a:rPr>
              <a:t>Nisbett</a:t>
            </a:r>
            <a:r>
              <a:rPr lang="en-US" sz="3600" dirty="0" smtClean="0">
                <a:solidFill>
                  <a:schemeClr val="bg1"/>
                </a:solidFill>
                <a:latin typeface="Times New Roman" pitchFamily="18" charset="0"/>
                <a:cs typeface="Times New Roman" pitchFamily="18" charset="0"/>
              </a:rPr>
              <a:t>, R. E., &amp; Wilson, T. D. (1977). The halo effect: Evidence for unconscious alteration of	 judgments. </a:t>
            </a:r>
            <a:r>
              <a:rPr lang="en-US" sz="3600" i="1" dirty="0" smtClean="0">
                <a:solidFill>
                  <a:schemeClr val="bg1"/>
                </a:solidFill>
                <a:latin typeface="Times New Roman" pitchFamily="18" charset="0"/>
                <a:cs typeface="Times New Roman" pitchFamily="18" charset="0"/>
              </a:rPr>
              <a:t>Journal of Personality and Social Psychology, 35</a:t>
            </a:r>
            <a:r>
              <a:rPr lang="en-US" sz="3600" dirty="0" smtClean="0">
                <a:solidFill>
                  <a:schemeClr val="bg1"/>
                </a:solidFill>
                <a:latin typeface="Times New Roman" pitchFamily="18" charset="0"/>
                <a:cs typeface="Times New Roman" pitchFamily="18" charset="0"/>
              </a:rPr>
              <a:t>(4), 250-256.</a:t>
            </a:r>
          </a:p>
          <a:p>
            <a:r>
              <a:rPr lang="en-US" sz="3600" dirty="0" smtClean="0">
                <a:solidFill>
                  <a:schemeClr val="bg1"/>
                </a:solidFill>
                <a:latin typeface="Times New Roman" pitchFamily="18" charset="0"/>
                <a:cs typeface="Times New Roman" pitchFamily="18" charset="0"/>
              </a:rPr>
              <a:t>Social Security Online (2009). </a:t>
            </a:r>
            <a:r>
              <a:rPr lang="en-US" sz="3600" i="1" dirty="0" smtClean="0">
                <a:solidFill>
                  <a:schemeClr val="bg1"/>
                </a:solidFill>
                <a:latin typeface="Times New Roman" pitchFamily="18" charset="0"/>
                <a:cs typeface="Times New Roman" pitchFamily="18" charset="0"/>
              </a:rPr>
              <a:t>Popular Baby Names By Decade.</a:t>
            </a:r>
            <a:r>
              <a:rPr lang="en-US" sz="3600" dirty="0" smtClean="0">
                <a:solidFill>
                  <a:schemeClr val="bg1"/>
                </a:solidFill>
                <a:latin typeface="Times New Roman" pitchFamily="18" charset="0"/>
                <a:cs typeface="Times New Roman" pitchFamily="18" charset="0"/>
              </a:rPr>
              <a:t> Retrieved October 28</a:t>
            </a:r>
            <a:r>
              <a:rPr lang="en-US" sz="3600" baseline="30000" dirty="0" smtClean="0">
                <a:solidFill>
                  <a:schemeClr val="bg1"/>
                </a:solidFill>
                <a:latin typeface="Times New Roman" pitchFamily="18" charset="0"/>
                <a:cs typeface="Times New Roman" pitchFamily="18" charset="0"/>
              </a:rPr>
              <a:t>th</a:t>
            </a:r>
            <a:r>
              <a:rPr lang="en-US" sz="3600" dirty="0" smtClean="0">
                <a:solidFill>
                  <a:schemeClr val="bg1"/>
                </a:solidFill>
                <a:latin typeface="Times New Roman" pitchFamily="18" charset="0"/>
                <a:cs typeface="Times New Roman" pitchFamily="18" charset="0"/>
              </a:rPr>
              <a:t>, 	2009. from: http://www.socialsecurity.gov/OACT/babynames/decades/names2000s.html</a:t>
            </a:r>
          </a:p>
          <a:p>
            <a:r>
              <a:rPr lang="en-US" sz="3600" dirty="0" smtClean="0">
                <a:solidFill>
                  <a:schemeClr val="bg1"/>
                </a:solidFill>
                <a:latin typeface="Times New Roman" pitchFamily="18" charset="0"/>
                <a:cs typeface="Times New Roman" pitchFamily="18" charset="0"/>
              </a:rPr>
              <a:t>Word, D. L., Coleman, C. D., </a:t>
            </a:r>
            <a:r>
              <a:rPr lang="en-US" sz="3600" dirty="0" err="1" smtClean="0">
                <a:solidFill>
                  <a:schemeClr val="bg1"/>
                </a:solidFill>
                <a:latin typeface="Times New Roman" pitchFamily="18" charset="0"/>
                <a:cs typeface="Times New Roman" pitchFamily="18" charset="0"/>
              </a:rPr>
              <a:t>Nunziata</a:t>
            </a:r>
            <a:r>
              <a:rPr lang="en-US" sz="3600" dirty="0" smtClean="0">
                <a:solidFill>
                  <a:schemeClr val="bg1"/>
                </a:solidFill>
                <a:latin typeface="Times New Roman" pitchFamily="18" charset="0"/>
                <a:cs typeface="Times New Roman" pitchFamily="18" charset="0"/>
              </a:rPr>
              <a:t>, R., &amp; </a:t>
            </a:r>
            <a:r>
              <a:rPr lang="en-US" sz="3600" dirty="0" err="1" smtClean="0">
                <a:solidFill>
                  <a:schemeClr val="bg1"/>
                </a:solidFill>
                <a:latin typeface="Times New Roman" pitchFamily="18" charset="0"/>
                <a:cs typeface="Times New Roman" pitchFamily="18" charset="0"/>
              </a:rPr>
              <a:t>Kominski</a:t>
            </a:r>
            <a:r>
              <a:rPr lang="en-US" sz="3600" dirty="0" smtClean="0">
                <a:solidFill>
                  <a:schemeClr val="bg1"/>
                </a:solidFill>
                <a:latin typeface="Times New Roman" pitchFamily="18" charset="0"/>
                <a:cs typeface="Times New Roman" pitchFamily="18" charset="0"/>
              </a:rPr>
              <a:t>, R. (2008). </a:t>
            </a:r>
            <a:r>
              <a:rPr lang="en-US" sz="3600" i="1" dirty="0" smtClean="0">
                <a:solidFill>
                  <a:schemeClr val="bg1"/>
                </a:solidFill>
                <a:latin typeface="Times New Roman" pitchFamily="18" charset="0"/>
                <a:cs typeface="Times New Roman" pitchFamily="18" charset="0"/>
              </a:rPr>
              <a:t>Demographic Aspects of 	Surnames from Census 2000</a:t>
            </a:r>
            <a:r>
              <a:rPr lang="en-US" sz="3600" dirty="0" smtClean="0">
                <a:solidFill>
                  <a:schemeClr val="bg1"/>
                </a:solidFill>
                <a:latin typeface="Times New Roman" pitchFamily="18" charset="0"/>
                <a:cs typeface="Times New Roman" pitchFamily="18" charset="0"/>
              </a:rPr>
              <a:t>. 	Retrieved  October 28</a:t>
            </a:r>
            <a:r>
              <a:rPr lang="en-US" sz="3600" baseline="30000" dirty="0" smtClean="0">
                <a:solidFill>
                  <a:schemeClr val="bg1"/>
                </a:solidFill>
                <a:latin typeface="Times New Roman" pitchFamily="18" charset="0"/>
                <a:cs typeface="Times New Roman" pitchFamily="18" charset="0"/>
              </a:rPr>
              <a:t>th</a:t>
            </a:r>
            <a:r>
              <a:rPr lang="en-US" sz="3600" dirty="0" smtClean="0">
                <a:solidFill>
                  <a:schemeClr val="bg1"/>
                </a:solidFill>
                <a:latin typeface="Times New Roman" pitchFamily="18" charset="0"/>
                <a:cs typeface="Times New Roman" pitchFamily="18" charset="0"/>
              </a:rPr>
              <a:t>, 2009 from: http://www.census.gov/genealogy/www/surnames.pdf ()</a:t>
            </a:r>
          </a:p>
          <a:p>
            <a:r>
              <a:rPr lang="en-US" sz="3600" dirty="0" err="1" smtClean="0">
                <a:solidFill>
                  <a:schemeClr val="bg1"/>
                </a:solidFill>
                <a:latin typeface="Times New Roman" pitchFamily="18" charset="0"/>
                <a:cs typeface="Times New Roman" pitchFamily="18" charset="0"/>
              </a:rPr>
              <a:t>Cloninger</a:t>
            </a:r>
            <a:r>
              <a:rPr lang="en-US" sz="3600" dirty="0" smtClean="0">
                <a:solidFill>
                  <a:schemeClr val="bg1"/>
                </a:solidFill>
                <a:latin typeface="Times New Roman" pitchFamily="18" charset="0"/>
                <a:cs typeface="Times New Roman" pitchFamily="18" charset="0"/>
              </a:rPr>
              <a:t>, S. C. (2008). </a:t>
            </a:r>
            <a:r>
              <a:rPr lang="en-US" sz="3600" i="1" dirty="0" smtClean="0">
                <a:solidFill>
                  <a:schemeClr val="bg1"/>
                </a:solidFill>
                <a:latin typeface="Times New Roman" pitchFamily="18" charset="0"/>
                <a:cs typeface="Times New Roman" pitchFamily="18" charset="0"/>
              </a:rPr>
              <a:t>Theories of personality: Understanding persons</a:t>
            </a:r>
            <a:r>
              <a:rPr lang="en-US" sz="3600" dirty="0" smtClean="0">
                <a:solidFill>
                  <a:schemeClr val="bg1"/>
                </a:solidFill>
                <a:latin typeface="Times New Roman" pitchFamily="18" charset="0"/>
                <a:cs typeface="Times New Roman" pitchFamily="18" charset="0"/>
              </a:rPr>
              <a:t> (5</a:t>
            </a:r>
            <a:r>
              <a:rPr lang="en-US" sz="3600" baseline="30000" dirty="0" smtClean="0">
                <a:solidFill>
                  <a:schemeClr val="bg1"/>
                </a:solidFill>
                <a:latin typeface="Times New Roman" pitchFamily="18" charset="0"/>
                <a:cs typeface="Times New Roman" pitchFamily="18" charset="0"/>
              </a:rPr>
              <a:t>th</a:t>
            </a:r>
            <a:r>
              <a:rPr lang="en-US" sz="3600" dirty="0" smtClean="0">
                <a:solidFill>
                  <a:schemeClr val="bg1"/>
                </a:solidFill>
                <a:latin typeface="Times New Roman" pitchFamily="18" charset="0"/>
                <a:cs typeface="Times New Roman" pitchFamily="18" charset="0"/>
              </a:rPr>
              <a:t> ed.). Upper		Saddle River, New Jersey</a:t>
            </a:r>
            <a:r>
              <a:rPr lang="en-US" sz="3600" dirty="0" smtClean="0">
                <a:solidFill>
                  <a:srgbClr val="FF0000"/>
                </a:solidFill>
                <a:latin typeface="Times New Roman" pitchFamily="18" charset="0"/>
                <a:cs typeface="Times New Roman" pitchFamily="18" charset="0"/>
              </a:rPr>
              <a:t>:</a:t>
            </a:r>
            <a:r>
              <a:rPr lang="en-US" sz="3600" dirty="0" smtClean="0">
                <a:latin typeface="Times New Roman" pitchFamily="18" charset="0"/>
                <a:cs typeface="Times New Roman" pitchFamily="18" charset="0"/>
              </a:rPr>
              <a:t>: </a:t>
            </a:r>
            <a:r>
              <a:rPr lang="en-US" sz="3600" dirty="0" smtClean="0">
                <a:solidFill>
                  <a:schemeClr val="bg1"/>
                </a:solidFill>
                <a:latin typeface="Times New Roman" pitchFamily="18" charset="0"/>
                <a:cs typeface="Times New Roman" pitchFamily="18" charset="0"/>
              </a:rPr>
              <a:t>Pearson Prentice Hall.</a:t>
            </a:r>
            <a:endParaRPr lang="en-US" sz="3600" dirty="0">
              <a:solidFill>
                <a:schemeClr val="bg1"/>
              </a:solidFill>
              <a:latin typeface="Times New Roman" pitchFamily="18" charset="0"/>
              <a:cs typeface="Times New Roman" pitchFamily="18" charset="0"/>
            </a:endParaRPr>
          </a:p>
        </p:txBody>
      </p:sp>
      <p:sp>
        <p:nvSpPr>
          <p:cNvPr id="32" name="Rounded Rectangle 31"/>
          <p:cNvSpPr/>
          <p:nvPr/>
        </p:nvSpPr>
        <p:spPr>
          <a:xfrm>
            <a:off x="39776400" y="30175200"/>
            <a:ext cx="4419600" cy="762000"/>
          </a:xfrm>
          <a:prstGeom prst="roundRect">
            <a:avLst/>
          </a:prstGeom>
          <a:ln>
            <a:solidFill>
              <a:schemeClr val="accent3">
                <a:lumMod val="75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4800" dirty="0" smtClean="0">
                <a:solidFill>
                  <a:sysClr val="windowText" lastClr="000000"/>
                </a:solidFill>
                <a:latin typeface="Times New Roman" pitchFamily="18" charset="0"/>
                <a:cs typeface="Times New Roman" pitchFamily="18" charset="0"/>
              </a:rPr>
              <a:t>References</a:t>
            </a:r>
            <a:endParaRPr lang="en-US" sz="4800" dirty="0">
              <a:solidFill>
                <a:sysClr val="windowText" lastClr="000000"/>
              </a:solidFill>
              <a:latin typeface="Times New Roman" pitchFamily="18" charset="0"/>
              <a:cs typeface="Times New Roman" pitchFamily="18" charset="0"/>
            </a:endParaRPr>
          </a:p>
        </p:txBody>
      </p:sp>
      <p:sp>
        <p:nvSpPr>
          <p:cNvPr id="2049" name="Rectangle 1"/>
          <p:cNvSpPr>
            <a:spLocks noChangeArrowheads="1"/>
          </p:cNvSpPr>
          <p:nvPr/>
        </p:nvSpPr>
        <p:spPr bwMode="auto">
          <a:xfrm>
            <a:off x="0" y="0"/>
            <a:ext cx="51206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For Emily Smith, a junior in high school, the day starts early as she prepares for school. She takes a quick shower, gets dressed, eats a healthy breakfast, and then rides to school. </a:t>
            </a: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25" name="Table 24"/>
          <p:cNvGraphicFramePr>
            <a:graphicFrameLocks noGrp="1"/>
          </p:cNvGraphicFramePr>
          <p:nvPr/>
        </p:nvGraphicFramePr>
        <p:xfrm>
          <a:off x="19354800" y="34061400"/>
          <a:ext cx="12801600" cy="3886200"/>
        </p:xfrm>
        <a:graphic>
          <a:graphicData uri="http://schemas.openxmlformats.org/drawingml/2006/table">
            <a:tbl>
              <a:tblPr firstRow="1" bandRow="1">
                <a:tableStyleId>{5C22544A-7EE6-4342-B048-85BDC9FD1C3A}</a:tableStyleId>
              </a:tblPr>
              <a:tblGrid>
                <a:gridCol w="6400800"/>
                <a:gridCol w="6400800"/>
              </a:tblGrid>
              <a:tr h="2002888">
                <a:tc>
                  <a:txBody>
                    <a:bodyPr/>
                    <a:lstStyle/>
                    <a:p>
                      <a:pPr marL="0" marR="0" indent="0" algn="l" defTabSz="2560320" rtl="0" eaLnBrk="1" fontAlgn="auto" latinLnBrk="0" hangingPunct="1">
                        <a:lnSpc>
                          <a:spcPct val="100000"/>
                        </a:lnSpc>
                        <a:spcBef>
                          <a:spcPts val="0"/>
                        </a:spcBef>
                        <a:spcAft>
                          <a:spcPts val="0"/>
                        </a:spcAft>
                        <a:buClrTx/>
                        <a:buSzTx/>
                        <a:buFontTx/>
                        <a:buNone/>
                        <a:tabLst/>
                        <a:defRPr/>
                      </a:pPr>
                      <a:r>
                        <a:rPr lang="en-US" sz="3700" b="0" kern="1200" dirty="0" smtClean="0">
                          <a:solidFill>
                            <a:schemeClr val="lt1"/>
                          </a:solidFill>
                          <a:latin typeface="Times New Roman" pitchFamily="18" charset="0"/>
                          <a:ea typeface="+mn-ea"/>
                          <a:cs typeface="Times New Roman" pitchFamily="18" charset="0"/>
                        </a:rPr>
                        <a:t>21. How likely is it that Emily Smith is very sociable?</a:t>
                      </a:r>
                    </a:p>
                    <a:p>
                      <a:endParaRPr lang="en-US" sz="4800" dirty="0">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r h="1883312">
                <a:tc>
                  <a:txBody>
                    <a:bodyPr/>
                    <a:lstStyle/>
                    <a:p>
                      <a:r>
                        <a:rPr lang="en-US" sz="3700" kern="1200" dirty="0" smtClean="0">
                          <a:solidFill>
                            <a:schemeClr val="bg1"/>
                          </a:solidFill>
                          <a:latin typeface="Times New Roman" pitchFamily="18" charset="0"/>
                          <a:ea typeface="+mn-ea"/>
                          <a:cs typeface="Times New Roman" pitchFamily="18" charset="0"/>
                        </a:rPr>
                        <a:t>22. How likely is it that Emily Smith is suspicious of her peers?</a:t>
                      </a:r>
                      <a:endParaRPr lang="en-US" sz="3700" dirty="0">
                        <a:solidFill>
                          <a:schemeClr val="bg1"/>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34" name="Picture 33" descr="likert_scale2.bmp"/>
          <p:cNvPicPr/>
          <p:nvPr/>
        </p:nvPicPr>
        <p:blipFill>
          <a:blip r:embed="rId5" cstate="print"/>
          <a:stretch>
            <a:fillRect/>
          </a:stretch>
        </p:blipFill>
        <p:spPr>
          <a:xfrm>
            <a:off x="26060400" y="34137600"/>
            <a:ext cx="6019800" cy="1676400"/>
          </a:xfrm>
          <a:prstGeom prst="rect">
            <a:avLst/>
          </a:prstGeom>
        </p:spPr>
      </p:pic>
      <p:pic>
        <p:nvPicPr>
          <p:cNvPr id="35" name="Picture 34" descr="likert_scale2.bmp"/>
          <p:cNvPicPr/>
          <p:nvPr/>
        </p:nvPicPr>
        <p:blipFill>
          <a:blip r:embed="rId5" cstate="print"/>
          <a:stretch>
            <a:fillRect/>
          </a:stretch>
        </p:blipFill>
        <p:spPr>
          <a:xfrm>
            <a:off x="26136600" y="36195000"/>
            <a:ext cx="6019800" cy="1676400"/>
          </a:xfrm>
          <a:prstGeom prst="rect">
            <a:avLst/>
          </a:prstGeom>
        </p:spPr>
      </p:pic>
    </p:spTree>
  </p:cSld>
  <p:clrMapOvr>
    <a:masterClrMapping/>
  </p:clrMapOvr>
</p:sld>
</file>

<file path=ppt/theme/theme1.xml><?xml version="1.0" encoding="utf-8"?>
<a:theme xmlns:a="http://schemas.openxmlformats.org/drawingml/2006/main" name="Office Theme">
  <a:themeElements>
    <a:clrScheme name="Custom 5">
      <a:dk1>
        <a:srgbClr val="FFFFFF"/>
      </a:dk1>
      <a:lt1>
        <a:srgbClr val="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12621</TotalTime>
  <Words>285</Words>
  <Application>Microsoft Office PowerPoint</Application>
  <PresentationFormat>Custom</PresentationFormat>
  <Paragraphs>66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Wake Forest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Slide 1</dc:title>
  <dc:creator>Wake Forest</dc:creator>
  <cp:lastModifiedBy>ashleyc.alston</cp:lastModifiedBy>
  <cp:revision>188</cp:revision>
  <dcterms:created xsi:type="dcterms:W3CDTF">2009-12-01T19:36:36Z</dcterms:created>
  <dcterms:modified xsi:type="dcterms:W3CDTF">2014-09-25T15:54:36Z</dcterms:modified>
</cp:coreProperties>
</file>