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7" r:id="rId4"/>
    <p:sldId id="279" r:id="rId5"/>
    <p:sldId id="275" r:id="rId6"/>
    <p:sldId id="276" r:id="rId7"/>
    <p:sldId id="278" r:id="rId8"/>
    <p:sldId id="257" r:id="rId9"/>
    <p:sldId id="258" r:id="rId10"/>
    <p:sldId id="259" r:id="rId11"/>
    <p:sldId id="260" r:id="rId12"/>
    <p:sldId id="261" r:id="rId13"/>
    <p:sldId id="262" r:id="rId14"/>
    <p:sldId id="263" r:id="rId15"/>
    <p:sldId id="264" r:id="rId16"/>
    <p:sldId id="266" r:id="rId17"/>
    <p:sldId id="265" r:id="rId18"/>
    <p:sldId id="267" r:id="rId19"/>
    <p:sldId id="268" r:id="rId20"/>
    <p:sldId id="269" r:id="rId21"/>
    <p:sldId id="270"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8385E8-6F22-4EDC-9CCD-8B8FE0A5D91C}"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385E8-6F22-4EDC-9CCD-8B8FE0A5D91C}"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385E8-6F22-4EDC-9CCD-8B8FE0A5D91C}"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385E8-6F22-4EDC-9CCD-8B8FE0A5D91C}"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385E8-6F22-4EDC-9CCD-8B8FE0A5D91C}"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8385E8-6F22-4EDC-9CCD-8B8FE0A5D91C}"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385E8-6F22-4EDC-9CCD-8B8FE0A5D91C}"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385E8-6F22-4EDC-9CCD-8B8FE0A5D91C}"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385E8-6F22-4EDC-9CCD-8B8FE0A5D91C}"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385E8-6F22-4EDC-9CCD-8B8FE0A5D91C}"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385E8-6F22-4EDC-9CCD-8B8FE0A5D91C}"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9F31-E633-4064-BAC2-363243480C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385E8-6F22-4EDC-9CCD-8B8FE0A5D91C}" type="datetimeFigureOut">
              <a:rPr lang="en-US" smtClean="0"/>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A9F31-E633-4064-BAC2-363243480C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civilwar.org/battlefields/shiloh.html" TargetMode="External"/><Relationship Id="rId3" Type="http://schemas.openxmlformats.org/officeDocument/2006/relationships/hyperlink" Target="http://www.civilwar.org/battlefields/gettysburg.html" TargetMode="External"/><Relationship Id="rId7" Type="http://schemas.openxmlformats.org/officeDocument/2006/relationships/hyperlink" Target="http://www.civilwar.org/battlefields/chancellorsville.html" TargetMode="External"/><Relationship Id="rId12" Type="http://schemas.openxmlformats.org/officeDocument/2006/relationships/hyperlink" Target="http://www.civilwar.org/battlefields/vicksburg.html"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civilwar.org/battlefields/the-wilderness.html" TargetMode="External"/><Relationship Id="rId11" Type="http://schemas.openxmlformats.org/officeDocument/2006/relationships/hyperlink" Target="http://www.civilwar.org/battlefields/second-manassas.html" TargetMode="External"/><Relationship Id="rId5" Type="http://schemas.openxmlformats.org/officeDocument/2006/relationships/hyperlink" Target="http://www.civilwar.org/battlefields/spotsylvania-court-house.html" TargetMode="External"/><Relationship Id="rId10" Type="http://schemas.openxmlformats.org/officeDocument/2006/relationships/hyperlink" Target="http://www.civilwar.org/battlefields/antietam.html" TargetMode="External"/><Relationship Id="rId4" Type="http://schemas.openxmlformats.org/officeDocument/2006/relationships/hyperlink" Target="http://www.civilwar.org/battlefields/chickamauga.html" TargetMode="External"/><Relationship Id="rId9" Type="http://schemas.openxmlformats.org/officeDocument/2006/relationships/hyperlink" Target="http://www.civilwar.org/battlefields/stones-river.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stellar" pitchFamily="18" charset="0"/>
              </a:rPr>
              <a:t>Girding for War: The North and the South</a:t>
            </a:r>
            <a:r>
              <a:rPr lang="en-US" b="1" dirty="0"/>
              <a:t/>
            </a:r>
            <a:br>
              <a:rPr lang="en-US" b="1"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Brother’s Blood and Border Blood</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In between the North and South were the </a:t>
            </a:r>
            <a:r>
              <a:rPr lang="en-US" b="1" dirty="0" smtClean="0"/>
              <a:t>Border States</a:t>
            </a:r>
            <a:r>
              <a:rPr lang="en-US" dirty="0" smtClean="0"/>
              <a:t> of Missouri, Kentucky, and Maryland. The were critical for either side, since they would've greatly increased the South's population and industrial capabilities. </a:t>
            </a:r>
          </a:p>
          <a:p>
            <a:pPr lvl="1"/>
            <a:r>
              <a:rPr lang="en-US" dirty="0" smtClean="0"/>
              <a:t>They were called “border states” because… </a:t>
            </a:r>
          </a:p>
          <a:p>
            <a:pPr lvl="2"/>
            <a:r>
              <a:rPr lang="en-US" dirty="0" smtClean="0"/>
              <a:t>They were physically on the North-South border and… </a:t>
            </a:r>
          </a:p>
          <a:p>
            <a:pPr lvl="2"/>
            <a:r>
              <a:rPr lang="en-US" u="sng" dirty="0" smtClean="0"/>
              <a:t>They were slave-states that hadn't seceded</a:t>
            </a:r>
            <a:r>
              <a:rPr lang="en-US" dirty="0" smtClean="0"/>
              <a:t>, but at any moment, they just might. </a:t>
            </a:r>
          </a:p>
          <a:p>
            <a:pPr lvl="1"/>
            <a:r>
              <a:rPr lang="en-US" dirty="0" smtClean="0"/>
              <a:t>To keep the Border States with the North, Lincoln took cautious steps. Many of theses were of questionable legality or were flat-out against the Constitution. </a:t>
            </a:r>
          </a:p>
          <a:p>
            <a:pPr lvl="2"/>
            <a:r>
              <a:rPr lang="en-US" u="sng" dirty="0" smtClean="0"/>
              <a:t>In Maryland, Lincoln declared martial law</a:t>
            </a:r>
            <a:r>
              <a:rPr lang="en-US" dirty="0" smtClean="0"/>
              <a:t> (rule by the military) in order to seize the railroad into the state. He simply would not allow Maryland to secede and thus leave Washington D.C. as an island in the South. </a:t>
            </a:r>
          </a:p>
          <a:p>
            <a:pPr lvl="2"/>
            <a:r>
              <a:rPr lang="en-US" dirty="0" smtClean="0"/>
              <a:t>Lincoln made it extremely clear that his goal was to re-unite the nation, </a:t>
            </a:r>
            <a:r>
              <a:rPr lang="en-US" i="1" dirty="0" smtClean="0"/>
              <a:t>not</a:t>
            </a:r>
            <a:r>
              <a:rPr lang="en-US" dirty="0" smtClean="0"/>
              <a:t> to end slavery. He knew that to fight to end slavery would likely scare the Border States away.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The Indian nations also took sides. The "Five Civilized Tribes" of the Cherokee, Creek, Choctaw, Chickasaw, and Seminole largely fought with the South. Some Plains Indians sided with the North. </a:t>
            </a:r>
          </a:p>
          <a:p>
            <a:pPr lvl="1"/>
            <a:r>
              <a:rPr lang="en-US" dirty="0" smtClean="0"/>
              <a:t>The most visible splits that illustrate "brother vs. brother" were in… </a:t>
            </a:r>
          </a:p>
          <a:p>
            <a:pPr lvl="2"/>
            <a:r>
              <a:rPr lang="en-US" dirty="0" smtClean="0"/>
              <a:t>Tennessee where the state officially joined the South but thousands of "volunteers" sided with the North. Hence, Tennessee is the "Volunteer State." </a:t>
            </a:r>
          </a:p>
          <a:p>
            <a:pPr lvl="2"/>
            <a:r>
              <a:rPr lang="en-US" dirty="0" smtClean="0"/>
              <a:t>West Virginia where the mountain Virginians had no need for slavery and sided against it. At the war's start, there was only "Virginia" on the South's side. Midway through the war, "</a:t>
            </a:r>
            <a:r>
              <a:rPr lang="en-US" u="sng" dirty="0" smtClean="0"/>
              <a:t>West Virginia" broke away on the North's side</a:t>
            </a: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Balance of Forces </a:t>
            </a:r>
            <a:endParaRPr lang="en-US" dirty="0"/>
          </a:p>
        </p:txBody>
      </p:sp>
      <p:sp>
        <p:nvSpPr>
          <p:cNvPr id="3" name="Content Placeholder 2"/>
          <p:cNvSpPr>
            <a:spLocks noGrp="1"/>
          </p:cNvSpPr>
          <p:nvPr>
            <p:ph idx="1"/>
          </p:nvPr>
        </p:nvSpPr>
        <p:spPr>
          <a:xfrm>
            <a:off x="0" y="1066800"/>
            <a:ext cx="9144000" cy="5562600"/>
          </a:xfrm>
        </p:spPr>
        <p:txBody>
          <a:bodyPr>
            <a:normAutofit fontScale="77500" lnSpcReduction="20000"/>
          </a:bodyPr>
          <a:lstStyle/>
          <a:p>
            <a:endParaRPr lang="en-US" dirty="0" smtClean="0"/>
          </a:p>
          <a:p>
            <a:pPr lvl="1"/>
            <a:r>
              <a:rPr lang="en-US" dirty="0" smtClean="0"/>
              <a:t>At the start of the war, the South's advantages were… </a:t>
            </a:r>
          </a:p>
          <a:p>
            <a:pPr lvl="2"/>
            <a:r>
              <a:rPr lang="en-US" dirty="0" smtClean="0"/>
              <a:t>They </a:t>
            </a:r>
            <a:r>
              <a:rPr lang="en-US" u="sng" dirty="0" smtClean="0"/>
              <a:t>only had to </a:t>
            </a:r>
            <a:r>
              <a:rPr lang="en-US" i="1" u="sng" dirty="0" smtClean="0"/>
              <a:t>defend</a:t>
            </a:r>
            <a:r>
              <a:rPr lang="en-US" dirty="0" smtClean="0"/>
              <a:t> their land, rather than conquer land. Like the Americans during the American Revolution, fighting to a draw would mean Southern victory. </a:t>
            </a:r>
          </a:p>
          <a:p>
            <a:pPr lvl="2"/>
            <a:r>
              <a:rPr lang="en-US" u="sng" dirty="0" smtClean="0"/>
              <a:t>Geography</a:t>
            </a:r>
            <a:r>
              <a:rPr lang="en-US" dirty="0" smtClean="0"/>
              <a:t> was on the South's side—the land where the fighting would take place was familiar and friendly to the Southerners. </a:t>
            </a:r>
          </a:p>
          <a:p>
            <a:pPr lvl="2"/>
            <a:r>
              <a:rPr lang="en-US" dirty="0" smtClean="0"/>
              <a:t>The </a:t>
            </a:r>
            <a:r>
              <a:rPr lang="en-US" u="sng" dirty="0" smtClean="0"/>
              <a:t>South's greatest advantage was in their leadership</a:t>
            </a:r>
            <a:r>
              <a:rPr lang="en-US" dirty="0" smtClean="0"/>
              <a:t>. At the top was </a:t>
            </a:r>
            <a:r>
              <a:rPr lang="en-US" b="1" dirty="0" smtClean="0"/>
              <a:t>Gen. Robert E. Lee</a:t>
            </a:r>
            <a:r>
              <a:rPr lang="en-US" dirty="0" smtClean="0"/>
              <a:t> and </a:t>
            </a:r>
            <a:r>
              <a:rPr lang="en-US" b="1" dirty="0" smtClean="0"/>
              <a:t>Thomas "Stonewall" Jackson</a:t>
            </a:r>
            <a:r>
              <a:rPr lang="en-US" dirty="0" smtClean="0"/>
              <a:t>. They proved to be head-and-shoulders above Northern generals. The South also had a military tradition that produced many fine officers of lower rank. </a:t>
            </a:r>
          </a:p>
          <a:p>
            <a:pPr lvl="1"/>
            <a:r>
              <a:rPr lang="en-US" dirty="0" smtClean="0"/>
              <a:t>The North had many advantages… </a:t>
            </a:r>
          </a:p>
          <a:p>
            <a:pPr lvl="2"/>
            <a:r>
              <a:rPr lang="en-US" dirty="0" smtClean="0"/>
              <a:t>The </a:t>
            </a:r>
            <a:r>
              <a:rPr lang="en-US" u="sng" dirty="0" smtClean="0"/>
              <a:t>population</a:t>
            </a:r>
            <a:r>
              <a:rPr lang="en-US" dirty="0" smtClean="0"/>
              <a:t> favored the North over the South by about a 3:1 ratio. </a:t>
            </a:r>
          </a:p>
          <a:p>
            <a:pPr lvl="2"/>
            <a:r>
              <a:rPr lang="en-US" u="sng" dirty="0" smtClean="0"/>
              <a:t>Industry</a:t>
            </a:r>
            <a:r>
              <a:rPr lang="en-US" dirty="0" smtClean="0"/>
              <a:t> was almost entirely located up North. Resources, particularly iron, were likewise almost entirely up North. </a:t>
            </a:r>
          </a:p>
          <a:p>
            <a:pPr lvl="2"/>
            <a:r>
              <a:rPr lang="en-US" dirty="0" smtClean="0"/>
              <a:t>The North had most of the nation's </a:t>
            </a:r>
            <a:r>
              <a:rPr lang="en-US" u="sng" dirty="0" smtClean="0"/>
              <a:t>railroads</a:t>
            </a:r>
            <a:r>
              <a:rPr lang="en-US" dirty="0" smtClean="0"/>
              <a:t>, the </a:t>
            </a:r>
            <a:r>
              <a:rPr lang="en-US" u="sng" dirty="0" smtClean="0"/>
              <a:t>U.S. navy</a:t>
            </a:r>
            <a:r>
              <a:rPr lang="en-US" dirty="0" smtClean="0"/>
              <a:t>, and much more </a:t>
            </a:r>
            <a:r>
              <a:rPr lang="en-US" u="sng" dirty="0" smtClean="0"/>
              <a:t>money</a:t>
            </a:r>
            <a:r>
              <a:rPr lang="en-US" dirty="0" smtClean="0"/>
              <a:t> than the South. </a:t>
            </a:r>
          </a:p>
          <a:p>
            <a:pPr lvl="2"/>
            <a:r>
              <a:rPr lang="en-US" dirty="0" smtClean="0"/>
              <a:t>The South planned to rely on cotton to sell and then buy whatever it needed. The North's naval blockade largely stopped this plan. </a:t>
            </a:r>
          </a:p>
          <a:p>
            <a:pPr lvl="1"/>
            <a:r>
              <a:rPr lang="en-US" dirty="0" smtClean="0"/>
              <a:t>In the end, </a:t>
            </a:r>
            <a:r>
              <a:rPr lang="en-US" u="sng" dirty="0" smtClean="0"/>
              <a:t>it was the South's shortages that caused its loss in the war</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Dethroning King Cotton </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The Southern "game plan" was to get aid from Europe, particularly England, due to their supposed need for Southern cotton. The help never came. </a:t>
            </a:r>
          </a:p>
          <a:p>
            <a:pPr lvl="1"/>
            <a:r>
              <a:rPr lang="en-US" dirty="0" smtClean="0"/>
              <a:t>Many in Europe actually </a:t>
            </a:r>
            <a:r>
              <a:rPr lang="en-US" i="1" dirty="0" smtClean="0"/>
              <a:t>wanted</a:t>
            </a:r>
            <a:r>
              <a:rPr lang="en-US" dirty="0" smtClean="0"/>
              <a:t> the U.S. to split. A split U.S. would strengthen Europe, relatively speaking. </a:t>
            </a:r>
          </a:p>
          <a:p>
            <a:pPr lvl="1"/>
            <a:r>
              <a:rPr lang="en-US" dirty="0" smtClean="0"/>
              <a:t>On the other side, many in Europe were pulling for the North. They had largely already moved against slavery and realized that the war might end slavery in the U.S. </a:t>
            </a:r>
          </a:p>
          <a:p>
            <a:pPr lvl="2"/>
            <a:r>
              <a:rPr lang="en-US" dirty="0" smtClean="0"/>
              <a:t>The reason for the pro-North, anti-slavery stance by the people, was the effect of Uncle Tom’s Cabin—being lowly wage earners, the common people felt Uncle Tom’s pain.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question remained about England's reliance of Southern cotton. Much of that idea was true. However, in the years just prior to the war, England had a bumper crop of cotton down in India and Egypt. They'd saved the surplus and therefore weren't as "cotton-needy" as believed. </a:t>
            </a:r>
          </a:p>
          <a:p>
            <a:pPr lvl="1"/>
            <a:r>
              <a:rPr lang="en-US" dirty="0" smtClean="0"/>
              <a:t>The North also won points by sending food over to Europe during the war. Thus, the Southern King Cotton was defeated by the North's </a:t>
            </a:r>
            <a:r>
              <a:rPr lang="en-US" b="1" dirty="0" smtClean="0"/>
              <a:t>King Wheat</a:t>
            </a:r>
            <a:r>
              <a:rPr lang="en-US" dirty="0" smtClean="0"/>
              <a:t> and </a:t>
            </a:r>
            <a:r>
              <a:rPr lang="en-US" b="1" dirty="0" smtClean="0"/>
              <a:t>King Corn</a:t>
            </a: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Decisiveness of Diplomacy </a:t>
            </a:r>
            <a:endParaRPr lang="en-US" dirty="0"/>
          </a:p>
        </p:txBody>
      </p:sp>
      <p:sp>
        <p:nvSpPr>
          <p:cNvPr id="3" name="Content Placeholder 2"/>
          <p:cNvSpPr>
            <a:spLocks noGrp="1"/>
          </p:cNvSpPr>
          <p:nvPr>
            <p:ph idx="1"/>
          </p:nvPr>
        </p:nvSpPr>
        <p:spPr>
          <a:xfrm>
            <a:off x="0" y="1219200"/>
            <a:ext cx="8686800" cy="5562600"/>
          </a:xfrm>
        </p:spPr>
        <p:txBody>
          <a:bodyPr>
            <a:normAutofit fontScale="77500" lnSpcReduction="20000"/>
          </a:bodyPr>
          <a:lstStyle/>
          <a:p>
            <a:endParaRPr lang="en-US" dirty="0" smtClean="0"/>
          </a:p>
          <a:p>
            <a:pPr lvl="1"/>
            <a:r>
              <a:rPr lang="en-US" dirty="0" smtClean="0"/>
              <a:t>Throughout much of the war, the South pushed for foreign help. Several instances at sea showed the unofficial, half-way support of England. </a:t>
            </a:r>
          </a:p>
          <a:p>
            <a:pPr lvl="1"/>
            <a:r>
              <a:rPr lang="en-US" dirty="0" smtClean="0"/>
              <a:t>The "</a:t>
            </a:r>
            <a:r>
              <a:rPr lang="en-US" b="1" i="1" dirty="0" smtClean="0"/>
              <a:t>Trent</a:t>
            </a:r>
            <a:r>
              <a:rPr lang="en-US" b="1" dirty="0" smtClean="0"/>
              <a:t> affair</a:t>
            </a:r>
            <a:r>
              <a:rPr lang="en-US" dirty="0" smtClean="0"/>
              <a:t>" illustrated the diplomatic trickiness of the day. </a:t>
            </a:r>
          </a:p>
          <a:p>
            <a:pPr lvl="2"/>
            <a:r>
              <a:rPr lang="en-US" dirty="0" smtClean="0"/>
              <a:t>A U.S. (Northern) ship stopped the British ship </a:t>
            </a:r>
            <a:r>
              <a:rPr lang="en-US" i="1" dirty="0" smtClean="0"/>
              <a:t>Trent</a:t>
            </a:r>
            <a:r>
              <a:rPr lang="en-US" dirty="0" smtClean="0"/>
              <a:t> in Cuba and forcibly took 2 Southerners. </a:t>
            </a:r>
          </a:p>
          <a:p>
            <a:pPr lvl="2"/>
            <a:r>
              <a:rPr lang="en-US" dirty="0" smtClean="0"/>
              <a:t>England (and the South) was furious and demanded their release. </a:t>
            </a:r>
          </a:p>
          <a:p>
            <a:pPr lvl="2"/>
            <a:r>
              <a:rPr lang="en-US" dirty="0" smtClean="0"/>
              <a:t>Lincoln had time to cool off and released the Confederates saying, "One war at a time." </a:t>
            </a:r>
          </a:p>
          <a:p>
            <a:pPr lvl="1"/>
            <a:r>
              <a:rPr lang="en-US" dirty="0" smtClean="0"/>
              <a:t>The Confederate ship </a:t>
            </a:r>
            <a:r>
              <a:rPr lang="en-US" i="1" dirty="0" smtClean="0"/>
              <a:t>Alabama</a:t>
            </a:r>
            <a:r>
              <a:rPr lang="en-US" dirty="0" smtClean="0"/>
              <a:t> caused a ruckus as well. </a:t>
            </a:r>
          </a:p>
          <a:p>
            <a:pPr lvl="2"/>
            <a:r>
              <a:rPr lang="en-US" dirty="0" smtClean="0"/>
              <a:t>The "Southern" ship was manned by Brits and never docked in the South. </a:t>
            </a:r>
          </a:p>
          <a:p>
            <a:pPr lvl="2"/>
            <a:r>
              <a:rPr lang="en-US" dirty="0" smtClean="0"/>
              <a:t>It traveled the world and captured 60+ vessels. Needless to say, the North was not happy about the situation. </a:t>
            </a:r>
          </a:p>
          <a:p>
            <a:pPr lvl="1"/>
            <a:r>
              <a:rPr lang="en-US" dirty="0" smtClean="0"/>
              <a:t>The British also planned to build raider ships for the South. </a:t>
            </a:r>
          </a:p>
          <a:p>
            <a:pPr lvl="2"/>
            <a:r>
              <a:rPr lang="en-US" dirty="0" smtClean="0"/>
              <a:t>The raiders were halted (with the opposition led by Charles Francis Adams) as they were being built. The fear was that it might come back to haunt them. Still, it shows the desire to help the South even if it wasn't followed all the way through.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Flare-Ups </a:t>
            </a:r>
            <a:endParaRPr lang="en-US" dirty="0"/>
          </a:p>
        </p:txBody>
      </p:sp>
      <p:sp>
        <p:nvSpPr>
          <p:cNvPr id="3" name="Content Placeholder 2"/>
          <p:cNvSpPr>
            <a:spLocks noGrp="1"/>
          </p:cNvSpPr>
          <p:nvPr>
            <p:ph idx="1"/>
          </p:nvPr>
        </p:nvSpPr>
        <p:spPr>
          <a:xfrm>
            <a:off x="228600" y="1447800"/>
            <a:ext cx="8458200" cy="5105400"/>
          </a:xfrm>
        </p:spPr>
        <p:txBody>
          <a:bodyPr>
            <a:normAutofit fontScale="85000" lnSpcReduction="10000"/>
          </a:bodyPr>
          <a:lstStyle/>
          <a:p>
            <a:pPr lvl="1"/>
            <a:r>
              <a:rPr lang="en-US" dirty="0" smtClean="0"/>
              <a:t>The British built 2 </a:t>
            </a:r>
            <a:r>
              <a:rPr lang="en-US" b="1" dirty="0" smtClean="0"/>
              <a:t>Laird rams</a:t>
            </a:r>
            <a:r>
              <a:rPr lang="en-US" dirty="0" smtClean="0"/>
              <a:t>, </a:t>
            </a:r>
            <a:r>
              <a:rPr lang="en-US" u="sng" dirty="0" smtClean="0"/>
              <a:t>ships designed to ram and destroy</a:t>
            </a:r>
            <a:r>
              <a:rPr lang="en-US" dirty="0" smtClean="0"/>
              <a:t> the Northern wooden ships. Minister Adams saw that delivering these ships would likely mean war with the U.S. and possible loss of Canada. </a:t>
            </a:r>
          </a:p>
          <a:p>
            <a:pPr lvl="1"/>
            <a:r>
              <a:rPr lang="en-US" dirty="0" smtClean="0"/>
              <a:t>Trouble started along the U.S.-Canada border. Canadians struck American cities and sometimes burnt them down. </a:t>
            </a:r>
          </a:p>
          <a:p>
            <a:pPr lvl="2"/>
            <a:r>
              <a:rPr lang="en-US" dirty="0" smtClean="0"/>
              <a:t>Several miniature armies were formed to strike back, usually consisting of Irishmen who hated the English/Canadians. </a:t>
            </a:r>
          </a:p>
          <a:p>
            <a:pPr lvl="1"/>
            <a:r>
              <a:rPr lang="en-US" dirty="0" smtClean="0"/>
              <a:t>Meanwhile, down in Mexico, Emperor Napoleon III had set up a puppet government in Mexico City. </a:t>
            </a:r>
          </a:p>
          <a:p>
            <a:pPr lvl="2"/>
            <a:r>
              <a:rPr lang="en-US" dirty="0" smtClean="0"/>
              <a:t>Austrian Archduke </a:t>
            </a:r>
            <a:r>
              <a:rPr lang="en-US" b="1" dirty="0" smtClean="0"/>
              <a:t>Maximilian</a:t>
            </a:r>
            <a:r>
              <a:rPr lang="en-US" dirty="0" smtClean="0"/>
              <a:t> was named as Mexico's emperor. This was flatly against the Monroe Doctrine's "stay away" policy. </a:t>
            </a:r>
          </a:p>
          <a:p>
            <a:pPr lvl="2"/>
            <a:r>
              <a:rPr lang="en-US" dirty="0" smtClean="0"/>
              <a:t>After the war the U.S. was prepared to march to Mexico and boot him out. The French pulled out, left Maximilian behind, and he was executed by a firing squad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 Davis Versus President Lincoln </a:t>
            </a:r>
            <a:endParaRPr lang="en-US" dirty="0"/>
          </a:p>
        </p:txBody>
      </p:sp>
      <p:sp>
        <p:nvSpPr>
          <p:cNvPr id="3" name="Content Placeholder 2"/>
          <p:cNvSpPr>
            <a:spLocks noGrp="1"/>
          </p:cNvSpPr>
          <p:nvPr>
            <p:ph idx="1"/>
          </p:nvPr>
        </p:nvSpPr>
        <p:spPr>
          <a:xfrm>
            <a:off x="228600" y="1371600"/>
            <a:ext cx="8686800" cy="4754563"/>
          </a:xfrm>
        </p:spPr>
        <p:txBody>
          <a:bodyPr>
            <a:normAutofit fontScale="92500" lnSpcReduction="20000"/>
          </a:bodyPr>
          <a:lstStyle/>
          <a:p>
            <a:endParaRPr lang="en-US" dirty="0" smtClean="0"/>
          </a:p>
          <a:p>
            <a:pPr lvl="1"/>
            <a:r>
              <a:rPr lang="en-US" dirty="0" smtClean="0"/>
              <a:t>The South had a built-in problem with its government—it was a </a:t>
            </a:r>
            <a:r>
              <a:rPr lang="en-US" b="1" dirty="0" smtClean="0"/>
              <a:t>confederacy</a:t>
            </a:r>
            <a:r>
              <a:rPr lang="en-US" dirty="0" smtClean="0"/>
              <a:t>. That meant it was only </a:t>
            </a:r>
            <a:r>
              <a:rPr lang="en-US" i="1" dirty="0" smtClean="0"/>
              <a:t>loosely</a:t>
            </a:r>
            <a:r>
              <a:rPr lang="en-US" dirty="0" smtClean="0"/>
              <a:t> united. Any state, at any time, could break away, agree with the rest or not, unite or do its own thing. </a:t>
            </a:r>
          </a:p>
          <a:p>
            <a:pPr lvl="2"/>
            <a:r>
              <a:rPr lang="en-US" dirty="0" smtClean="0"/>
              <a:t>During a war, a state might not follow the strategy, or might not send troops or money or anything else. Essentially, </a:t>
            </a:r>
            <a:r>
              <a:rPr lang="en-US" u="sng" dirty="0" smtClean="0"/>
              <a:t>a confederacy is very weak by its design</a:t>
            </a:r>
            <a:r>
              <a:rPr lang="en-US" dirty="0" smtClean="0"/>
              <a:t>. </a:t>
            </a:r>
          </a:p>
          <a:p>
            <a:pPr lvl="1"/>
            <a:r>
              <a:rPr lang="en-US" b="1" dirty="0" smtClean="0"/>
              <a:t>President Jefferson Davis</a:t>
            </a:r>
            <a:r>
              <a:rPr lang="en-US" dirty="0" smtClean="0"/>
              <a:t> was never popular. He was all business, stubborn, and physically over-worked himself. </a:t>
            </a:r>
          </a:p>
          <a:p>
            <a:pPr lvl="1"/>
            <a:r>
              <a:rPr lang="en-US" dirty="0" smtClean="0"/>
              <a:t>Lincoln certainly had his troubles too. But, he was the head of an established and stable government and seemed to relax more as time wore on.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Wartime Liberties </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lvl="1"/>
            <a:r>
              <a:rPr lang="en-US" dirty="0" smtClean="0"/>
              <a:t>"Honest" Abe Lincoln took several steps that were clearly against Constitution. He felt his steps were simply needed due to the split nation and emergency-like situation. </a:t>
            </a:r>
          </a:p>
          <a:p>
            <a:pPr lvl="1"/>
            <a:r>
              <a:rPr lang="en-US" dirty="0" smtClean="0"/>
              <a:t>Things he did against the Constitution: (a) increased the size of the Army, (b) sent $2 million to 3 private citizens for military purposes, (c) suspended </a:t>
            </a:r>
            <a:r>
              <a:rPr lang="en-US" i="1" dirty="0" smtClean="0"/>
              <a:t>habeas corpus</a:t>
            </a:r>
            <a:r>
              <a:rPr lang="en-US" dirty="0" smtClean="0"/>
              <a:t> so arrests could be made easily, (d) "monitored" Border State elections so the vote would turn out his way and (e) declared martial law in Maryland. </a:t>
            </a:r>
          </a:p>
          <a:p>
            <a:pPr lvl="1"/>
            <a:r>
              <a:rPr lang="en-US" dirty="0" smtClean="0"/>
              <a:t>Jefferson Davis was unable to exert similar power because of the loose nation of a confederacy.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Volunteers and Draftees: North and South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dirty="0" smtClean="0"/>
              <a:t>As in most wars, volunteers came plentifully in the early days. Initially, </a:t>
            </a:r>
            <a:r>
              <a:rPr lang="en-US" u="sng" dirty="0" smtClean="0"/>
              <a:t>the plan was to only use volunteers. As the war drug on and men died, enthusiasm died too</a:t>
            </a:r>
            <a:r>
              <a:rPr lang="en-US" dirty="0" smtClean="0"/>
              <a:t>. A military draft was started in both the North and South to conscript soldiers. </a:t>
            </a:r>
          </a:p>
          <a:p>
            <a:pPr lvl="2"/>
            <a:r>
              <a:rPr lang="en-US" dirty="0" smtClean="0"/>
              <a:t>Congress allowed the rich to buy an exemption for $300. That meant a poor person would have to fill those shoes. </a:t>
            </a:r>
          </a:p>
          <a:p>
            <a:pPr lvl="1"/>
            <a:r>
              <a:rPr lang="en-US" dirty="0" smtClean="0"/>
              <a:t>The draft was protested strongly, especially in the Northern cities. New York City saw a riot break out in 1863 over the draft. </a:t>
            </a:r>
          </a:p>
          <a:p>
            <a:pPr lvl="1"/>
            <a:r>
              <a:rPr lang="en-US" dirty="0" smtClean="0"/>
              <a:t>90% of the Union soldiers were volunteers. This was due to patriotism, pressure, and bonuses for signing up. Many men rigged scams to get multiple bonuses by signing up several times. </a:t>
            </a:r>
          </a:p>
          <a:p>
            <a:pPr lvl="1"/>
            <a:r>
              <a:rPr lang="en-US" dirty="0" smtClean="0"/>
              <a:t>The South had fewer men and therefore went to draft earliest. The rich were also exempted down South (those with 20+ slaves). </a:t>
            </a:r>
          </a:p>
          <a:p>
            <a:pPr lvl="2"/>
            <a:r>
              <a:rPr lang="en-US" dirty="0" smtClean="0"/>
              <a:t>The saying was born: "a rich man's war but a poor man's fight."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43000"/>
            <a:ext cx="8229600" cy="4525963"/>
          </a:xfrm>
        </p:spPr>
        <p:txBody>
          <a:bodyPr/>
          <a:lstStyle/>
          <a:p>
            <a:pPr>
              <a:buNone/>
            </a:pPr>
            <a:r>
              <a:rPr lang="en-US" dirty="0" smtClean="0"/>
              <a:t>Soldiers who fought in Civil War </a:t>
            </a:r>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descr="The Opposing Armies"/>
          <p:cNvPicPr>
            <a:picLocks noChangeAspect="1" noChangeArrowheads="1"/>
          </p:cNvPicPr>
          <p:nvPr/>
        </p:nvPicPr>
        <p:blipFill>
          <a:blip r:embed="rId2"/>
          <a:srcRect/>
          <a:stretch>
            <a:fillRect/>
          </a:stretch>
        </p:blipFill>
        <p:spPr bwMode="auto">
          <a:xfrm>
            <a:off x="0" y="2286000"/>
            <a:ext cx="8856110" cy="109776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Economic Stresses of War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U.S. wanted more money and passed the </a:t>
            </a:r>
            <a:r>
              <a:rPr lang="en-US" b="1" dirty="0" smtClean="0"/>
              <a:t>Morrill Tariff Act</a:t>
            </a:r>
            <a:r>
              <a:rPr lang="en-US" dirty="0" smtClean="0"/>
              <a:t> which </a:t>
            </a:r>
            <a:r>
              <a:rPr lang="en-US" u="sng" dirty="0" smtClean="0"/>
              <a:t>raised the tariff 5 to 10%</a:t>
            </a:r>
            <a:r>
              <a:rPr lang="en-US" dirty="0" smtClean="0"/>
              <a:t>. The rates then went even higher. </a:t>
            </a:r>
          </a:p>
          <a:p>
            <a:pPr lvl="1"/>
            <a:r>
              <a:rPr lang="en-US" dirty="0" smtClean="0"/>
              <a:t>The Treasury Department printed about $450 in "greenback" paper money. The money was </a:t>
            </a:r>
            <a:r>
              <a:rPr lang="en-US" i="1" dirty="0" smtClean="0"/>
              <a:t>not</a:t>
            </a:r>
            <a:r>
              <a:rPr lang="en-US" dirty="0" smtClean="0"/>
              <a:t> adequately backed by gold, thus creating inflation, at one point worth only 39 cents on the dollar. </a:t>
            </a:r>
          </a:p>
          <a:p>
            <a:pPr lvl="1"/>
            <a:r>
              <a:rPr lang="en-US" dirty="0" smtClean="0"/>
              <a:t>The largest fundraiser was through the sales of bonds. The government brought in $2.6 billion through bond sales.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10000"/>
          </a:bodyPr>
          <a:lstStyle/>
          <a:p>
            <a:pPr lvl="1"/>
            <a:r>
              <a:rPr lang="en-US" dirty="0" smtClean="0"/>
              <a:t>An important change was the creation of the </a:t>
            </a:r>
            <a:r>
              <a:rPr lang="en-US" b="1" dirty="0" smtClean="0"/>
              <a:t>National Banking System</a:t>
            </a:r>
            <a:r>
              <a:rPr lang="en-US" dirty="0" smtClean="0"/>
              <a:t>. It was the 1st national banking system since Andrew Jackson had killed the Bank of the U.S. in the 1830's Reasons for its importance were… </a:t>
            </a:r>
          </a:p>
          <a:p>
            <a:pPr lvl="2"/>
            <a:r>
              <a:rPr lang="en-US" dirty="0" smtClean="0"/>
              <a:t>It established a </a:t>
            </a:r>
            <a:r>
              <a:rPr lang="en-US" u="sng" dirty="0" smtClean="0"/>
              <a:t>standardized money system</a:t>
            </a:r>
            <a:r>
              <a:rPr lang="en-US" dirty="0" smtClean="0"/>
              <a:t>. </a:t>
            </a:r>
          </a:p>
          <a:p>
            <a:pPr lvl="2"/>
            <a:r>
              <a:rPr lang="en-US" dirty="0" smtClean="0"/>
              <a:t>It could buy government bonds and issue paper money. In other words, it </a:t>
            </a:r>
            <a:r>
              <a:rPr lang="en-US" u="sng" dirty="0" smtClean="0"/>
              <a:t>regulated the quantity of money in the economy</a:t>
            </a:r>
            <a:r>
              <a:rPr lang="en-US" dirty="0" smtClean="0"/>
              <a:t>/circulation. This is called "monetary policy" today. </a:t>
            </a:r>
          </a:p>
          <a:p>
            <a:pPr lvl="2"/>
            <a:r>
              <a:rPr lang="en-US" dirty="0" smtClean="0"/>
              <a:t>It </a:t>
            </a:r>
            <a:r>
              <a:rPr lang="en-US" u="sng" dirty="0" smtClean="0"/>
              <a:t>foreshadowed the modern </a:t>
            </a:r>
            <a:r>
              <a:rPr lang="en-US" b="1" u="sng" dirty="0" smtClean="0"/>
              <a:t>Federal Reserve System</a:t>
            </a:r>
            <a:r>
              <a:rPr lang="en-US" dirty="0" smtClean="0"/>
              <a:t> of today. </a:t>
            </a:r>
          </a:p>
          <a:p>
            <a:pPr lvl="1"/>
            <a:r>
              <a:rPr lang="en-US" dirty="0" smtClean="0"/>
              <a:t>The Southern economy was even worse than the North. </a:t>
            </a:r>
          </a:p>
          <a:p>
            <a:pPr lvl="2"/>
            <a:r>
              <a:rPr lang="en-US" dirty="0" smtClean="0"/>
              <a:t>The Union naval blockade locked down the South. It stopped exports of cotton (and thus the income of money), and it cut off customs duties (no imports means no customs duties). </a:t>
            </a:r>
          </a:p>
          <a:p>
            <a:pPr lvl="2"/>
            <a:r>
              <a:rPr lang="en-US" dirty="0" smtClean="0"/>
              <a:t>Inflation was out of control. It went up an estimated 9,000% down South (compared to an 80% increase up North).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North’s Economic Boom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Like many wars, the Civil War was a boom for business. Manufacturers and businessmen made fortunes and a millionaire class was born for the first time. </a:t>
            </a:r>
          </a:p>
          <a:p>
            <a:pPr lvl="1"/>
            <a:r>
              <a:rPr lang="en-US" dirty="0" smtClean="0"/>
              <a:t>Some "profiteers" scammed the government by supplying shoddy goods. </a:t>
            </a:r>
          </a:p>
          <a:p>
            <a:pPr lvl="1"/>
            <a:r>
              <a:rPr lang="en-US" dirty="0" smtClean="0"/>
              <a:t>New machinery benefited production greatly. </a:t>
            </a:r>
          </a:p>
          <a:p>
            <a:pPr lvl="2"/>
            <a:r>
              <a:rPr lang="en-US" dirty="0" smtClean="0"/>
              <a:t>Standardized sizes of clothes were born. </a:t>
            </a:r>
          </a:p>
          <a:p>
            <a:pPr lvl="2"/>
            <a:r>
              <a:rPr lang="en-US" dirty="0" smtClean="0"/>
              <a:t>Mechanical reapers harvested bountiful crops. </a:t>
            </a:r>
          </a:p>
          <a:p>
            <a:pPr lvl="2"/>
            <a:r>
              <a:rPr lang="en-US" dirty="0" smtClean="0"/>
              <a:t>Oil was discovered in Pennsylvania</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Women took on new roles too, often filling in for absent men in jobs. </a:t>
            </a:r>
          </a:p>
          <a:p>
            <a:pPr lvl="2"/>
            <a:r>
              <a:rPr lang="en-US" dirty="0" smtClean="0"/>
              <a:t>Some women posed as men and enlisted to fight in the military. </a:t>
            </a:r>
          </a:p>
          <a:p>
            <a:pPr lvl="1"/>
            <a:r>
              <a:rPr lang="en-US" dirty="0" smtClean="0"/>
              <a:t>Women helped considerably in health-related positions. </a:t>
            </a:r>
          </a:p>
          <a:p>
            <a:pPr lvl="2"/>
            <a:r>
              <a:rPr lang="en-US" b="1" dirty="0" smtClean="0"/>
              <a:t>Dr. Elizabeth Blackwell</a:t>
            </a:r>
            <a:r>
              <a:rPr lang="en-US" dirty="0" smtClean="0"/>
              <a:t> was the first female doctor. </a:t>
            </a:r>
          </a:p>
          <a:p>
            <a:pPr lvl="2"/>
            <a:r>
              <a:rPr lang="en-US" b="1" dirty="0" smtClean="0"/>
              <a:t>Clara Barton</a:t>
            </a:r>
            <a:r>
              <a:rPr lang="en-US" dirty="0" smtClean="0"/>
              <a:t> (founder of the Red Cross) and </a:t>
            </a:r>
            <a:r>
              <a:rPr lang="en-US" b="1" dirty="0" smtClean="0"/>
              <a:t>Dorothea Dix</a:t>
            </a:r>
            <a:r>
              <a:rPr lang="en-US" dirty="0" smtClean="0"/>
              <a:t> elevated nursing to a professional level. Down South, </a:t>
            </a:r>
            <a:r>
              <a:rPr lang="en-US" b="1" dirty="0" smtClean="0"/>
              <a:t>Sally Tompkins</a:t>
            </a:r>
            <a:r>
              <a:rPr lang="en-US" dirty="0" smtClean="0"/>
              <a:t> did the same.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Crushed Cotton Kingdom </a:t>
            </a:r>
            <a:endParaRPr lang="en-US" dirty="0"/>
          </a:p>
        </p:txBody>
      </p:sp>
      <p:sp>
        <p:nvSpPr>
          <p:cNvPr id="3" name="Content Placeholder 2"/>
          <p:cNvSpPr>
            <a:spLocks noGrp="1"/>
          </p:cNvSpPr>
          <p:nvPr>
            <p:ph idx="1"/>
          </p:nvPr>
        </p:nvSpPr>
        <p:spPr/>
        <p:txBody>
          <a:bodyPr/>
          <a:lstStyle/>
          <a:p>
            <a:pPr lvl="1"/>
            <a:r>
              <a:rPr lang="en-US" dirty="0" smtClean="0"/>
              <a:t>The South was beaten down by the war. </a:t>
            </a:r>
          </a:p>
          <a:p>
            <a:pPr lvl="2"/>
            <a:r>
              <a:rPr lang="en-US" dirty="0" smtClean="0"/>
              <a:t>The Southern economy was zapped. Before the war, Southerners held 30% of the nation's wealth, afterward, it was down to 12%. Before the war, Southerners made 67% of Northern wages, afterward, it was down to 40%. </a:t>
            </a:r>
          </a:p>
          <a:p>
            <a:pPr lvl="1"/>
            <a:r>
              <a:rPr lang="en-US" dirty="0" smtClean="0"/>
              <a:t>Despite the bad news, Southerners showed quite a bit of character and self-respect in pulling together and putting together a strong fight.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534400" cy="1295399"/>
          </a:xfrm>
        </p:spPr>
        <p:txBody>
          <a:bodyPr>
            <a:normAutofit fontScale="70000" lnSpcReduction="20000"/>
          </a:bodyPr>
          <a:lstStyle/>
          <a:p>
            <a:pPr>
              <a:buNone/>
            </a:pPr>
            <a:r>
              <a:rPr lang="en-US" dirty="0" smtClean="0"/>
              <a:t>	Roughly 1,264,000 American soldiers have died in the nation's wars--620,000 in the Civil War and 644,000 in all other conflicts.  It was only as recently as the Vietnam War that the amount of American deaths in foreign wars eclipsed the number who died in the Civil War.</a:t>
            </a:r>
          </a:p>
          <a:p>
            <a:endParaRPr lang="en-US" dirty="0"/>
          </a:p>
        </p:txBody>
      </p:sp>
      <p:sp>
        <p:nvSpPr>
          <p:cNvPr id="3276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0" name="Rectangle 2"/>
          <p:cNvSpPr>
            <a:spLocks noChangeArrowheads="1"/>
          </p:cNvSpPr>
          <p:nvPr/>
        </p:nvSpPr>
        <p:spPr bwMode="auto">
          <a:xfrm>
            <a:off x="4816475" y="534988"/>
            <a:ext cx="9382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FFFFFF"/>
                </a:solidFill>
                <a:effectLst/>
                <a:latin typeface="Arial" pitchFamily="34" charset="0"/>
                <a:cs typeface="Arial" pitchFamily="34" charset="0"/>
              </a:rPr>
              <a:t>Roughly 1,264,000 American soldiers have died in the nation's wars--620,000 in the Civil War and 644,000 in all other conflicts.  It was only as recently as the Vietnam War that the amount of American deaths in foreign wars eclipsed the number who died in the Civil War.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2771" name="Picture 3" descr="War Deaths"/>
          <p:cNvPicPr>
            <a:picLocks noChangeAspect="1" noChangeArrowheads="1"/>
          </p:cNvPicPr>
          <p:nvPr/>
        </p:nvPicPr>
        <p:blipFill>
          <a:blip r:embed="rId2"/>
          <a:srcRect/>
          <a:stretch>
            <a:fillRect/>
          </a:stretch>
        </p:blipFill>
        <p:spPr bwMode="auto">
          <a:xfrm>
            <a:off x="228600" y="3124200"/>
            <a:ext cx="8627806" cy="26003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descr="Bloodiest Battles"/>
          <p:cNvPicPr>
            <a:picLocks noChangeAspect="1" noChangeArrowheads="1"/>
          </p:cNvPicPr>
          <p:nvPr/>
        </p:nvPicPr>
        <p:blipFill>
          <a:blip r:embed="rId2"/>
          <a:srcRect/>
          <a:stretch>
            <a:fillRect/>
          </a:stretch>
        </p:blipFill>
        <p:spPr bwMode="auto">
          <a:xfrm>
            <a:off x="3009900" y="1524000"/>
            <a:ext cx="6134100" cy="4825680"/>
          </a:xfrm>
          <a:prstGeom prst="rect">
            <a:avLst/>
          </a:prstGeom>
          <a:noFill/>
        </p:spPr>
      </p:pic>
      <p:sp>
        <p:nvSpPr>
          <p:cNvPr id="2" name="Title 1"/>
          <p:cNvSpPr>
            <a:spLocks noGrp="1"/>
          </p:cNvSpPr>
          <p:nvPr>
            <p:ph type="title"/>
          </p:nvPr>
        </p:nvSpPr>
        <p:spPr/>
        <p:txBody>
          <a:bodyPr/>
          <a:lstStyle/>
          <a:p>
            <a:r>
              <a:rPr lang="en-US" dirty="0" smtClean="0"/>
              <a:t>Bloodiest Battles </a:t>
            </a:r>
            <a:endParaRPr lang="en-US" dirty="0"/>
          </a:p>
        </p:txBody>
      </p:sp>
      <p:sp>
        <p:nvSpPr>
          <p:cNvPr id="4" name="Rectangle 3"/>
          <p:cNvSpPr/>
          <p:nvPr/>
        </p:nvSpPr>
        <p:spPr>
          <a:xfrm>
            <a:off x="0" y="2514600"/>
            <a:ext cx="3048000" cy="2462213"/>
          </a:xfrm>
          <a:prstGeom prst="rect">
            <a:avLst/>
          </a:prstGeom>
        </p:spPr>
        <p:txBody>
          <a:bodyPr wrap="square">
            <a:spAutoFit/>
          </a:bodyPr>
          <a:lstStyle/>
          <a:p>
            <a:r>
              <a:rPr lang="en-US" sz="1400" dirty="0" smtClean="0">
                <a:latin typeface="Arial" pitchFamily="34" charset="0"/>
                <a:cs typeface="Arial" pitchFamily="34" charset="0"/>
                <a:hlinkClick r:id="rId3"/>
              </a:rPr>
              <a:t>Gettysburg</a:t>
            </a:r>
            <a:r>
              <a:rPr lang="en-US" sz="1400" dirty="0" smtClean="0">
                <a:latin typeface="Arial" pitchFamily="34" charset="0"/>
                <a:cs typeface="Arial" pitchFamily="34" charset="0"/>
              </a:rPr>
              <a:t>--51,000 casualties </a:t>
            </a:r>
          </a:p>
          <a:p>
            <a:r>
              <a:rPr lang="en-US" sz="1400" dirty="0" smtClean="0">
                <a:latin typeface="Arial" pitchFamily="34" charset="0"/>
                <a:cs typeface="Arial" pitchFamily="34" charset="0"/>
                <a:hlinkClick r:id="rId4"/>
              </a:rPr>
              <a:t>Chickamauga</a:t>
            </a:r>
            <a:r>
              <a:rPr lang="en-US" sz="1400" dirty="0" smtClean="0">
                <a:latin typeface="Arial" pitchFamily="34" charset="0"/>
                <a:cs typeface="Arial" pitchFamily="34" charset="0"/>
              </a:rPr>
              <a:t>--34,624 casualties </a:t>
            </a:r>
          </a:p>
          <a:p>
            <a:r>
              <a:rPr lang="en-US" sz="1400" dirty="0" smtClean="0">
                <a:latin typeface="Arial" pitchFamily="34" charset="0"/>
                <a:cs typeface="Arial" pitchFamily="34" charset="0"/>
                <a:hlinkClick r:id="rId5"/>
              </a:rPr>
              <a:t>Spotsylvania</a:t>
            </a:r>
            <a:r>
              <a:rPr lang="en-US" sz="1400" dirty="0" smtClean="0">
                <a:latin typeface="Arial" pitchFamily="34" charset="0"/>
                <a:cs typeface="Arial" pitchFamily="34" charset="0"/>
              </a:rPr>
              <a:t>--30,000 casualties </a:t>
            </a:r>
          </a:p>
          <a:p>
            <a:r>
              <a:rPr lang="en-US" sz="1400" dirty="0" smtClean="0">
                <a:latin typeface="Arial" pitchFamily="34" charset="0"/>
                <a:cs typeface="Arial" pitchFamily="34" charset="0"/>
                <a:hlinkClick r:id="rId6"/>
              </a:rPr>
              <a:t>The Wilderness</a:t>
            </a:r>
            <a:r>
              <a:rPr lang="en-US" sz="1400" dirty="0" smtClean="0">
                <a:latin typeface="Arial" pitchFamily="34" charset="0"/>
                <a:cs typeface="Arial" pitchFamily="34" charset="0"/>
              </a:rPr>
              <a:t>--29,800 casualties </a:t>
            </a:r>
          </a:p>
          <a:p>
            <a:r>
              <a:rPr lang="en-US" sz="1400" dirty="0" smtClean="0">
                <a:latin typeface="Arial" pitchFamily="34" charset="0"/>
                <a:cs typeface="Arial" pitchFamily="34" charset="0"/>
                <a:hlinkClick r:id="rId7"/>
              </a:rPr>
              <a:t>Chancellorsville</a:t>
            </a:r>
            <a:r>
              <a:rPr lang="en-US" sz="1400" dirty="0" smtClean="0">
                <a:latin typeface="Arial" pitchFamily="34" charset="0"/>
                <a:cs typeface="Arial" pitchFamily="34" charset="0"/>
              </a:rPr>
              <a:t>--24,000 casualties </a:t>
            </a:r>
          </a:p>
          <a:p>
            <a:r>
              <a:rPr lang="en-US" sz="1400" dirty="0" smtClean="0">
                <a:latin typeface="Arial" pitchFamily="34" charset="0"/>
                <a:cs typeface="Arial" pitchFamily="34" charset="0"/>
                <a:hlinkClick r:id="rId8"/>
              </a:rPr>
              <a:t>Shiloh</a:t>
            </a:r>
            <a:r>
              <a:rPr lang="en-US" sz="1400" dirty="0" smtClean="0">
                <a:latin typeface="Arial" pitchFamily="34" charset="0"/>
                <a:cs typeface="Arial" pitchFamily="34" charset="0"/>
              </a:rPr>
              <a:t>--23,746 casualties </a:t>
            </a:r>
          </a:p>
          <a:p>
            <a:r>
              <a:rPr lang="en-US" sz="1400" dirty="0" smtClean="0">
                <a:latin typeface="Arial" pitchFamily="34" charset="0"/>
                <a:cs typeface="Arial" pitchFamily="34" charset="0"/>
                <a:hlinkClick r:id="rId9"/>
              </a:rPr>
              <a:t>Stones River</a:t>
            </a:r>
            <a:r>
              <a:rPr lang="en-US" sz="1400" dirty="0" smtClean="0">
                <a:latin typeface="Arial" pitchFamily="34" charset="0"/>
                <a:cs typeface="Arial" pitchFamily="34" charset="0"/>
              </a:rPr>
              <a:t>--23,515 casualties </a:t>
            </a:r>
          </a:p>
          <a:p>
            <a:r>
              <a:rPr lang="en-US" sz="1400" dirty="0" smtClean="0">
                <a:latin typeface="Arial" pitchFamily="34" charset="0"/>
                <a:cs typeface="Arial" pitchFamily="34" charset="0"/>
                <a:hlinkClick r:id="rId10"/>
              </a:rPr>
              <a:t>Antietam</a:t>
            </a:r>
            <a:r>
              <a:rPr lang="en-US" sz="1400" dirty="0" smtClean="0">
                <a:latin typeface="Arial" pitchFamily="34" charset="0"/>
                <a:cs typeface="Arial" pitchFamily="34" charset="0"/>
              </a:rPr>
              <a:t>--22,717 casualties </a:t>
            </a:r>
          </a:p>
          <a:p>
            <a:r>
              <a:rPr lang="en-US" sz="1400" dirty="0" smtClean="0">
                <a:latin typeface="Arial" pitchFamily="34" charset="0"/>
                <a:cs typeface="Arial" pitchFamily="34" charset="0"/>
                <a:hlinkClick r:id="rId11"/>
              </a:rPr>
              <a:t>Second Manassas</a:t>
            </a:r>
            <a:r>
              <a:rPr lang="en-US" sz="1400" dirty="0" smtClean="0">
                <a:latin typeface="Arial" pitchFamily="34" charset="0"/>
                <a:cs typeface="Arial" pitchFamily="34" charset="0"/>
              </a:rPr>
              <a:t>--22,180 casualties </a:t>
            </a:r>
          </a:p>
          <a:p>
            <a:r>
              <a:rPr lang="en-US" sz="1400" dirty="0" smtClean="0">
                <a:latin typeface="Arial" pitchFamily="34" charset="0"/>
                <a:cs typeface="Arial" pitchFamily="34" charset="0"/>
                <a:hlinkClick r:id="rId12"/>
              </a:rPr>
              <a:t>Vicksburg</a:t>
            </a:r>
            <a:r>
              <a:rPr lang="en-US" sz="1400" dirty="0" smtClean="0">
                <a:latin typeface="Arial" pitchFamily="34" charset="0"/>
                <a:cs typeface="Arial" pitchFamily="34" charset="0"/>
              </a:rPr>
              <a:t>--19,233 casualties </a:t>
            </a:r>
            <a:endParaRPr lang="en-US" sz="1400" dirty="0">
              <a:latin typeface="Arial" pitchFamily="34" charset="0"/>
              <a:cs typeface="Arial" pitchFamily="34"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3" name="Rectangle 3"/>
          <p:cNvSpPr>
            <a:spLocks noChangeArrowheads="1"/>
          </p:cNvSpPr>
          <p:nvPr/>
        </p:nvSpPr>
        <p:spPr bwMode="auto">
          <a:xfrm>
            <a:off x="4816475" y="534988"/>
            <a:ext cx="938213"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FFFFFF"/>
                </a:solidFill>
                <a:effectLst/>
                <a:latin typeface="inherit"/>
                <a:cs typeface="Arial" pitchFamily="34" charset="0"/>
              </a:rPr>
              <a:t>Q. What were the bloodiest </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from the Civil War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Approximately 620,000 soldiers died from combat, accident, starvation, and disease during the Civil War. This number comes from an 1889 study of the war performed by William F. Fox and Thomas Leonard Livermore. Both men fought for the Union. Their estimate is derived from an exhaustive study of the combat and casualty records generated by the armies over five years of fighting.  </a:t>
            </a:r>
          </a:p>
          <a:p>
            <a:r>
              <a:rPr lang="en-US" dirty="0" smtClean="0"/>
              <a:t>A recent study puts the number of dead as high as 850,00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Secession Timeline </a:t>
            </a:r>
            <a:endParaRPr lang="en-US" dirty="0"/>
          </a:p>
        </p:txBody>
      </p:sp>
      <p:sp>
        <p:nvSpPr>
          <p:cNvPr id="4" name="Rectangle 3"/>
          <p:cNvSpPr/>
          <p:nvPr/>
        </p:nvSpPr>
        <p:spPr>
          <a:xfrm>
            <a:off x="1752600" y="1600200"/>
            <a:ext cx="5562600" cy="4154984"/>
          </a:xfrm>
          <a:prstGeom prst="rect">
            <a:avLst/>
          </a:prstGeom>
        </p:spPr>
        <p:txBody>
          <a:bodyPr wrap="square">
            <a:spAutoFit/>
          </a:bodyPr>
          <a:lstStyle/>
          <a:p>
            <a:pPr>
              <a:buFont typeface="Arial" pitchFamily="34" charset="0"/>
              <a:buChar char="•"/>
            </a:pPr>
            <a:r>
              <a:rPr lang="en-US" sz="2400" dirty="0" smtClean="0">
                <a:latin typeface="Californian FB" pitchFamily="18" charset="0"/>
              </a:rPr>
              <a:t>South Carolina - December 20, 1860 </a:t>
            </a:r>
          </a:p>
          <a:p>
            <a:pPr>
              <a:buFont typeface="Arial" pitchFamily="34" charset="0"/>
              <a:buChar char="•"/>
            </a:pPr>
            <a:r>
              <a:rPr lang="en-US" sz="2400" dirty="0" smtClean="0">
                <a:latin typeface="Californian FB" pitchFamily="18" charset="0"/>
              </a:rPr>
              <a:t>Mississippi - January 9, 1861 </a:t>
            </a:r>
          </a:p>
          <a:p>
            <a:pPr>
              <a:buFont typeface="Arial" pitchFamily="34" charset="0"/>
              <a:buChar char="•"/>
            </a:pPr>
            <a:r>
              <a:rPr lang="en-US" sz="2400" dirty="0" smtClean="0">
                <a:latin typeface="Californian FB" pitchFamily="18" charset="0"/>
              </a:rPr>
              <a:t>Florida - January 10, 1861 </a:t>
            </a:r>
          </a:p>
          <a:p>
            <a:pPr>
              <a:buFont typeface="Arial" pitchFamily="34" charset="0"/>
              <a:buChar char="•"/>
            </a:pPr>
            <a:r>
              <a:rPr lang="en-US" sz="2400" dirty="0" smtClean="0">
                <a:latin typeface="Californian FB" pitchFamily="18" charset="0"/>
              </a:rPr>
              <a:t>Alabama - January 11, 1861 </a:t>
            </a:r>
          </a:p>
          <a:p>
            <a:pPr>
              <a:buFont typeface="Arial" pitchFamily="34" charset="0"/>
              <a:buChar char="•"/>
            </a:pPr>
            <a:r>
              <a:rPr lang="en-US" sz="2400" dirty="0" smtClean="0">
                <a:latin typeface="Californian FB" pitchFamily="18" charset="0"/>
              </a:rPr>
              <a:t>Georgia - January 19, 1861 </a:t>
            </a:r>
          </a:p>
          <a:p>
            <a:pPr>
              <a:buFont typeface="Arial" pitchFamily="34" charset="0"/>
              <a:buChar char="•"/>
            </a:pPr>
            <a:r>
              <a:rPr lang="en-US" sz="2400" dirty="0" smtClean="0">
                <a:latin typeface="Californian FB" pitchFamily="18" charset="0"/>
              </a:rPr>
              <a:t>Louisiana - January 26, 1861 </a:t>
            </a:r>
          </a:p>
          <a:p>
            <a:pPr>
              <a:buFont typeface="Arial" pitchFamily="34" charset="0"/>
              <a:buChar char="•"/>
            </a:pPr>
            <a:r>
              <a:rPr lang="en-US" sz="2400" dirty="0" smtClean="0">
                <a:latin typeface="Californian FB" pitchFamily="18" charset="0"/>
              </a:rPr>
              <a:t>Texas - February 1, 1861 </a:t>
            </a:r>
          </a:p>
          <a:p>
            <a:pPr>
              <a:buFont typeface="Arial" pitchFamily="34" charset="0"/>
              <a:buChar char="•"/>
            </a:pPr>
            <a:r>
              <a:rPr lang="en-US" sz="2400" dirty="0" smtClean="0">
                <a:latin typeface="Californian FB" pitchFamily="18" charset="0"/>
              </a:rPr>
              <a:t>Virginia - April 17, 1861 </a:t>
            </a:r>
          </a:p>
          <a:p>
            <a:pPr>
              <a:buFont typeface="Arial" pitchFamily="34" charset="0"/>
              <a:buChar char="•"/>
            </a:pPr>
            <a:r>
              <a:rPr lang="en-US" sz="2400" dirty="0" smtClean="0">
                <a:latin typeface="Californian FB" pitchFamily="18" charset="0"/>
              </a:rPr>
              <a:t>Arkansas - May 6, 1861 </a:t>
            </a:r>
          </a:p>
          <a:p>
            <a:pPr>
              <a:buFont typeface="Arial" pitchFamily="34" charset="0"/>
              <a:buChar char="•"/>
            </a:pPr>
            <a:r>
              <a:rPr lang="en-US" sz="2400" dirty="0" smtClean="0">
                <a:latin typeface="Californian FB" pitchFamily="18" charset="0"/>
              </a:rPr>
              <a:t>North Carolina - May 20, 1861 </a:t>
            </a:r>
          </a:p>
          <a:p>
            <a:pPr>
              <a:buFont typeface="Arial" pitchFamily="34" charset="0"/>
              <a:buChar char="•"/>
            </a:pPr>
            <a:r>
              <a:rPr lang="en-US" sz="2400" dirty="0" smtClean="0">
                <a:latin typeface="Californian FB" pitchFamily="18" charset="0"/>
              </a:rPr>
              <a:t>Tennessee - June 8, 1861 </a:t>
            </a:r>
            <a:endParaRPr lang="en-US" sz="2400" dirty="0">
              <a:latin typeface="Californian FB"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Secession even legal?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although it was not ruled illegal until after the war.  This was a complex question at the time, with able legal minds to be found arguing both sides, but the United States Supreme Court, in </a:t>
            </a:r>
            <a:r>
              <a:rPr lang="en-US" i="1" dirty="0" smtClean="0"/>
              <a:t>Texas v. White </a:t>
            </a:r>
            <a:r>
              <a:rPr lang="en-US" dirty="0" smtClean="0"/>
              <a:t>, 74 U.S. 700 (1868), determined that secession was unconstitutional. Chief Justice Salmon Chase wrote in his majority opinion that, "The ordinance of secession...and all the acts of legislature intended to give effect to that ordinance, were absolutely null. They were utterly without operation in law."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fontScale="90000"/>
          </a:bodyPr>
          <a:lstStyle/>
          <a:p>
            <a:r>
              <a:rPr lang="en-US" dirty="0" smtClean="0"/>
              <a:t>The Menace of Secession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lvl="1"/>
            <a:r>
              <a:rPr lang="en-US" dirty="0" smtClean="0"/>
              <a:t>Abraham Lincoln was sworn into office March 4, 1861. The backdrop of the occasion was the half-finished dome of the Capitol building—symbolic of the nation's fracture. </a:t>
            </a:r>
          </a:p>
          <a:p>
            <a:pPr lvl="1"/>
            <a:r>
              <a:rPr lang="en-US" dirty="0" smtClean="0"/>
              <a:t>At his inauguration, Lincoln made clear the primary goal of his presidency—bring the nation back together. </a:t>
            </a:r>
          </a:p>
          <a:p>
            <a:pPr lvl="2"/>
            <a:r>
              <a:rPr lang="en-US" dirty="0" smtClean="0"/>
              <a:t>He argued that dividing the country is impossible simply due to geographic reasons. </a:t>
            </a:r>
          </a:p>
          <a:p>
            <a:pPr lvl="2"/>
            <a:r>
              <a:rPr lang="en-US" dirty="0" smtClean="0"/>
              <a:t>If the South left, how much of the national debt should they take, Lincoln wondered? Or, what would be done about runaway slaves? </a:t>
            </a:r>
          </a:p>
          <a:p>
            <a:pPr lvl="2"/>
            <a:r>
              <a:rPr lang="en-US" dirty="0" smtClean="0"/>
              <a:t>And, Europe would love to see the U.S. split and therefore weaken itself. Was that something Americans were willing to allow? </a:t>
            </a:r>
          </a:p>
          <a:p>
            <a:pPr lvl="1"/>
            <a:r>
              <a:rPr lang="en-US" dirty="0" smtClean="0"/>
              <a:t>Again, </a:t>
            </a:r>
            <a:r>
              <a:rPr lang="en-US" u="sng" dirty="0" smtClean="0"/>
              <a:t>Lincoln's goal throughout his presidency was to bring the nation back together</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44562"/>
          </a:xfrm>
        </p:spPr>
        <p:txBody>
          <a:bodyPr>
            <a:normAutofit fontScale="90000"/>
          </a:bodyPr>
          <a:lstStyle/>
          <a:p>
            <a:r>
              <a:rPr lang="en-US" dirty="0" smtClean="0"/>
              <a:t>South Carolina Assails Fort Sumter</a:t>
            </a:r>
            <a:br>
              <a:rPr lang="en-US" dirty="0" smtClean="0"/>
            </a:br>
            <a:endParaRPr lang="en-US" dirty="0"/>
          </a:p>
        </p:txBody>
      </p:sp>
      <p:sp>
        <p:nvSpPr>
          <p:cNvPr id="3" name="Content Placeholder 2"/>
          <p:cNvSpPr>
            <a:spLocks noGrp="1"/>
          </p:cNvSpPr>
          <p:nvPr>
            <p:ph idx="1"/>
          </p:nvPr>
        </p:nvSpPr>
        <p:spPr>
          <a:xfrm>
            <a:off x="228600" y="1295400"/>
            <a:ext cx="8458200" cy="5257800"/>
          </a:xfrm>
        </p:spPr>
        <p:txBody>
          <a:bodyPr>
            <a:normAutofit fontScale="77500" lnSpcReduction="20000"/>
          </a:bodyPr>
          <a:lstStyle/>
          <a:p>
            <a:pPr lvl="1"/>
            <a:r>
              <a:rPr lang="en-US" dirty="0" smtClean="0"/>
              <a:t>The Civil War began at Ft. Sumter, S.C. (an island-fort at the mouth of Charleston Harbor). </a:t>
            </a:r>
          </a:p>
          <a:p>
            <a:pPr lvl="2"/>
            <a:r>
              <a:rPr lang="en-US" dirty="0" smtClean="0"/>
              <a:t>It remained a Northern fort, but its supplies were running out. Being surrounded by unfriendly Southerners, it'd have to either replenish its supplies or give itself over to the Confederacy. </a:t>
            </a:r>
          </a:p>
          <a:p>
            <a:pPr lvl="2"/>
            <a:r>
              <a:rPr lang="en-US" dirty="0" smtClean="0"/>
              <a:t>Lincoln sent a ship to supply the fort, but before it arrived, </a:t>
            </a:r>
            <a:r>
              <a:rPr lang="en-US" u="sng" dirty="0" smtClean="0"/>
              <a:t>Southerners opened fire on Ft. Sumter on April 12, 1861</a:t>
            </a:r>
            <a:r>
              <a:rPr lang="en-US" dirty="0" smtClean="0"/>
              <a:t>. The war was on. </a:t>
            </a:r>
          </a:p>
          <a:p>
            <a:pPr lvl="2"/>
            <a:r>
              <a:rPr lang="en-US" dirty="0" smtClean="0"/>
              <a:t>The fort was shelled for over a day, then had to surrender. </a:t>
            </a:r>
          </a:p>
          <a:p>
            <a:pPr lvl="1"/>
            <a:r>
              <a:rPr lang="en-US" dirty="0" smtClean="0"/>
              <a:t>Lincoln's response to Ft. Sumter was sharp and clear… </a:t>
            </a:r>
          </a:p>
          <a:p>
            <a:pPr lvl="2"/>
            <a:r>
              <a:rPr lang="en-US" dirty="0" smtClean="0"/>
              <a:t>He issued a "call to arms" and </a:t>
            </a:r>
            <a:r>
              <a:rPr lang="en-US" u="sng" dirty="0" smtClean="0"/>
              <a:t>called for 75,000 volunteers</a:t>
            </a:r>
            <a:r>
              <a:rPr lang="en-US" dirty="0" smtClean="0"/>
              <a:t> to join the military. </a:t>
            </a:r>
          </a:p>
          <a:p>
            <a:pPr lvl="2"/>
            <a:r>
              <a:rPr lang="en-US" dirty="0" smtClean="0"/>
              <a:t>He </a:t>
            </a:r>
            <a:r>
              <a:rPr lang="en-US" u="sng" dirty="0" smtClean="0"/>
              <a:t>ordered a naval blockade of Southern ports</a:t>
            </a:r>
            <a:r>
              <a:rPr lang="en-US" dirty="0" smtClean="0"/>
              <a:t>. The blockade would be intact for the next 5 years until the war's end. </a:t>
            </a:r>
          </a:p>
          <a:p>
            <a:pPr lvl="1"/>
            <a:r>
              <a:rPr lang="en-US" dirty="0" smtClean="0"/>
              <a:t>Lincoln's actions prompted 4 more states (Virginia, Arkansas, Tennessee, and North Carolina) to secede and join the Deep South. </a:t>
            </a:r>
          </a:p>
          <a:p>
            <a:pPr lvl="1"/>
            <a:r>
              <a:rPr lang="en-US" dirty="0" smtClean="0"/>
              <a:t>The Confederate capital was then switched from Montgomery, AL to Richmond, Va.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2608</Words>
  <Application>Microsoft Office PowerPoint</Application>
  <PresentationFormat>On-screen Show (4:3)</PresentationFormat>
  <Paragraphs>146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Girding for War: The North and the South </vt:lpstr>
      <vt:lpstr>Slide 2</vt:lpstr>
      <vt:lpstr>Slide 3</vt:lpstr>
      <vt:lpstr>Bloodiest Battles </vt:lpstr>
      <vt:lpstr>FACTS from the Civil War </vt:lpstr>
      <vt:lpstr>Southern Secession Timeline </vt:lpstr>
      <vt:lpstr>Was Secession even legal? </vt:lpstr>
      <vt:lpstr>The Menace of Secession  </vt:lpstr>
      <vt:lpstr>South Carolina Assails Fort Sumter </vt:lpstr>
      <vt:lpstr>Brother’s Blood and Border Blood</vt:lpstr>
      <vt:lpstr>Slide 11</vt:lpstr>
      <vt:lpstr>The Balance of Forces </vt:lpstr>
      <vt:lpstr>Dethroning King Cotton </vt:lpstr>
      <vt:lpstr>Slide 14</vt:lpstr>
      <vt:lpstr>The Decisiveness of Diplomacy </vt:lpstr>
      <vt:lpstr>Foreign Flare-Ups </vt:lpstr>
      <vt:lpstr>President Davis Versus President Lincoln </vt:lpstr>
      <vt:lpstr>Limitations on Wartime Liberties </vt:lpstr>
      <vt:lpstr>Volunteers and Draftees: North and South </vt:lpstr>
      <vt:lpstr>The Economic Stresses of War </vt:lpstr>
      <vt:lpstr>Slide 21</vt:lpstr>
      <vt:lpstr>The North’s Economic Boom </vt:lpstr>
      <vt:lpstr>Slide 23</vt:lpstr>
      <vt:lpstr>A Crushed Cotton Kingdom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Girding for War: The North and the South </dc:title>
  <dc:creator>pete</dc:creator>
  <cp:lastModifiedBy>pete</cp:lastModifiedBy>
  <cp:revision>3</cp:revision>
  <dcterms:created xsi:type="dcterms:W3CDTF">2014-02-19T15:34:46Z</dcterms:created>
  <dcterms:modified xsi:type="dcterms:W3CDTF">2014-02-19T15:57:27Z</dcterms:modified>
</cp:coreProperties>
</file>