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1E10C6-040E-4786-98D1-6C473508CE65}"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E10C6-040E-4786-98D1-6C473508CE65}"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E10C6-040E-4786-98D1-6C473508CE65}"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E10C6-040E-4786-98D1-6C473508CE65}"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E10C6-040E-4786-98D1-6C473508CE65}"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1E10C6-040E-4786-98D1-6C473508CE65}"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E10C6-040E-4786-98D1-6C473508CE65}" type="datetimeFigureOut">
              <a:rPr lang="en-US" smtClean="0"/>
              <a:t>3/13/2014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E10C6-040E-4786-98D1-6C473508CE65}" type="datetimeFigureOut">
              <a:rPr lang="en-US" smtClean="0"/>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E10C6-040E-4786-98D1-6C473508CE65}" type="datetimeFigureOut">
              <a:rPr lang="en-US" smtClean="0"/>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E10C6-040E-4786-98D1-6C473508CE65}"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E10C6-040E-4786-98D1-6C473508CE65}"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B5941-9510-43CC-A57E-34589B25FF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E10C6-040E-4786-98D1-6C473508CE65}" type="datetimeFigureOut">
              <a:rPr lang="en-US" smtClean="0"/>
              <a:t>3/13/2014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B5941-9510-43CC-A57E-34589B25FF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Forging the National Economy</a:t>
            </a:r>
            <a:br>
              <a:rPr lang="en-US" b="1" dirty="0"/>
            </a:br>
            <a:endParaRPr lang="en-US" dirty="0"/>
          </a:p>
        </p:txBody>
      </p:sp>
      <p:sp>
        <p:nvSpPr>
          <p:cNvPr id="3" name="Subtitle 2"/>
          <p:cNvSpPr>
            <a:spLocks noGrp="1"/>
          </p:cNvSpPr>
          <p:nvPr>
            <p:ph type="subTitle" idx="1"/>
          </p:nvPr>
        </p:nvSpPr>
        <p:spPr/>
        <p:txBody>
          <a:bodyPr/>
          <a:lstStyle/>
          <a:p>
            <a:r>
              <a:rPr lang="en-US" dirty="0" smtClean="0"/>
              <a:t>Chapter 14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smtClean="0"/>
              <a:t>The "Order of the Star Spangled Banner" emerged but was better known as the "</a:t>
            </a:r>
            <a:r>
              <a:rPr lang="en-US" b="1" dirty="0" smtClean="0"/>
              <a:t>Know-Nothings</a:t>
            </a:r>
            <a:r>
              <a:rPr lang="en-US" dirty="0" smtClean="0"/>
              <a:t>." They were called this since, being a secret society, they'd answer an inquiry with, "I know nothing." </a:t>
            </a:r>
          </a:p>
          <a:p>
            <a:pPr lvl="2"/>
            <a:r>
              <a:rPr lang="en-US" dirty="0" smtClean="0"/>
              <a:t>The Know-Nothings fed off of fear and sensational stories, usually untrue, such as Maria Monk's book </a:t>
            </a:r>
            <a:r>
              <a:rPr lang="en-US" i="1" dirty="0" smtClean="0"/>
              <a:t>Awful Disclosures</a:t>
            </a:r>
            <a:r>
              <a:rPr lang="en-US" dirty="0" smtClean="0"/>
              <a:t> which was very popular reading. </a:t>
            </a:r>
          </a:p>
          <a:p>
            <a:pPr lvl="2"/>
            <a:r>
              <a:rPr lang="en-US" dirty="0" smtClean="0"/>
              <a:t>Violence also flared up, usually directed at the Irish Catholics. </a:t>
            </a:r>
          </a:p>
          <a:p>
            <a:pPr lvl="2"/>
            <a:r>
              <a:rPr lang="en-US" dirty="0" smtClean="0"/>
              <a:t>The idea of a "melting pot" where all races and peoples melted into one American people was under fire.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As time wore on, the presence of these immigrants grew to be less threatening. Their hard work and the economic growth of the nation went hand-in-hand.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Creeping Mechanization</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lvl="1"/>
            <a:r>
              <a:rPr lang="en-US" dirty="0" smtClean="0"/>
              <a:t>The </a:t>
            </a:r>
            <a:r>
              <a:rPr lang="en-US" b="1" dirty="0" smtClean="0"/>
              <a:t>Industrial Revolution</a:t>
            </a:r>
            <a:r>
              <a:rPr lang="en-US" dirty="0" smtClean="0"/>
              <a:t> began in England when </a:t>
            </a:r>
            <a:r>
              <a:rPr lang="en-US" u="sng" dirty="0" smtClean="0"/>
              <a:t>machines and factories began to replace handmade products</a:t>
            </a:r>
            <a:r>
              <a:rPr lang="en-US" dirty="0" smtClean="0"/>
              <a:t>. It then spread to Europe and America. </a:t>
            </a:r>
          </a:p>
          <a:p>
            <a:pPr lvl="1"/>
            <a:r>
              <a:rPr lang="en-US" dirty="0" smtClean="0"/>
              <a:t>America had characteristics that enabled it to become an industrial powerhouse… </a:t>
            </a:r>
          </a:p>
          <a:p>
            <a:pPr lvl="2"/>
            <a:r>
              <a:rPr lang="en-US" dirty="0" smtClean="0"/>
              <a:t>Cheap land. This meant there was always a shortage of labor. Why work for someone else when you could get your own land and work for yourself? </a:t>
            </a:r>
          </a:p>
          <a:p>
            <a:pPr lvl="2"/>
            <a:r>
              <a:rPr lang="en-US" dirty="0" smtClean="0"/>
              <a:t>Workers. Immigration, which started to rise sharply in the 1840's, began to solve the problem of shortage of labor. </a:t>
            </a:r>
          </a:p>
          <a:p>
            <a:pPr lvl="2"/>
            <a:r>
              <a:rPr lang="en-US" dirty="0" smtClean="0"/>
              <a:t>Raw materials. America was large and blessed with many resources. </a:t>
            </a:r>
          </a:p>
          <a:p>
            <a:pPr lvl="2"/>
            <a:r>
              <a:rPr lang="en-US" dirty="0" smtClean="0"/>
              <a:t>Consumers. America had many people and they were just "starting out" and therefore ready to buy whatever was produced. </a:t>
            </a:r>
          </a:p>
          <a:p>
            <a:pPr lvl="1"/>
            <a:r>
              <a:rPr lang="en-US" dirty="0" smtClean="0"/>
              <a:t>Still, America struggled to compete with the British in manufacturing. The U.S. simply couldn't produce goods as fast and cheap as the Brits.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Whitney Ends the Fiber Famine</a:t>
            </a:r>
            <a:endParaRPr lang="en-US" dirty="0"/>
          </a:p>
        </p:txBody>
      </p:sp>
      <p:sp>
        <p:nvSpPr>
          <p:cNvPr id="3" name="Content Placeholder 2"/>
          <p:cNvSpPr>
            <a:spLocks noGrp="1"/>
          </p:cNvSpPr>
          <p:nvPr>
            <p:ph idx="1"/>
          </p:nvPr>
        </p:nvSpPr>
        <p:spPr>
          <a:xfrm>
            <a:off x="0" y="1295400"/>
            <a:ext cx="8686800" cy="4830763"/>
          </a:xfrm>
        </p:spPr>
        <p:txBody>
          <a:bodyPr>
            <a:normAutofit fontScale="77500" lnSpcReduction="20000"/>
          </a:bodyPr>
          <a:lstStyle/>
          <a:p>
            <a:endParaRPr lang="en-US" dirty="0" smtClean="0"/>
          </a:p>
          <a:p>
            <a:pPr lvl="1"/>
            <a:r>
              <a:rPr lang="en-US" b="1" dirty="0" smtClean="0"/>
              <a:t>Samuel Slater</a:t>
            </a:r>
            <a:r>
              <a:rPr lang="en-US" dirty="0" smtClean="0"/>
              <a:t> was a textile worker in England. He memorized the plans of the factory, came to America, got financial backing from </a:t>
            </a:r>
            <a:r>
              <a:rPr lang="en-US" b="1" dirty="0" smtClean="0"/>
              <a:t>Moses Brown</a:t>
            </a:r>
            <a:r>
              <a:rPr lang="en-US" dirty="0" smtClean="0"/>
              <a:t>, and built a factory for spinning thread at Pawtucket, Rhode Island (1791). He's known as the "Father of the Factory System." </a:t>
            </a:r>
          </a:p>
          <a:p>
            <a:pPr lvl="1"/>
            <a:r>
              <a:rPr lang="en-US" dirty="0" smtClean="0"/>
              <a:t>Slater's thread-spinning system created a shortage of cotton fiber. </a:t>
            </a:r>
            <a:r>
              <a:rPr lang="en-US" b="1" dirty="0" smtClean="0"/>
              <a:t>Eli Whitney</a:t>
            </a:r>
            <a:r>
              <a:rPr lang="en-US" dirty="0" smtClean="0"/>
              <a:t> invented the cotton gin which separated the fiber from the seed (1793). </a:t>
            </a:r>
          </a:p>
          <a:p>
            <a:pPr lvl="2"/>
            <a:r>
              <a:rPr lang="en-US" dirty="0" smtClean="0"/>
              <a:t>The machine was 50 times more efficient than a person using only his hands. </a:t>
            </a:r>
          </a:p>
          <a:p>
            <a:pPr lvl="2"/>
            <a:r>
              <a:rPr lang="en-US" dirty="0" smtClean="0"/>
              <a:t>The cotton gin caused the South to expand its cotton producing land and increase its desire for slaves. </a:t>
            </a:r>
          </a:p>
          <a:p>
            <a:pPr lvl="2"/>
            <a:r>
              <a:rPr lang="en-US" dirty="0" smtClean="0"/>
              <a:t>The cotton gin caused the North to expand its factories for spinning and weaving cloth. New England was a good choice for factories because its soil wasn't very good for farming, but its quick-moving rivers drove the mills and it had quick access to the seaports.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Marvels in Manufacturing</a:t>
            </a:r>
            <a:endParaRPr lang="en-US" dirty="0"/>
          </a:p>
        </p:txBody>
      </p:sp>
      <p:sp>
        <p:nvSpPr>
          <p:cNvPr id="3" name="Content Placeholder 2"/>
          <p:cNvSpPr>
            <a:spLocks noGrp="1"/>
          </p:cNvSpPr>
          <p:nvPr>
            <p:ph idx="1"/>
          </p:nvPr>
        </p:nvSpPr>
        <p:spPr/>
        <p:txBody>
          <a:bodyPr/>
          <a:lstStyle/>
          <a:p>
            <a:pPr lvl="1"/>
            <a:r>
              <a:rPr lang="en-US" dirty="0" smtClean="0"/>
              <a:t>The War of 1812 had an unexpectedly positive impact on the economy. The dated Embargo Act, which hurt the economy, </a:t>
            </a:r>
            <a:r>
              <a:rPr lang="en-US" u="sng" dirty="0" smtClean="0"/>
              <a:t>forced young manufacturing to grow</a:t>
            </a:r>
            <a:r>
              <a:rPr lang="en-US" dirty="0" smtClean="0"/>
              <a:t>. </a:t>
            </a:r>
          </a:p>
          <a:p>
            <a:pPr lvl="2"/>
            <a:r>
              <a:rPr lang="en-US" dirty="0" smtClean="0"/>
              <a:t>But, after the war ended, the British began to flood America's markets with their inexpensive products. This hurt American manufacturers who couldn't compete with the older Brits. </a:t>
            </a:r>
          </a:p>
          <a:p>
            <a:pPr lvl="2"/>
            <a:r>
              <a:rPr lang="en-US" dirty="0" smtClean="0"/>
              <a:t>Therefore, Congress pass the </a:t>
            </a:r>
            <a:r>
              <a:rPr lang="en-US" b="1" dirty="0" smtClean="0"/>
              <a:t>Tariff of 1816</a:t>
            </a:r>
            <a:r>
              <a:rPr lang="en-US" dirty="0" smtClean="0"/>
              <a:t> as a "protective tariff" (one to boost foreign goods and therefore make American goods look cheaper).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dirty="0" smtClean="0"/>
              <a:t>Eli Whitney also created "</a:t>
            </a:r>
            <a:r>
              <a:rPr lang="en-US" b="1" dirty="0" smtClean="0"/>
              <a:t>interchangeable part</a:t>
            </a:r>
            <a:r>
              <a:rPr lang="en-US" dirty="0" smtClean="0"/>
              <a:t>" where </a:t>
            </a:r>
            <a:r>
              <a:rPr lang="en-US" u="sng" dirty="0" smtClean="0"/>
              <a:t>machine-made components of anything could simply be swapped out if one broke</a:t>
            </a:r>
            <a:r>
              <a:rPr lang="en-US" dirty="0" smtClean="0"/>
              <a:t>. Though more well-known for the cotton gin, interchangeable parts turned into "mass production" and was really his greatest legacy. Whitney made guns in this manner. </a:t>
            </a:r>
          </a:p>
          <a:p>
            <a:pPr lvl="1"/>
            <a:r>
              <a:rPr lang="en-US" dirty="0" smtClean="0"/>
              <a:t>Now with cloth easily made, clothes couldn't keep up. </a:t>
            </a:r>
            <a:r>
              <a:rPr lang="en-US" b="1" dirty="0" smtClean="0"/>
              <a:t>Elias Howe</a:t>
            </a:r>
            <a:r>
              <a:rPr lang="en-US" dirty="0" smtClean="0"/>
              <a:t> and </a:t>
            </a:r>
            <a:r>
              <a:rPr lang="en-US" b="1" dirty="0" smtClean="0"/>
              <a:t>Isaac Singer</a:t>
            </a:r>
            <a:r>
              <a:rPr lang="en-US" dirty="0" smtClean="0"/>
              <a:t> </a:t>
            </a:r>
            <a:r>
              <a:rPr lang="en-US" u="sng" dirty="0" smtClean="0"/>
              <a:t>invented the sewing machine</a:t>
            </a:r>
            <a:r>
              <a:rPr lang="en-US" dirty="0" smtClean="0"/>
              <a:t>. </a:t>
            </a:r>
          </a:p>
          <a:p>
            <a:pPr lvl="1"/>
            <a:r>
              <a:rPr lang="en-US" dirty="0" smtClean="0"/>
              <a:t>An invention boom took place. The 1850's ended with 28,000 patents compared to only 306 in the 1790's.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smtClean="0"/>
              <a:t>Companies also changed. The "</a:t>
            </a:r>
            <a:r>
              <a:rPr lang="en-US" b="1" dirty="0" smtClean="0"/>
              <a:t>limited liability corporation</a:t>
            </a:r>
            <a:r>
              <a:rPr lang="en-US" dirty="0" smtClean="0"/>
              <a:t>" came into existence. These companies ensured that if the company went bad, an investor could lose </a:t>
            </a:r>
            <a:r>
              <a:rPr lang="en-US" i="1" dirty="0" smtClean="0"/>
              <a:t>only</a:t>
            </a:r>
            <a:r>
              <a:rPr lang="en-US" dirty="0" smtClean="0"/>
              <a:t> what he'd invested (not everything he owned). This assurance caused more people to invest in business and thus for businesses to grow. </a:t>
            </a:r>
          </a:p>
          <a:p>
            <a:pPr lvl="1"/>
            <a:r>
              <a:rPr lang="en-US" b="1" dirty="0" smtClean="0"/>
              <a:t>Samuel Morse</a:t>
            </a:r>
            <a:r>
              <a:rPr lang="en-US" dirty="0" smtClean="0"/>
              <a:t> </a:t>
            </a:r>
            <a:r>
              <a:rPr lang="en-US" u="sng" dirty="0" smtClean="0"/>
              <a:t>invented the telegraph</a:t>
            </a:r>
            <a:r>
              <a:rPr lang="en-US" dirty="0" smtClean="0"/>
              <a:t> thus providing nearly instant communication. The first words on his "talking wire" were "What hath God wrought?"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and “Wage Slaves”</a:t>
            </a:r>
            <a:endParaRPr lang="en-US" dirty="0"/>
          </a:p>
        </p:txBody>
      </p:sp>
      <p:sp>
        <p:nvSpPr>
          <p:cNvPr id="3" name="Content Placeholder 2"/>
          <p:cNvSpPr>
            <a:spLocks noGrp="1"/>
          </p:cNvSpPr>
          <p:nvPr>
            <p:ph idx="1"/>
          </p:nvPr>
        </p:nvSpPr>
        <p:spPr/>
        <p:txBody>
          <a:bodyPr/>
          <a:lstStyle/>
          <a:p>
            <a:pPr lvl="1"/>
            <a:r>
              <a:rPr lang="en-US" dirty="0" smtClean="0"/>
              <a:t>A side-effect of the factory system was the exploitation of workers. They came to be called "wage slaves." </a:t>
            </a:r>
          </a:p>
          <a:p>
            <a:pPr lvl="1"/>
            <a:r>
              <a:rPr lang="en-US" dirty="0" smtClean="0"/>
              <a:t>Conditions in a typical factory were not good… </a:t>
            </a:r>
          </a:p>
          <a:p>
            <a:pPr lvl="2"/>
            <a:r>
              <a:rPr lang="en-US" dirty="0" smtClean="0"/>
              <a:t>They were unsafe. </a:t>
            </a:r>
          </a:p>
          <a:p>
            <a:pPr lvl="2"/>
            <a:r>
              <a:rPr lang="en-US" dirty="0" smtClean="0"/>
              <a:t>They were unhealthy. </a:t>
            </a:r>
          </a:p>
          <a:p>
            <a:pPr lvl="2"/>
            <a:r>
              <a:rPr lang="en-US" dirty="0" smtClean="0"/>
              <a:t>Hours were long and wages were low. </a:t>
            </a:r>
          </a:p>
          <a:p>
            <a:pPr lvl="2"/>
            <a:r>
              <a:rPr lang="en-US" dirty="0" smtClean="0"/>
              <a:t>Child labor was common. Childhood was short and harsh.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Conditions for adult workers improved during the 1820's and 30's as universal white manhood suffrage gave workers the power of the vote. </a:t>
            </a:r>
          </a:p>
          <a:p>
            <a:pPr lvl="2"/>
            <a:r>
              <a:rPr lang="en-US" dirty="0" smtClean="0"/>
              <a:t>Goals were the 10-hour workday, higher wages, better conditions, public education, and humane imprisonment for debt. </a:t>
            </a:r>
          </a:p>
          <a:p>
            <a:pPr lvl="2"/>
            <a:r>
              <a:rPr lang="en-US" dirty="0" smtClean="0"/>
              <a:t>The results were only fair, at best. Any group that went on strike to achieve these goals were likely fired. There were always more immigrants happy to work for whatever they could get. These substitute workers were called "scabs."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In 1840, President Van Buren did set a 10-hour work day for federal employees. </a:t>
            </a:r>
          </a:p>
          <a:p>
            <a:pPr lvl="1"/>
            <a:r>
              <a:rPr lang="en-US" dirty="0" smtClean="0"/>
              <a:t>Early </a:t>
            </a:r>
            <a:r>
              <a:rPr lang="en-US" u="sng" dirty="0" smtClean="0"/>
              <a:t>labor unions had little impact at best</a:t>
            </a:r>
            <a:r>
              <a:rPr lang="en-US" dirty="0" smtClean="0"/>
              <a:t> (due the constant availability of scab workers). </a:t>
            </a:r>
          </a:p>
          <a:p>
            <a:pPr lvl="2"/>
            <a:r>
              <a:rPr lang="en-US" dirty="0" smtClean="0"/>
              <a:t>They did score victory with the Massachusetts supreme court case of </a:t>
            </a:r>
            <a:r>
              <a:rPr lang="en-US" i="1" dirty="0" smtClean="0"/>
              <a:t>Commonwealth v. Hunt</a:t>
            </a:r>
            <a:r>
              <a:rPr lang="en-US" dirty="0" smtClean="0"/>
              <a:t> which </a:t>
            </a:r>
            <a:r>
              <a:rPr lang="en-US" u="sng" dirty="0" smtClean="0"/>
              <a:t>legalized labor unions</a:t>
            </a:r>
            <a:r>
              <a:rPr lang="en-US" dirty="0" smtClean="0"/>
              <a:t> in 1842.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Westward Movement</a:t>
            </a:r>
            <a:endParaRPr lang="en-US" dirty="0"/>
          </a:p>
        </p:txBody>
      </p:sp>
      <p:sp>
        <p:nvSpPr>
          <p:cNvPr id="3" name="Content Placeholder 2"/>
          <p:cNvSpPr>
            <a:spLocks noGrp="1"/>
          </p:cNvSpPr>
          <p:nvPr>
            <p:ph idx="1"/>
          </p:nvPr>
        </p:nvSpPr>
        <p:spPr>
          <a:xfrm>
            <a:off x="304800" y="1447800"/>
            <a:ext cx="8382000" cy="4678363"/>
          </a:xfrm>
        </p:spPr>
        <p:txBody>
          <a:bodyPr>
            <a:normAutofit fontScale="92500" lnSpcReduction="10000"/>
          </a:bodyPr>
          <a:lstStyle/>
          <a:p>
            <a:endParaRPr lang="en-US" dirty="0" smtClean="0"/>
          </a:p>
          <a:p>
            <a:pPr lvl="1"/>
            <a:r>
              <a:rPr lang="en-US" dirty="0" smtClean="0"/>
              <a:t>Americans continued to move westward in large numbers. The trip though, proved to have lots of difficulties, hardships, and diseases. </a:t>
            </a:r>
          </a:p>
          <a:p>
            <a:pPr lvl="1"/>
            <a:r>
              <a:rPr lang="en-US" dirty="0" smtClean="0"/>
              <a:t>Generally speaking, the westerners were (independent, stubborn, uneducated, and individualistic and ambitious in their own way). </a:t>
            </a:r>
          </a:p>
          <a:p>
            <a:pPr lvl="1"/>
            <a:r>
              <a:rPr lang="en-US" dirty="0" smtClean="0"/>
              <a:t>Emerging literature reflected these unique types of people such as </a:t>
            </a:r>
            <a:r>
              <a:rPr lang="en-US" b="1" dirty="0" smtClean="0"/>
              <a:t>James </a:t>
            </a:r>
            <a:r>
              <a:rPr lang="en-US" b="1" dirty="0" err="1" smtClean="0"/>
              <a:t>Fenimore</a:t>
            </a:r>
            <a:r>
              <a:rPr lang="en-US" b="1" dirty="0" smtClean="0"/>
              <a:t> Cooper</a:t>
            </a:r>
            <a:r>
              <a:rPr lang="en-US" dirty="0" smtClean="0"/>
              <a:t>'s woodsy hero "Natty </a:t>
            </a:r>
            <a:r>
              <a:rPr lang="en-US" dirty="0" err="1" smtClean="0"/>
              <a:t>Bumpo</a:t>
            </a:r>
            <a:r>
              <a:rPr lang="en-US" dirty="0" smtClean="0"/>
              <a:t>" or </a:t>
            </a:r>
            <a:r>
              <a:rPr lang="en-US" b="1" dirty="0" smtClean="0"/>
              <a:t>Herman Melville</a:t>
            </a:r>
            <a:r>
              <a:rPr lang="en-US" dirty="0" smtClean="0"/>
              <a:t>'s whale-hunting "Captain Ahab."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and the Economy</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With the factories came female labor. </a:t>
            </a:r>
          </a:p>
          <a:p>
            <a:pPr lvl="2"/>
            <a:r>
              <a:rPr lang="en-US" b="1" dirty="0" smtClean="0"/>
              <a:t>Lowell, Mass.</a:t>
            </a:r>
            <a:r>
              <a:rPr lang="en-US" dirty="0" smtClean="0"/>
              <a:t> was well-known as employing young women to work in its textile factories. The women worked, bunked in dorms, were able to take classes, and were carefully guarded over. </a:t>
            </a:r>
          </a:p>
          <a:p>
            <a:pPr lvl="2"/>
            <a:r>
              <a:rPr lang="en-US" dirty="0" smtClean="0"/>
              <a:t>Other opportunities for women were in nursing, domestic service, and teaching. </a:t>
            </a:r>
            <a:r>
              <a:rPr lang="en-US" b="1" dirty="0" smtClean="0"/>
              <a:t>Catharine Beecher</a:t>
            </a:r>
            <a:r>
              <a:rPr lang="en-US" dirty="0" smtClean="0"/>
              <a:t> was the leading proponent who </a:t>
            </a:r>
            <a:r>
              <a:rPr lang="en-US" u="sng" dirty="0" smtClean="0"/>
              <a:t>pushed for women to enter teaching</a:t>
            </a:r>
            <a:r>
              <a:rPr lang="en-US" dirty="0" smtClean="0"/>
              <a:t>. </a:t>
            </a:r>
          </a:p>
          <a:p>
            <a:pPr lvl="2"/>
            <a:r>
              <a:rPr lang="en-US" dirty="0" smtClean="0"/>
              <a:t>Almost always, these working women were young and single. Once they married, the expectation was that they'd stay at home and raise their family.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 home and families also changed with the onset of the Industrial Revolution. </a:t>
            </a:r>
          </a:p>
          <a:p>
            <a:pPr lvl="2"/>
            <a:r>
              <a:rPr lang="en-US" dirty="0" smtClean="0"/>
              <a:t>Families also began to shrink in size. As cities grew and factory jobs increased, an extra mouth to feed was considered to be a detriment rather than an assistant. On a farm, another child was simply another worker—not so in the city. </a:t>
            </a:r>
          </a:p>
          <a:p>
            <a:pPr lvl="2"/>
            <a:r>
              <a:rPr lang="en-US" dirty="0" smtClean="0"/>
              <a:t>The home changed from a place of work (like on the farm) to a place of rest (away from the factory). This is when the phrase "Home Sweet Home" emerged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Although women began to work more at this time, it shouldn't be over-stated. Women were still expected to mostly be at home. </a:t>
            </a:r>
            <a:r>
              <a:rPr lang="en-US" u="sng" dirty="0" smtClean="0"/>
              <a:t>Their number one job was still to efficiently and lovingly manage a home and family</a:t>
            </a:r>
            <a:r>
              <a:rPr lang="en-US" dirty="0" smtClean="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Western Farmers Reap a Revolution in the Fields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The lands Allegheny mountains (the modern Midwestern states) were growing rapidly. </a:t>
            </a:r>
          </a:p>
          <a:p>
            <a:pPr lvl="2"/>
            <a:r>
              <a:rPr lang="en-US" dirty="0" smtClean="0"/>
              <a:t>Corn was the main crop. Hogs (corn on the hoof) and whiskey (corn in a bottle) were also large products. </a:t>
            </a:r>
          </a:p>
          <a:p>
            <a:pPr lvl="2"/>
            <a:r>
              <a:rPr lang="en-US" dirty="0" smtClean="0"/>
              <a:t>Cincinnati, on the Ohio River, was booming and called the "</a:t>
            </a:r>
            <a:r>
              <a:rPr lang="en-US" dirty="0" err="1" smtClean="0"/>
              <a:t>Porkopolis</a:t>
            </a:r>
            <a:r>
              <a:rPr lang="en-US" dirty="0" smtClean="0"/>
              <a:t>" of the West. </a:t>
            </a:r>
          </a:p>
          <a:p>
            <a:pPr lvl="1"/>
            <a:r>
              <a:rPr lang="en-US" dirty="0" smtClean="0"/>
              <a:t>Like the cotton gin for the South, </a:t>
            </a:r>
            <a:r>
              <a:rPr lang="en-US" u="sng" dirty="0" smtClean="0"/>
              <a:t>inventions helped the western states grow</a:t>
            </a:r>
            <a:r>
              <a:rPr lang="en-US" dirty="0" smtClean="0"/>
              <a:t>. </a:t>
            </a:r>
          </a:p>
          <a:p>
            <a:pPr lvl="2"/>
            <a:r>
              <a:rPr lang="en-US" b="1" dirty="0" smtClean="0"/>
              <a:t>John Deere</a:t>
            </a:r>
            <a:r>
              <a:rPr lang="en-US" dirty="0" smtClean="0"/>
              <a:t> </a:t>
            </a:r>
            <a:r>
              <a:rPr lang="en-US" u="sng" dirty="0" smtClean="0"/>
              <a:t>invented the steel plow</a:t>
            </a:r>
            <a:r>
              <a:rPr lang="en-US" dirty="0" smtClean="0"/>
              <a:t>. It enabled farmers to cut into the fertile but hard Midwestern soil. </a:t>
            </a:r>
          </a:p>
          <a:p>
            <a:pPr lvl="2"/>
            <a:r>
              <a:rPr lang="en-US" b="1" dirty="0" smtClean="0"/>
              <a:t>Cyrus McCormick</a:t>
            </a:r>
            <a:r>
              <a:rPr lang="en-US" dirty="0" smtClean="0"/>
              <a:t> </a:t>
            </a:r>
            <a:r>
              <a:rPr lang="en-US" u="sng" dirty="0" smtClean="0"/>
              <a:t>invented the mechanical mower-reaper</a:t>
            </a:r>
            <a:r>
              <a:rPr lang="en-US" dirty="0" smtClean="0"/>
              <a:t> to harvest grains such as wheat. </a:t>
            </a:r>
          </a:p>
          <a:p>
            <a:pPr lvl="2"/>
            <a:r>
              <a:rPr lang="en-US" dirty="0" smtClean="0"/>
              <a:t>These inventions changed agriculture from a mindset of growing-to-eat to growing-to-sell-and-make-money.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The Midwestern farmers now had a problem—how to get their crops to the markets (cities) back in the East. Traveling from West-to-East over the Appalachian Mountains was impractical. So, </a:t>
            </a:r>
            <a:r>
              <a:rPr lang="en-US" u="sng" dirty="0" smtClean="0"/>
              <a:t>crops flowed from North-to-South down the Ohio and Mississippi Rivers</a:t>
            </a:r>
            <a:r>
              <a:rPr lang="en-US" dirty="0" smtClean="0"/>
              <a: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Highways and Steamboats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dirty="0" smtClean="0"/>
              <a:t>The future growth and the economic backbone of the western states was dependent on transportation. </a:t>
            </a:r>
            <a:r>
              <a:rPr lang="en-US" u="sng" dirty="0" smtClean="0"/>
              <a:t>A transportation boom took place in the first half of the 1800's</a:t>
            </a:r>
            <a:r>
              <a:rPr lang="en-US" dirty="0" smtClean="0"/>
              <a:t>. </a:t>
            </a:r>
          </a:p>
          <a:p>
            <a:pPr lvl="1"/>
            <a:r>
              <a:rPr lang="en-US" dirty="0" smtClean="0"/>
              <a:t>Roads were built. </a:t>
            </a:r>
          </a:p>
          <a:p>
            <a:pPr lvl="2"/>
            <a:r>
              <a:rPr lang="en-US" dirty="0" smtClean="0"/>
              <a:t>The </a:t>
            </a:r>
            <a:r>
              <a:rPr lang="en-US" b="1" dirty="0" smtClean="0"/>
              <a:t>Lancaster Turnpike</a:t>
            </a:r>
            <a:r>
              <a:rPr lang="en-US" dirty="0" smtClean="0"/>
              <a:t> (a hard-surfaced highway) went from Philadelphia to Lancaster, PA. </a:t>
            </a:r>
          </a:p>
          <a:p>
            <a:pPr lvl="2"/>
            <a:r>
              <a:rPr lang="en-US" dirty="0" smtClean="0"/>
              <a:t>The </a:t>
            </a:r>
            <a:r>
              <a:rPr lang="en-US" b="1" dirty="0" smtClean="0"/>
              <a:t>Cumberland Road</a:t>
            </a:r>
            <a:r>
              <a:rPr lang="en-US" dirty="0" smtClean="0"/>
              <a:t> (better known as the </a:t>
            </a:r>
            <a:r>
              <a:rPr lang="en-US" b="1" dirty="0" smtClean="0"/>
              <a:t>National Road</a:t>
            </a:r>
            <a:r>
              <a:rPr lang="en-US" dirty="0" smtClean="0"/>
              <a:t>) went from Maryland all the way to Illinois. It was the main East-West thoroughfare. </a:t>
            </a:r>
          </a:p>
          <a:p>
            <a:pPr lvl="1"/>
            <a:r>
              <a:rPr lang="en-US" dirty="0" smtClean="0"/>
              <a:t>Steamboats was built. </a:t>
            </a:r>
          </a:p>
          <a:p>
            <a:pPr lvl="2"/>
            <a:r>
              <a:rPr lang="en-US" b="1" dirty="0" smtClean="0"/>
              <a:t>Robert Fulton</a:t>
            </a:r>
            <a:r>
              <a:rPr lang="en-US" dirty="0" smtClean="0"/>
              <a:t> is credited with building the first steamboat, the </a:t>
            </a:r>
            <a:r>
              <a:rPr lang="en-US" i="1" dirty="0" smtClean="0"/>
              <a:t>Clermont</a:t>
            </a:r>
            <a:r>
              <a:rPr lang="en-US" dirty="0" smtClean="0"/>
              <a:t> (1807). This invention radically changed the transportation structure… </a:t>
            </a:r>
          </a:p>
          <a:p>
            <a:pPr lvl="3"/>
            <a:r>
              <a:rPr lang="en-US" dirty="0" smtClean="0"/>
              <a:t>Rivers were now </a:t>
            </a:r>
            <a:r>
              <a:rPr lang="en-US" i="1" dirty="0" smtClean="0"/>
              <a:t>two-way</a:t>
            </a:r>
            <a:r>
              <a:rPr lang="en-US" dirty="0" smtClean="0"/>
              <a:t> streets, not one-way. </a:t>
            </a:r>
          </a:p>
          <a:p>
            <a:pPr lvl="3"/>
            <a:r>
              <a:rPr lang="en-US" dirty="0" smtClean="0"/>
              <a:t>The South and especially the West would draw the benefits of the steamboat.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“Clinton’s Big Ditch” in New York</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lvl="1"/>
            <a:r>
              <a:rPr lang="en-US" dirty="0" smtClean="0"/>
              <a:t>The granddaddy of canals was the </a:t>
            </a:r>
            <a:r>
              <a:rPr lang="en-US" b="1" dirty="0" smtClean="0"/>
              <a:t>Erie Canal</a:t>
            </a:r>
            <a:r>
              <a:rPr lang="en-US" dirty="0" smtClean="0"/>
              <a:t>. It was headed up by NY governor </a:t>
            </a:r>
            <a:r>
              <a:rPr lang="en-US" b="1" dirty="0" smtClean="0"/>
              <a:t>Dewitt Clinton</a:t>
            </a:r>
            <a:r>
              <a:rPr lang="en-US" dirty="0" smtClean="0"/>
              <a:t> and built using only state money. </a:t>
            </a:r>
          </a:p>
          <a:p>
            <a:pPr lvl="1"/>
            <a:r>
              <a:rPr lang="en-US" dirty="0" smtClean="0"/>
              <a:t>The "Big Ditch" was started in 1817 and completed in 1825. It </a:t>
            </a:r>
            <a:r>
              <a:rPr lang="en-US" u="sng" dirty="0" smtClean="0"/>
              <a:t>linked the western rivers with the Atlantic Ocean</a:t>
            </a:r>
            <a:r>
              <a:rPr lang="en-US" dirty="0" smtClean="0"/>
              <a:t>. </a:t>
            </a:r>
          </a:p>
          <a:p>
            <a:pPr lvl="1"/>
            <a:r>
              <a:rPr lang="en-US" dirty="0" smtClean="0"/>
              <a:t>The effects of the Erie Canal were drastic… </a:t>
            </a:r>
          </a:p>
          <a:p>
            <a:pPr lvl="2"/>
            <a:r>
              <a:rPr lang="en-US" dirty="0" smtClean="0"/>
              <a:t>Shipping costs from the West to the East dropped 20 times ($100 became only $5). </a:t>
            </a:r>
          </a:p>
          <a:p>
            <a:pPr lvl="2"/>
            <a:r>
              <a:rPr lang="en-US" dirty="0" smtClean="0"/>
              <a:t>The canal effectively stole most of the trade from the Mississippi River. After its completion, more goods would flow over the Erie Canal/Hudson River route to New York City than down the Ohio and Mississippi River route to New Orleans. </a:t>
            </a:r>
          </a:p>
          <a:p>
            <a:pPr lvl="2"/>
            <a:r>
              <a:rPr lang="en-US" dirty="0" smtClean="0"/>
              <a:t>"Western" cities boomed, like Cleveland, Detroit, and Chicago.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Iron Horse</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lvl="1"/>
            <a:r>
              <a:rPr lang="en-US" dirty="0" smtClean="0"/>
              <a:t>The only thing that trumped the Erie Canal was the "iron horse" (railroads). </a:t>
            </a:r>
          </a:p>
          <a:p>
            <a:pPr lvl="1"/>
            <a:r>
              <a:rPr lang="en-US" dirty="0" smtClean="0"/>
              <a:t>The first tracks were laid in 1828. However, tracks didn't really make a large impact until the 1850's and 60's. By the 1860's there were 30,000 miles of track. </a:t>
            </a:r>
          </a:p>
          <a:p>
            <a:pPr lvl="1"/>
            <a:r>
              <a:rPr lang="en-US" dirty="0" smtClean="0"/>
              <a:t>By far (3 quarters), most of the tracks were in the North. </a:t>
            </a:r>
          </a:p>
          <a:p>
            <a:pPr lvl="1"/>
            <a:r>
              <a:rPr lang="en-US" dirty="0" smtClean="0"/>
              <a:t>Railroads were dangerous however… </a:t>
            </a:r>
          </a:p>
          <a:p>
            <a:pPr lvl="2"/>
            <a:r>
              <a:rPr lang="en-US" dirty="0" smtClean="0"/>
              <a:t>Their embers started </a:t>
            </a:r>
            <a:r>
              <a:rPr lang="en-US" u="sng" dirty="0" smtClean="0"/>
              <a:t>fires</a:t>
            </a:r>
            <a:r>
              <a:rPr lang="en-US" dirty="0" smtClean="0"/>
              <a:t>, </a:t>
            </a:r>
            <a:r>
              <a:rPr lang="en-US" u="sng" dirty="0" smtClean="0"/>
              <a:t>collisions</a:t>
            </a:r>
            <a:r>
              <a:rPr lang="en-US" dirty="0" smtClean="0"/>
              <a:t> weren't uncommon, their boilers sometimes </a:t>
            </a:r>
            <a:r>
              <a:rPr lang="en-US" u="sng" dirty="0" smtClean="0"/>
              <a:t>blew up</a:t>
            </a:r>
            <a:r>
              <a:rPr lang="en-US" dirty="0" smtClean="0"/>
              <a:t>, </a:t>
            </a:r>
            <a:r>
              <a:rPr lang="en-US" u="sng" dirty="0" smtClean="0"/>
              <a:t>brakes</a:t>
            </a:r>
            <a:r>
              <a:rPr lang="en-US" dirty="0" smtClean="0"/>
              <a:t> were ridiculously poor, </a:t>
            </a:r>
            <a:r>
              <a:rPr lang="en-US" u="sng" dirty="0" smtClean="0"/>
              <a:t>tracks wore out</a:t>
            </a:r>
            <a:r>
              <a:rPr lang="en-US" dirty="0" smtClean="0"/>
              <a:t> and rusted out quickly, and the </a:t>
            </a:r>
            <a:r>
              <a:rPr lang="en-US" u="sng" dirty="0" smtClean="0"/>
              <a:t>gauge (width) of track wasn't standardized</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Cables, Clippers, and Pony Riders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lvl="1"/>
            <a:r>
              <a:rPr lang="en-US" b="1" dirty="0" smtClean="0"/>
              <a:t>Cyrus Fields</a:t>
            </a:r>
            <a:r>
              <a:rPr lang="en-US" dirty="0" smtClean="0"/>
              <a:t> </a:t>
            </a:r>
            <a:r>
              <a:rPr lang="en-US" u="sng" dirty="0" smtClean="0"/>
              <a:t>laid a telegraph wire across the Atlantic Ocean</a:t>
            </a:r>
            <a:r>
              <a:rPr lang="en-US" dirty="0" smtClean="0"/>
              <a:t> floor to Ireland in 1858. It lasted only 3 weeks, but was a start to instant communication with Europe. </a:t>
            </a:r>
          </a:p>
          <a:p>
            <a:pPr lvl="1"/>
            <a:r>
              <a:rPr lang="en-US" dirty="0" smtClean="0"/>
              <a:t>Americans began to build "</a:t>
            </a:r>
            <a:r>
              <a:rPr lang="en-US" b="1" dirty="0" smtClean="0"/>
              <a:t>clipper ships</a:t>
            </a:r>
            <a:r>
              <a:rPr lang="en-US" dirty="0" smtClean="0"/>
              <a:t>" to haul cargo to foreign nations, notably China. These sailing </a:t>
            </a:r>
            <a:r>
              <a:rPr lang="en-US" u="sng" dirty="0" smtClean="0"/>
              <a:t>ships were long, sleek, and very fast</a:t>
            </a:r>
            <a:r>
              <a:rPr lang="en-US" dirty="0" smtClean="0"/>
              <a:t>. They ruled the seas for a while. </a:t>
            </a:r>
          </a:p>
          <a:p>
            <a:pPr lvl="2"/>
            <a:r>
              <a:rPr lang="en-US" dirty="0" smtClean="0"/>
              <a:t>Their speed gave them much of the tea trade between the Far East and Britain. </a:t>
            </a:r>
          </a:p>
          <a:p>
            <a:pPr lvl="2"/>
            <a:r>
              <a:rPr lang="en-US" dirty="0" smtClean="0"/>
              <a:t>Yankee clipper ships were soon outdated though. British "teakettles" (steamships) replaced the clippers. Though slow, they carried a lot of cargo and weren't susceptible to the wind. </a:t>
            </a:r>
          </a:p>
          <a:p>
            <a:pPr lvl="1"/>
            <a:r>
              <a:rPr lang="en-US" dirty="0" smtClean="0"/>
              <a:t>The </a:t>
            </a:r>
            <a:r>
              <a:rPr lang="en-US" b="1" dirty="0" smtClean="0"/>
              <a:t>Pony Express</a:t>
            </a:r>
            <a:r>
              <a:rPr lang="en-US" dirty="0" smtClean="0"/>
              <a:t> </a:t>
            </a:r>
            <a:r>
              <a:rPr lang="en-US" u="sng" dirty="0" smtClean="0"/>
              <a:t>carried mail from Missouri to California</a:t>
            </a:r>
            <a:r>
              <a:rPr lang="en-US" dirty="0" smtClean="0"/>
              <a:t>, 2,000 miles in 10 days. It lasted only 2 years before being replaced by the trans-continental telegraph wire which gave instant communication.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Transport Web Binds the Union</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The "</a:t>
            </a:r>
            <a:r>
              <a:rPr lang="en-US" b="1" dirty="0" smtClean="0"/>
              <a:t>transportation revolution</a:t>
            </a:r>
            <a:r>
              <a:rPr lang="en-US" dirty="0" smtClean="0"/>
              <a:t>" wanted to link the West with the rest of the nation, and it did. Roads, canals, and steamboats linked the nation. The South was largely left to use its rivers. </a:t>
            </a:r>
          </a:p>
          <a:p>
            <a:pPr lvl="1"/>
            <a:r>
              <a:rPr lang="en-US" dirty="0" smtClean="0"/>
              <a:t>The Erie Canal was the greatest triumph. It "stole" much of the Mississippi River's commerce. </a:t>
            </a:r>
          </a:p>
          <a:p>
            <a:pPr lvl="1"/>
            <a:r>
              <a:rPr lang="en-US" dirty="0" smtClean="0"/>
              <a:t>The notion of "</a:t>
            </a:r>
            <a:r>
              <a:rPr lang="en-US" b="1" dirty="0" smtClean="0"/>
              <a:t>division of labor</a:t>
            </a:r>
            <a:r>
              <a:rPr lang="en-US" dirty="0" smtClean="0"/>
              <a:t>" emerged—each section of the U.S. specialized in its own thing. The North: manufacturing, the South: cotton for export, and the West: grain and livestock. </a:t>
            </a:r>
          </a:p>
          <a:p>
            <a:pPr lvl="1"/>
            <a:r>
              <a:rPr lang="en-US" dirty="0" smtClean="0"/>
              <a:t>A split was also forming between the South and the North/West. The South had long considered the West as its ally, but the transportation and economic network now linked the West to the North. The South was growing isolated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Shaping the Western Landscape</a:t>
            </a:r>
            <a:endParaRPr lang="en-US" dirty="0"/>
          </a:p>
        </p:txBody>
      </p:sp>
      <p:sp>
        <p:nvSpPr>
          <p:cNvPr id="3" name="Content Placeholder 2"/>
          <p:cNvSpPr>
            <a:spLocks noGrp="1"/>
          </p:cNvSpPr>
          <p:nvPr>
            <p:ph idx="1"/>
          </p:nvPr>
        </p:nvSpPr>
        <p:spPr>
          <a:xfrm>
            <a:off x="228600" y="1295400"/>
            <a:ext cx="8458200" cy="4876800"/>
          </a:xfrm>
        </p:spPr>
        <p:txBody>
          <a:bodyPr>
            <a:normAutofit fontScale="77500" lnSpcReduction="20000"/>
          </a:bodyPr>
          <a:lstStyle/>
          <a:p>
            <a:endParaRPr lang="en-US" dirty="0" smtClean="0"/>
          </a:p>
          <a:p>
            <a:pPr lvl="1"/>
            <a:r>
              <a:rPr lang="en-US" dirty="0" smtClean="0"/>
              <a:t>The land was shaped by those who moved onto it. </a:t>
            </a:r>
          </a:p>
          <a:p>
            <a:pPr lvl="2"/>
            <a:r>
              <a:rPr lang="en-US" dirty="0" smtClean="0"/>
              <a:t>Tobacco farmers were accustomed to "land butchery" where they'd wear out a piece of land, then just move on to find more. </a:t>
            </a:r>
          </a:p>
          <a:p>
            <a:pPr lvl="2"/>
            <a:r>
              <a:rPr lang="en-US" dirty="0" smtClean="0"/>
              <a:t>"Kentucky bluegrass" began to thrive after settlers burnt off the tall cane grass. </a:t>
            </a:r>
          </a:p>
          <a:p>
            <a:pPr lvl="1"/>
            <a:r>
              <a:rPr lang="en-US" dirty="0" smtClean="0"/>
              <a:t>Trapping was big business. </a:t>
            </a:r>
          </a:p>
          <a:p>
            <a:pPr lvl="2"/>
            <a:r>
              <a:rPr lang="en-US" dirty="0" smtClean="0"/>
              <a:t>Fur trappers were taking a toll on the beaver population but reaping the profits of their sales. Beaver hats had become a fashion must-have back in Europe—good for the trappers, bad for the beaver. </a:t>
            </a:r>
          </a:p>
          <a:p>
            <a:pPr lvl="2"/>
            <a:r>
              <a:rPr lang="en-US" dirty="0" smtClean="0"/>
              <a:t>Buffalo hides also were big business and the buffalo population began to dwindle. It'd drop considerably as the 1800's wore on. </a:t>
            </a:r>
          </a:p>
          <a:p>
            <a:pPr lvl="1"/>
            <a:r>
              <a:rPr lang="en-US" dirty="0" smtClean="0"/>
              <a:t>Although the land was to be used, Americans respected it and noticed its beauty. </a:t>
            </a:r>
          </a:p>
          <a:p>
            <a:pPr lvl="2"/>
            <a:r>
              <a:rPr lang="en-US" b="1" dirty="0" smtClean="0"/>
              <a:t>George Catlin</a:t>
            </a:r>
            <a:r>
              <a:rPr lang="en-US" dirty="0" smtClean="0"/>
              <a:t> was an </a:t>
            </a:r>
            <a:r>
              <a:rPr lang="en-US" u="sng" dirty="0" smtClean="0"/>
              <a:t>artist who painted western scenes and Native Americans. He was a first advocate of national parks</a:t>
            </a:r>
            <a:r>
              <a:rPr lang="en-US" dirty="0" smtClean="0"/>
              <a:t> and his suggestion eventually became the first national park, Yellowstone in 1872.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Market Revolution</a:t>
            </a:r>
            <a:endParaRPr lang="en-US" dirty="0"/>
          </a:p>
        </p:txBody>
      </p:sp>
      <p:sp>
        <p:nvSpPr>
          <p:cNvPr id="3" name="Content Placeholder 2"/>
          <p:cNvSpPr>
            <a:spLocks noGrp="1"/>
          </p:cNvSpPr>
          <p:nvPr>
            <p:ph idx="1"/>
          </p:nvPr>
        </p:nvSpPr>
        <p:spPr/>
        <p:txBody>
          <a:bodyPr/>
          <a:lstStyle/>
          <a:p>
            <a:pPr lvl="1"/>
            <a:r>
              <a:rPr lang="en-US" dirty="0" smtClean="0"/>
              <a:t>Industry and business were coming into maturity. </a:t>
            </a:r>
          </a:p>
          <a:p>
            <a:pPr lvl="1"/>
            <a:r>
              <a:rPr lang="en-US" dirty="0" smtClean="0"/>
              <a:t>Legal issues sided with businesses. </a:t>
            </a:r>
          </a:p>
          <a:p>
            <a:pPr lvl="2"/>
            <a:r>
              <a:rPr lang="en-US" dirty="0" smtClean="0"/>
              <a:t>Supreme Court Chief Justice </a:t>
            </a:r>
            <a:r>
              <a:rPr lang="en-US" b="1" dirty="0" smtClean="0"/>
              <a:t>Roger Taney</a:t>
            </a:r>
            <a:r>
              <a:rPr lang="en-US" dirty="0" smtClean="0"/>
              <a:t> said that "the rights of a community" were greater than a corporate contract. This was </a:t>
            </a:r>
            <a:r>
              <a:rPr lang="en-US" u="sng" dirty="0" smtClean="0"/>
              <a:t>good news for entrepreneurs trying to get a start-up business going</a:t>
            </a:r>
            <a:r>
              <a:rPr lang="en-US" dirty="0" smtClean="0"/>
              <a:t>. </a:t>
            </a:r>
          </a:p>
          <a:p>
            <a:pPr lvl="2"/>
            <a:r>
              <a:rPr lang="en-US" dirty="0" smtClean="0"/>
              <a:t>Also, the trend in the courts was toward "limited liability" of companies. This </a:t>
            </a:r>
            <a:r>
              <a:rPr lang="en-US" u="sng" dirty="0" smtClean="0"/>
              <a:t>also encouraged start-ups</a:t>
            </a:r>
            <a:r>
              <a:rPr lang="en-US" dirty="0" smtClean="0"/>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dirty="0" smtClean="0"/>
              <a:t>The fabric of society was changing from "life on the farm" to "life working at a job." </a:t>
            </a:r>
          </a:p>
          <a:p>
            <a:pPr lvl="1"/>
            <a:r>
              <a:rPr lang="en-US" dirty="0" smtClean="0"/>
              <a:t>On the bad side, the rich-poor gap was widening. The factory owner was growing richer while the worker was struggling along. </a:t>
            </a:r>
          </a:p>
          <a:p>
            <a:pPr lvl="1"/>
            <a:r>
              <a:rPr lang="en-US" dirty="0" smtClean="0"/>
              <a:t>The starkest contrasts were seen in the cities… </a:t>
            </a:r>
          </a:p>
          <a:p>
            <a:pPr lvl="2"/>
            <a:r>
              <a:rPr lang="en-US" dirty="0" smtClean="0"/>
              <a:t>"Drifter" workers wandered from town to town looking for work. </a:t>
            </a:r>
          </a:p>
          <a:p>
            <a:pPr lvl="2"/>
            <a:r>
              <a:rPr lang="en-US" dirty="0" smtClean="0"/>
              <a:t>Rags-to-riches stories were rare, but they did occur. Certainly the chances of a pauper becoming a "prince" were much greater than back in Europe. </a:t>
            </a:r>
          </a:p>
          <a:p>
            <a:pPr lvl="2"/>
            <a:r>
              <a:rPr lang="en-US" dirty="0" smtClean="0"/>
              <a:t>Despite problems, </a:t>
            </a:r>
            <a:r>
              <a:rPr lang="en-US" u="sng" dirty="0" smtClean="0"/>
              <a:t>the overall standard of living did rise</a:t>
            </a:r>
            <a:r>
              <a:rPr lang="en-US"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March of the Millions</a:t>
            </a:r>
            <a:endParaRPr lang="en-US" dirty="0"/>
          </a:p>
        </p:txBody>
      </p:sp>
      <p:sp>
        <p:nvSpPr>
          <p:cNvPr id="3" name="Content Placeholder 2"/>
          <p:cNvSpPr>
            <a:spLocks noGrp="1"/>
          </p:cNvSpPr>
          <p:nvPr>
            <p:ph idx="1"/>
          </p:nvPr>
        </p:nvSpPr>
        <p:spPr>
          <a:xfrm>
            <a:off x="0" y="1295400"/>
            <a:ext cx="8686800" cy="5105400"/>
          </a:xfrm>
        </p:spPr>
        <p:txBody>
          <a:bodyPr>
            <a:normAutofit fontScale="77500" lnSpcReduction="20000"/>
          </a:bodyPr>
          <a:lstStyle/>
          <a:p>
            <a:endParaRPr lang="en-US" dirty="0" smtClean="0"/>
          </a:p>
          <a:p>
            <a:pPr lvl="1"/>
            <a:r>
              <a:rPr lang="en-US" u="sng" dirty="0" smtClean="0"/>
              <a:t>America continued to grow rapidly in numbers</a:t>
            </a:r>
            <a:r>
              <a:rPr lang="en-US" dirty="0" smtClean="0"/>
              <a:t>. By the mid 1800's the population continued to double every 25 years. </a:t>
            </a:r>
          </a:p>
          <a:p>
            <a:pPr lvl="1"/>
            <a:r>
              <a:rPr lang="en-US" dirty="0" smtClean="0"/>
              <a:t>There were 33 states and America was the 4th largest nation in the world. </a:t>
            </a:r>
          </a:p>
          <a:p>
            <a:pPr lvl="1"/>
            <a:r>
              <a:rPr lang="en-US" dirty="0" smtClean="0"/>
              <a:t>Cities were growing very fast. </a:t>
            </a:r>
          </a:p>
          <a:p>
            <a:pPr lvl="2"/>
            <a:r>
              <a:rPr lang="en-US" dirty="0" smtClean="0"/>
              <a:t>In 1790, only to cities had more than 20,000 people. By 1860, there were 43 cities that size. </a:t>
            </a:r>
          </a:p>
          <a:p>
            <a:pPr lvl="2"/>
            <a:r>
              <a:rPr lang="en-US" dirty="0" smtClean="0"/>
              <a:t>The west was growing quickly, witnessed by New Orleans and Chicago ("hog butcher for the world"). </a:t>
            </a:r>
          </a:p>
          <a:p>
            <a:pPr lvl="2"/>
            <a:r>
              <a:rPr lang="en-US" dirty="0" smtClean="0"/>
              <a:t>The drawback of such fast growth was poor sanitation. Later on, pipes would bring in clean water and sewers would take out the bad. </a:t>
            </a:r>
          </a:p>
          <a:p>
            <a:pPr lvl="1"/>
            <a:r>
              <a:rPr lang="en-US" dirty="0" smtClean="0"/>
              <a:t>The increase came from a high birthrate but also from immigration. </a:t>
            </a:r>
          </a:p>
          <a:p>
            <a:pPr lvl="2"/>
            <a:r>
              <a:rPr lang="en-US" dirty="0" smtClean="0"/>
              <a:t>Two groups came en masse: the Irish and Germans. </a:t>
            </a:r>
          </a:p>
          <a:p>
            <a:pPr lvl="2"/>
            <a:r>
              <a:rPr lang="en-US" dirty="0" smtClean="0"/>
              <a:t>The appeal of America was for land, religious freedom, safety from wars, but mostly, just </a:t>
            </a:r>
            <a:r>
              <a:rPr lang="en-US" u="sng" dirty="0" smtClean="0"/>
              <a:t>the opportunity for a better life than in Europe</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Emerald Isle Moves West</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In the 1840's, the potato crop failed and the "</a:t>
            </a:r>
            <a:r>
              <a:rPr lang="en-US" b="1" dirty="0" smtClean="0"/>
              <a:t>potato famine</a:t>
            </a:r>
            <a:r>
              <a:rPr lang="en-US" dirty="0" smtClean="0"/>
              <a:t>" resulted. 2 million Irish died. </a:t>
            </a:r>
          </a:p>
          <a:p>
            <a:pPr lvl="1"/>
            <a:r>
              <a:rPr lang="en-US" dirty="0" smtClean="0"/>
              <a:t>During the "Black Forties" thousands of Irish emigrated to America searching for a better life. </a:t>
            </a:r>
          </a:p>
          <a:p>
            <a:pPr lvl="2"/>
            <a:r>
              <a:rPr lang="en-US" dirty="0" smtClean="0"/>
              <a:t>From the American perspective, the Irish brought little to the table because they mostly were uneducated and poor. </a:t>
            </a:r>
          </a:p>
          <a:p>
            <a:pPr lvl="2"/>
            <a:r>
              <a:rPr lang="en-US" dirty="0" smtClean="0"/>
              <a:t>They were also Catholic which was frowned upon. </a:t>
            </a:r>
          </a:p>
          <a:p>
            <a:pPr lvl="1"/>
            <a:r>
              <a:rPr lang="en-US" dirty="0" smtClean="0"/>
              <a:t>From the beginning Americans looked down upon the Irish and gave them the worst and lowest-paying of jobs.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Politicians quickly learned that there was power in the Irish vote and got their votes by "twisting the lion's tail" (antagonizing England whom the Irish hated). </a:t>
            </a:r>
          </a:p>
          <a:p>
            <a:pPr lvl="1"/>
            <a:r>
              <a:rPr lang="en-US" dirty="0" smtClean="0"/>
              <a:t>Despite discrimination, the Irish were </a:t>
            </a:r>
            <a:r>
              <a:rPr lang="en-US" u="sng" dirty="0" smtClean="0"/>
              <a:t>hard workers and stubbornly determined to make a better life for themselves</a:t>
            </a:r>
            <a:r>
              <a:rPr lang="en-US" dirty="0" smtClean="0"/>
              <a:t>. They worked hard, drank hard, and were passionate people who lived robust lives.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German Forty-</a:t>
            </a:r>
            <a:r>
              <a:rPr lang="en-US" dirty="0" err="1" smtClean="0"/>
              <a:t>Eighters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At the same time, 1 million Germans came to America. Their reasons for coming were (a) crop failure (as in Ireland) but also, (b) to flee the chaos of war in 1848. </a:t>
            </a:r>
          </a:p>
          <a:p>
            <a:pPr lvl="1"/>
            <a:r>
              <a:rPr lang="en-US" dirty="0" smtClean="0"/>
              <a:t>Whereas the Irish largely stayed in the cities on the east coast, the Germans leap-</a:t>
            </a:r>
            <a:r>
              <a:rPr lang="en-US" dirty="0" err="1" smtClean="0"/>
              <a:t>frogged</a:t>
            </a:r>
            <a:r>
              <a:rPr lang="en-US" dirty="0" smtClean="0"/>
              <a:t> over to the frontier, notably to Wisconsin. </a:t>
            </a:r>
          </a:p>
          <a:p>
            <a:pPr lvl="1"/>
            <a:r>
              <a:rPr lang="en-US" dirty="0" smtClean="0"/>
              <a:t>The Germans gave America the Conestoga wagon, the Kentucky rifle, the Christmas tree, and kindergarten.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 Germans were unique in that… </a:t>
            </a:r>
          </a:p>
          <a:p>
            <a:pPr lvl="2"/>
            <a:r>
              <a:rPr lang="en-US" dirty="0" smtClean="0"/>
              <a:t>They were Lutheran and clung to their native language. </a:t>
            </a:r>
          </a:p>
          <a:p>
            <a:pPr lvl="2"/>
            <a:r>
              <a:rPr lang="en-US" dirty="0" smtClean="0"/>
              <a:t>They were outspokenly against slavery. </a:t>
            </a:r>
          </a:p>
          <a:p>
            <a:pPr lvl="2"/>
            <a:r>
              <a:rPr lang="en-US" dirty="0" smtClean="0"/>
              <a:t>They drank large quantities of beer (this helped fuel the "</a:t>
            </a:r>
            <a:r>
              <a:rPr lang="en-US" b="1" dirty="0" smtClean="0"/>
              <a:t>temperance movement</a:t>
            </a:r>
            <a:r>
              <a:rPr lang="en-US" dirty="0" smtClean="0"/>
              <a:t>" against alcohol). </a:t>
            </a:r>
          </a:p>
          <a:p>
            <a:pPr lvl="2"/>
            <a:r>
              <a:rPr lang="en-US" dirty="0" smtClean="0"/>
              <a:t>And they kept to themselves in order to preserve their culture. All told, the Americans looked upon these Germans with suspicion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Flare-ups of </a:t>
            </a:r>
            <a:r>
              <a:rPr lang="en-US" dirty="0" err="1" smtClean="0"/>
              <a:t>Antiforeignism</a:t>
            </a:r>
            <a:endParaRPr lang="en-US" dirty="0"/>
          </a:p>
        </p:txBody>
      </p:sp>
      <p:sp>
        <p:nvSpPr>
          <p:cNvPr id="3" name="Content Placeholder 2"/>
          <p:cNvSpPr>
            <a:spLocks noGrp="1"/>
          </p:cNvSpPr>
          <p:nvPr>
            <p:ph idx="1"/>
          </p:nvPr>
        </p:nvSpPr>
        <p:spPr/>
        <p:txBody>
          <a:bodyPr/>
          <a:lstStyle/>
          <a:p>
            <a:pPr lvl="1"/>
            <a:r>
              <a:rPr lang="en-US" dirty="0" smtClean="0"/>
              <a:t>The large influx of immigrants caused "</a:t>
            </a:r>
            <a:r>
              <a:rPr lang="en-US" b="1" dirty="0" err="1" smtClean="0"/>
              <a:t>nativists</a:t>
            </a:r>
            <a:r>
              <a:rPr lang="en-US" dirty="0" smtClean="0"/>
              <a:t>" to strike back. "</a:t>
            </a:r>
            <a:r>
              <a:rPr lang="en-US" dirty="0" err="1" smtClean="0"/>
              <a:t>Nativists</a:t>
            </a:r>
            <a:r>
              <a:rPr lang="en-US" dirty="0" smtClean="0"/>
              <a:t>" were </a:t>
            </a:r>
            <a:r>
              <a:rPr lang="en-US" u="sng" dirty="0" smtClean="0"/>
              <a:t>those born in America and were opposed to immigrants</a:t>
            </a:r>
            <a:r>
              <a:rPr lang="en-US" dirty="0" smtClean="0"/>
              <a:t>. </a:t>
            </a:r>
          </a:p>
          <a:p>
            <a:pPr lvl="1"/>
            <a:r>
              <a:rPr lang="en-US" dirty="0" err="1" smtClean="0"/>
              <a:t>Nativists</a:t>
            </a:r>
            <a:r>
              <a:rPr lang="en-US" dirty="0" smtClean="0"/>
              <a:t> complaints were that the newcomers were uneducated, poor, from non-democratic backgrounds, Catholic (in the Irish case), and willing to work for next to nothing (which drove down American wages).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3010</Words>
  <Application>Microsoft Office PowerPoint</Application>
  <PresentationFormat>On-screen Show (4:3)</PresentationFormat>
  <Paragraphs>157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Forging the National Economy </vt:lpstr>
      <vt:lpstr>The Westward Movement</vt:lpstr>
      <vt:lpstr>Shaping the Western Landscape</vt:lpstr>
      <vt:lpstr>The March of the Millions</vt:lpstr>
      <vt:lpstr>The Emerald Isle Moves West</vt:lpstr>
      <vt:lpstr>Slide 6</vt:lpstr>
      <vt:lpstr>The German Forty-Eighters</vt:lpstr>
      <vt:lpstr>Slide 8</vt:lpstr>
      <vt:lpstr>Flare-ups of Antiforeignism</vt:lpstr>
      <vt:lpstr>Slide 10</vt:lpstr>
      <vt:lpstr>Slide 11</vt:lpstr>
      <vt:lpstr>Creeping Mechanization</vt:lpstr>
      <vt:lpstr>Whitney Ends the Fiber Famine</vt:lpstr>
      <vt:lpstr>Marvels in Manufacturing</vt:lpstr>
      <vt:lpstr>Slide 15</vt:lpstr>
      <vt:lpstr>Slide 16</vt:lpstr>
      <vt:lpstr>Workers and “Wage Slaves”</vt:lpstr>
      <vt:lpstr>Slide 18</vt:lpstr>
      <vt:lpstr>Slide 19</vt:lpstr>
      <vt:lpstr>Women and the Economy</vt:lpstr>
      <vt:lpstr>Slide 21</vt:lpstr>
      <vt:lpstr>Slide 22</vt:lpstr>
      <vt:lpstr>Western Farmers Reap a Revolution in the Fields</vt:lpstr>
      <vt:lpstr>Slide 24</vt:lpstr>
      <vt:lpstr>Highways and Steamboats</vt:lpstr>
      <vt:lpstr>“Clinton’s Big Ditch” in New York</vt:lpstr>
      <vt:lpstr>The Iron Horse</vt:lpstr>
      <vt:lpstr>Cables, Clippers, and Pony Riders</vt:lpstr>
      <vt:lpstr>The Transport Web Binds the Union</vt:lpstr>
      <vt:lpstr>The Market Revolution</vt:lpstr>
      <vt:lpstr>Slide 31</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Forging the National Economy </dc:title>
  <dc:creator>pete</dc:creator>
  <cp:lastModifiedBy>pete</cp:lastModifiedBy>
  <cp:revision>2</cp:revision>
  <dcterms:created xsi:type="dcterms:W3CDTF">2014-03-13T15:27:49Z</dcterms:created>
  <dcterms:modified xsi:type="dcterms:W3CDTF">2014-03-13T15:40:39Z</dcterms:modified>
</cp:coreProperties>
</file>