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9" r:id="rId2"/>
  </p:sldMasterIdLst>
  <p:notesMasterIdLst>
    <p:notesMasterId r:id="rId15"/>
  </p:notesMasterIdLst>
  <p:handoutMasterIdLst>
    <p:handoutMasterId r:id="rId1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p:cViewPr varScale="1">
        <p:scale>
          <a:sx n="62" d="100"/>
          <a:sy n="62" d="100"/>
        </p:scale>
        <p:origin x="96" y="342"/>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numCol="1"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numCol="1" rtlCol="0"/>
          <a:lstStyle>
            <a:lvl1pPr algn="r">
              <a:defRPr sz="1200"/>
            </a:lvl1pPr>
          </a:lstStyle>
          <a:p>
            <a:fld id="{128FCA9C-FF92-4024-BDEC-A6D3B663DC09}" type="datetimeFigureOut">
              <a:rPr lang="en-US"/>
              <a:t>4/21/2016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numCol="1"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numCol="1"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numCol="1"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numCol="1" rtlCol="0"/>
          <a:lstStyle>
            <a:lvl1pPr algn="r">
              <a:defRPr sz="1200"/>
            </a:lvl1pPr>
          </a:lstStyle>
          <a:p>
            <a:fld id="{772AB877-E7B1-4681-847E-D0918612832B}" type="datetimeFigureOut">
              <a:rPr lang="en-US"/>
              <a:t>4/21/2016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numCol="1"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numCol="1"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numCol="1"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numCol="1"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3A2CC701-D80A-463B-8415-A85485312088}" type="slidenum">
              <a:rPr lang="en-US" smtClean="0"/>
              <a:t>1</a:t>
            </a:fld>
            <a:endParaRPr lang="en-US"/>
          </a:p>
        </p:txBody>
      </p:sp>
    </p:spTree>
    <p:extLst>
      <p:ext uri="{BB962C8B-B14F-4D97-AF65-F5344CB8AC3E}">
        <p14:creationId xmlns:p14="http://schemas.microsoft.com/office/powerpoint/2010/main" val="41367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p:cNvSpPr>
            <a:spLocks noEditPoints="1"/>
          </p:cNvSpPr>
          <p:nvPr/>
        </p:nvSpPr>
        <p:spPr>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numCol="1">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numCol="1">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a:p>
        </p:txBody>
      </p:sp>
      <p:sp>
        <p:nvSpPr>
          <p:cNvPr id="3" name="Vertical Text Placeholder 2"/>
          <p:cNvSpPr>
            <a:spLocks noGrp="1"/>
          </p:cNvSpPr>
          <p:nvPr>
            <p:ph type="body" orient="vert" idx="1"/>
          </p:nvPr>
        </p:nvSpPr>
        <p:spPr/>
        <p:txBody>
          <a:bodyPr vert="eaVert" numCol="1"/>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numCol="1"/>
          <a:lstStyle/>
          <a:p>
            <a:fld id="{EDF33987-6305-4E2A-BF18-EF013ECE927B}" type="datetimeFigureOut">
              <a:rPr lang="en-US"/>
              <a:t>4/21/2016</a:t>
            </a:fld>
            <a:endParaRPr/>
          </a:p>
        </p:txBody>
      </p:sp>
      <p:sp>
        <p:nvSpPr>
          <p:cNvPr id="5" name="Footer Placeholder 4"/>
          <p:cNvSpPr>
            <a:spLocks noGrp="1"/>
          </p:cNvSpPr>
          <p:nvPr>
            <p:ph type="ftr" sz="quarter" idx="11"/>
          </p:nvPr>
        </p:nvSpPr>
        <p:spPr/>
        <p:txBody>
          <a:bodyPr numCol="1"/>
          <a:lstStyle/>
          <a:p>
            <a:endParaRPr/>
          </a:p>
        </p:txBody>
      </p:sp>
      <p:sp>
        <p:nvSpPr>
          <p:cNvPr id="6" name="Slide Number Placeholder 5"/>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numCol="1"/>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numCol="1"/>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numCol="1"/>
          <a:lstStyle/>
          <a:p>
            <a:fld id="{EDF33987-6305-4E2A-BF18-EF013ECE927B}" type="datetimeFigureOut">
              <a:rPr lang="en-US"/>
              <a:t>4/21/2016</a:t>
            </a:fld>
            <a:endParaRPr/>
          </a:p>
        </p:txBody>
      </p:sp>
      <p:sp>
        <p:nvSpPr>
          <p:cNvPr id="5" name="Footer Placeholder 4"/>
          <p:cNvSpPr>
            <a:spLocks noGrp="1"/>
          </p:cNvSpPr>
          <p:nvPr>
            <p:ph type="ftr" sz="quarter" idx="11"/>
          </p:nvPr>
        </p:nvSpPr>
        <p:spPr/>
        <p:txBody>
          <a:bodyPr numCol="1"/>
          <a:lstStyle/>
          <a:p>
            <a:endParaRPr/>
          </a:p>
        </p:txBody>
      </p:sp>
      <p:sp>
        <p:nvSpPr>
          <p:cNvPr id="6" name="Slide Number Placeholder 5"/>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a:p>
        </p:txBody>
      </p:sp>
      <p:sp>
        <p:nvSpPr>
          <p:cNvPr id="3" name="Content Placeholder 2"/>
          <p:cNvSpPr>
            <a:spLocks noGrp="1"/>
          </p:cNvSpPr>
          <p:nvPr>
            <p:ph idx="1"/>
          </p:nvPr>
        </p:nvSpPr>
        <p:spPr/>
        <p:txBody>
          <a:bodyPr numCol="1"/>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numCol="1"/>
          <a:lstStyle/>
          <a:p>
            <a:fld id="{EDF33987-6305-4E2A-BF18-EF013ECE927B}" type="datetimeFigureOut">
              <a:rPr lang="en-US"/>
              <a:t>4/21/2016</a:t>
            </a:fld>
            <a:endParaRPr/>
          </a:p>
        </p:txBody>
      </p:sp>
      <p:sp>
        <p:nvSpPr>
          <p:cNvPr id="5" name="Footer Placeholder 4"/>
          <p:cNvSpPr>
            <a:spLocks noGrp="1"/>
          </p:cNvSpPr>
          <p:nvPr>
            <p:ph type="ftr" sz="quarter" idx="11"/>
          </p:nvPr>
        </p:nvSpPr>
        <p:spPr/>
        <p:txBody>
          <a:bodyPr numCol="1"/>
          <a:lstStyle/>
          <a:p>
            <a:endParaRPr/>
          </a:p>
        </p:txBody>
      </p:sp>
      <p:sp>
        <p:nvSpPr>
          <p:cNvPr id="6" name="Slide Number Placeholder 5"/>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numCol="1"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numCol="1"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EDF33987-6305-4E2A-BF18-EF013ECE927B}" type="datetimeFigureOut">
              <a:rPr lang="en-US"/>
              <a:t>4/21/2016</a:t>
            </a:fld>
            <a:endParaRPr/>
          </a:p>
        </p:txBody>
      </p:sp>
      <p:sp>
        <p:nvSpPr>
          <p:cNvPr id="5" name="Footer Placeholder 4"/>
          <p:cNvSpPr>
            <a:spLocks noGrp="1"/>
          </p:cNvSpPr>
          <p:nvPr>
            <p:ph type="ftr" sz="quarter" idx="11"/>
          </p:nvPr>
        </p:nvSpPr>
        <p:spPr/>
        <p:txBody>
          <a:bodyPr numCol="1"/>
          <a:lstStyle/>
          <a:p>
            <a:endParaRPr/>
          </a:p>
        </p:txBody>
      </p:sp>
      <p:sp>
        <p:nvSpPr>
          <p:cNvPr id="6" name="Slide Number Placeholder 5"/>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numCol="1">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numCol="1">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numCol="1"/>
          <a:lstStyle/>
          <a:p>
            <a:fld id="{EDF33987-6305-4E2A-BF18-EF013ECE927B}" type="datetimeFigureOut">
              <a:rPr lang="en-US"/>
              <a:t>4/21/2016</a:t>
            </a:fld>
            <a:endParaRPr/>
          </a:p>
        </p:txBody>
      </p:sp>
      <p:sp>
        <p:nvSpPr>
          <p:cNvPr id="6" name="Footer Placeholder 5"/>
          <p:cNvSpPr>
            <a:spLocks noGrp="1"/>
          </p:cNvSpPr>
          <p:nvPr>
            <p:ph type="ftr" sz="quarter" idx="11"/>
          </p:nvPr>
        </p:nvSpPr>
        <p:spPr/>
        <p:txBody>
          <a:bodyPr numCol="1"/>
          <a:lstStyle/>
          <a:p>
            <a:endParaRPr/>
          </a:p>
        </p:txBody>
      </p:sp>
      <p:sp>
        <p:nvSpPr>
          <p:cNvPr id="7" name="Slide Number Placeholder 6"/>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numCol="1"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numCol="1">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numCol="1"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numCol="1">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numCol="1"/>
          <a:lstStyle/>
          <a:p>
            <a:fld id="{EDF33987-6305-4E2A-BF18-EF013ECE927B}" type="datetimeFigureOut">
              <a:rPr lang="en-US"/>
              <a:t>4/21/2016</a:t>
            </a:fld>
            <a:endParaRPr/>
          </a:p>
        </p:txBody>
      </p:sp>
      <p:sp>
        <p:nvSpPr>
          <p:cNvPr id="8" name="Footer Placeholder 7"/>
          <p:cNvSpPr>
            <a:spLocks noGrp="1"/>
          </p:cNvSpPr>
          <p:nvPr>
            <p:ph type="ftr" sz="quarter" idx="11"/>
          </p:nvPr>
        </p:nvSpPr>
        <p:spPr/>
        <p:txBody>
          <a:bodyPr numCol="1"/>
          <a:lstStyle/>
          <a:p>
            <a:endParaRPr/>
          </a:p>
        </p:txBody>
      </p:sp>
      <p:sp>
        <p:nvSpPr>
          <p:cNvPr id="9" name="Slide Number Placeholder 8"/>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endParaRPr/>
          </a:p>
        </p:txBody>
      </p:sp>
      <p:sp>
        <p:nvSpPr>
          <p:cNvPr id="3" name="Date Placeholder 2"/>
          <p:cNvSpPr>
            <a:spLocks noGrp="1"/>
          </p:cNvSpPr>
          <p:nvPr>
            <p:ph type="dt" sz="half" idx="10"/>
          </p:nvPr>
        </p:nvSpPr>
        <p:spPr/>
        <p:txBody>
          <a:bodyPr numCol="1"/>
          <a:lstStyle/>
          <a:p>
            <a:fld id="{EDF33987-6305-4E2A-BF18-EF013ECE927B}" type="datetimeFigureOut">
              <a:rPr lang="en-US"/>
              <a:t>4/21/2016</a:t>
            </a:fld>
            <a:endParaRPr/>
          </a:p>
        </p:txBody>
      </p:sp>
      <p:sp>
        <p:nvSpPr>
          <p:cNvPr id="4" name="Footer Placeholder 3"/>
          <p:cNvSpPr>
            <a:spLocks noGrp="1"/>
          </p:cNvSpPr>
          <p:nvPr>
            <p:ph type="ftr" sz="quarter" idx="11"/>
          </p:nvPr>
        </p:nvSpPr>
        <p:spPr/>
        <p:txBody>
          <a:bodyPr numCol="1"/>
          <a:lstStyle/>
          <a:p>
            <a:endParaRPr/>
          </a:p>
        </p:txBody>
      </p:sp>
      <p:sp>
        <p:nvSpPr>
          <p:cNvPr id="5" name="Slide Number Placeholder 4"/>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EDF33987-6305-4E2A-BF18-EF013ECE927B}" type="datetimeFigureOut">
              <a:rPr lang="en-US"/>
              <a:t>4/21/2016</a:t>
            </a:fld>
            <a:endParaRPr/>
          </a:p>
        </p:txBody>
      </p:sp>
      <p:sp>
        <p:nvSpPr>
          <p:cNvPr id="3" name="Footer Placeholder 2"/>
          <p:cNvSpPr>
            <a:spLocks noGrp="1"/>
          </p:cNvSpPr>
          <p:nvPr>
            <p:ph type="ftr" sz="quarter" idx="11"/>
          </p:nvPr>
        </p:nvSpPr>
        <p:spPr/>
        <p:txBody>
          <a:bodyPr numCol="1"/>
          <a:lstStyle/>
          <a:p>
            <a:endParaRPr/>
          </a:p>
        </p:txBody>
      </p:sp>
      <p:sp>
        <p:nvSpPr>
          <p:cNvPr id="4" name="Slide Number Placeholder 3"/>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lvl="0" algn="ctr"/>
            <a:endParaRPr/>
          </a:p>
        </p:txBody>
      </p:sp>
      <p:sp>
        <p:nvSpPr>
          <p:cNvPr id="2" name="Title 1"/>
          <p:cNvSpPr>
            <a:spLocks noGrp="1"/>
          </p:cNvSpPr>
          <p:nvPr>
            <p:ph type="title"/>
          </p:nvPr>
        </p:nvSpPr>
        <p:spPr>
          <a:xfrm>
            <a:off x="684213" y="685800"/>
            <a:ext cx="3886200" cy="4038600"/>
          </a:xfrm>
        </p:spPr>
        <p:txBody>
          <a:bodyPr numCol="1"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numCol="1">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numCol="1">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EDF33987-6305-4E2A-BF18-EF013ECE927B}" type="datetimeFigureOut">
              <a:rPr lang="en-US"/>
              <a:t>4/21/2016</a:t>
            </a:fld>
            <a:endParaRPr/>
          </a:p>
        </p:txBody>
      </p:sp>
      <p:sp>
        <p:nvSpPr>
          <p:cNvPr id="6" name="Footer Placeholder 5"/>
          <p:cNvSpPr>
            <a:spLocks noGrp="1"/>
          </p:cNvSpPr>
          <p:nvPr>
            <p:ph type="ftr" sz="quarter" idx="11"/>
          </p:nvPr>
        </p:nvSpPr>
        <p:spPr/>
        <p:txBody>
          <a:bodyPr numCol="1"/>
          <a:lstStyle/>
          <a:p>
            <a:endParaRPr/>
          </a:p>
        </p:txBody>
      </p:sp>
      <p:sp>
        <p:nvSpPr>
          <p:cNvPr id="7" name="Slide Number Placeholder 6"/>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lvl="0" algn="ctr"/>
            <a:endParaRPr/>
          </a:p>
        </p:txBody>
      </p:sp>
      <p:sp>
        <p:nvSpPr>
          <p:cNvPr id="2" name="Title 1"/>
          <p:cNvSpPr>
            <a:spLocks noGrp="1"/>
          </p:cNvSpPr>
          <p:nvPr>
            <p:ph type="title"/>
          </p:nvPr>
        </p:nvSpPr>
        <p:spPr>
          <a:xfrm>
            <a:off x="684213" y="685800"/>
            <a:ext cx="3886200" cy="4038600"/>
          </a:xfrm>
        </p:spPr>
        <p:txBody>
          <a:bodyPr numCol="1"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numCol="1">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numCol="1">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EDF33987-6305-4E2A-BF18-EF013ECE927B}" type="datetimeFigureOut">
              <a:rPr lang="en-US"/>
              <a:t>4/21/2016</a:t>
            </a:fld>
            <a:endParaRPr/>
          </a:p>
        </p:txBody>
      </p:sp>
      <p:sp>
        <p:nvSpPr>
          <p:cNvPr id="6" name="Footer Placeholder 5"/>
          <p:cNvSpPr>
            <a:spLocks noGrp="1"/>
          </p:cNvSpPr>
          <p:nvPr>
            <p:ph type="ftr" sz="quarter" idx="11"/>
          </p:nvPr>
        </p:nvSpPr>
        <p:spPr/>
        <p:txBody>
          <a:bodyPr numCol="1"/>
          <a:lstStyle/>
          <a:p>
            <a:endParaRPr/>
          </a:p>
        </p:txBody>
      </p:sp>
      <p:sp>
        <p:nvSpPr>
          <p:cNvPr id="7" name="Slide Number Placeholder 6"/>
          <p:cNvSpPr>
            <a:spLocks noGrp="1"/>
          </p:cNvSpPr>
          <p:nvPr>
            <p:ph type="sldNum" sz="quarter" idx="12"/>
          </p:nvPr>
        </p:nvSpPr>
        <p:spPr/>
        <p:txBody>
          <a:bodyPr numCol="1"/>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numCol="1"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numCol="1" rtlCol="0" anchor="ctr"/>
          <a:lstStyle>
            <a:lvl1pPr algn="r">
              <a:defRPr sz="1000">
                <a:solidFill>
                  <a:schemeClr val="tx1"/>
                </a:solidFill>
              </a:defRPr>
            </a:lvl1pPr>
          </a:lstStyle>
          <a:p>
            <a:fld id="{EDF33987-6305-4E2A-BF18-EF013ECE927B}" type="datetimeFigureOut">
              <a:rPr lang="en-US"/>
              <a:pPr/>
              <a:t>4/21/2016</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numCol="1"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numCol="1"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normAutofit/>
          </a:bodyPr>
          <a:lstStyle/>
          <a:p>
            <a:r>
              <a:rPr lang="en-US" dirty="0"/>
              <a:t>Foreign Policy</a:t>
            </a:r>
          </a:p>
        </p:txBody>
      </p:sp>
      <p:sp>
        <p:nvSpPr>
          <p:cNvPr id="3" name="Content Placeholder 2"/>
          <p:cNvSpPr>
            <a:spLocks noGrp="1"/>
          </p:cNvSpPr>
          <p:nvPr>
            <p:ph idx="1"/>
          </p:nvPr>
        </p:nvSpPr>
        <p:spPr>
          <a:xfrm>
            <a:off x="684212" y="1828800"/>
            <a:ext cx="10287002" cy="4876800"/>
          </a:xfrm>
        </p:spPr>
        <p:txBody>
          <a:bodyPr numCol="1"/>
          <a:lstStyle/>
          <a:p>
            <a:pPr marL="0" marR="0" indent="0">
              <a:spcBef>
                <a:spcPts val="0"/>
              </a:spcBef>
              <a:spcAft>
                <a:spcPts val="0"/>
              </a:spcAft>
              <a:buNone/>
            </a:pPr>
            <a:r>
              <a:rPr lang="en-US" b="1" dirty="0">
                <a:latin typeface="+mj-lt"/>
                <a:ea typeface="Times New Roman" panose="02020603050405020304" pitchFamily="18" charset="0"/>
              </a:rPr>
              <a:t>What anti-imperialistic complaints were lodged against the building of the Panama Canal?</a:t>
            </a:r>
          </a:p>
          <a:p>
            <a:pPr marL="0" marR="0" indent="0">
              <a:spcBef>
                <a:spcPts val="0"/>
              </a:spcBef>
              <a:spcAft>
                <a:spcPts val="0"/>
              </a:spcAft>
              <a:buNone/>
            </a:pPr>
            <a:endParaRPr lang="en-US" b="1"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latin typeface="Times New Roman" panose="02020603050405020304" pitchFamily="18" charset="0"/>
                <a:ea typeface="Times New Roman" panose="02020603050405020304" pitchFamily="18" charset="0"/>
              </a:rPr>
              <a:t>The building of the panama canal would lead to the US taking control of panama and would lead to problems like in Cuba. </a:t>
            </a:r>
          </a:p>
          <a:p>
            <a:pPr marL="285750" indent="-285750">
              <a:spcBef>
                <a:spcPts val="0"/>
              </a:spcBef>
            </a:pPr>
            <a:r>
              <a:rPr lang="en-US" sz="1800" dirty="0">
                <a:latin typeface="Times New Roman" panose="02020603050405020304" pitchFamily="18" charset="0"/>
                <a:ea typeface="Times New Roman" panose="02020603050405020304" pitchFamily="18" charset="0"/>
              </a:rPr>
              <a:t>The Panama Canal Treaty of 1903 gave the United States ownership of a path extending five miles on each side of the proposed canal. Essentially, the United States could treat this land as if it were U.S. territory.</a:t>
            </a: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latin typeface="Times New Roman" panose="02020603050405020304" pitchFamily="18" charset="0"/>
                <a:ea typeface="Times New Roman" panose="02020603050405020304" pitchFamily="18" charset="0"/>
              </a:rPr>
              <a:t>The building of the canal would also lead to bad relations with Latin American country's</a:t>
            </a:r>
          </a:p>
          <a:p>
            <a:pPr marL="285750" indent="-285750">
              <a:spcBef>
                <a:spcPts val="0"/>
              </a:spcBef>
            </a:pPr>
            <a:r>
              <a:rPr lang="en-US" sz="1800" dirty="0">
                <a:latin typeface="Times New Roman" panose="02020603050405020304" pitchFamily="18" charset="0"/>
                <a:ea typeface="Times New Roman" panose="02020603050405020304" pitchFamily="18" charset="0"/>
              </a:rPr>
              <a:t>Panama was originally part of  Colombia . How ever Colombia refused to give up the land needed for the construction of the panama canal. The US assisted Panamas independence.  </a:t>
            </a:r>
          </a:p>
          <a:p>
            <a:pPr marL="285750" indent="-285750">
              <a:spcBef>
                <a:spcPts val="0"/>
              </a:spcBef>
            </a:pPr>
            <a:endParaRPr lang="en-US" sz="1800" dirty="0">
              <a:latin typeface="Times New Roman" panose="02020603050405020304" pitchFamily="18" charset="0"/>
              <a:ea typeface="Times New Roman" panose="02020603050405020304" pitchFamily="18" charset="0"/>
            </a:endParaRPr>
          </a:p>
          <a:p>
            <a:pPr marL="0" indent="0">
              <a:spcBef>
                <a:spcPts val="0"/>
              </a:spcBef>
              <a:buNone/>
            </a:pPr>
            <a:r>
              <a:rPr lang="en-US" sz="1800" dirty="0">
                <a:latin typeface="Times New Roman" panose="02020603050405020304" pitchFamily="18" charset="0"/>
                <a:ea typeface="Times New Roman" panose="02020603050405020304" pitchFamily="18" charset="0"/>
              </a:rPr>
              <a:t>Originally the US proposed the </a:t>
            </a:r>
            <a:r>
              <a:rPr lang="en-US" sz="1800" i="1" dirty="0">
                <a:latin typeface="Times New Roman" panose="02020603050405020304" pitchFamily="18" charset="0"/>
                <a:ea typeface="Times New Roman" panose="02020603050405020304" pitchFamily="18" charset="0"/>
              </a:rPr>
              <a:t>Hay-</a:t>
            </a:r>
            <a:r>
              <a:rPr lang="en-US" sz="1800" i="1" dirty="0" err="1">
                <a:latin typeface="Times New Roman" panose="02020603050405020304" pitchFamily="18" charset="0"/>
                <a:ea typeface="Times New Roman" panose="02020603050405020304" pitchFamily="18" charset="0"/>
              </a:rPr>
              <a:t>Herran</a:t>
            </a:r>
            <a:r>
              <a:rPr lang="en-US" sz="1800" i="1" dirty="0">
                <a:latin typeface="Times New Roman" panose="02020603050405020304" pitchFamily="18" charset="0"/>
                <a:ea typeface="Times New Roman" panose="02020603050405020304" pitchFamily="18" charset="0"/>
              </a:rPr>
              <a:t> Treaty </a:t>
            </a:r>
            <a:r>
              <a:rPr lang="en-US" sz="1800" dirty="0">
                <a:latin typeface="Times New Roman" panose="02020603050405020304" pitchFamily="18" charset="0"/>
                <a:ea typeface="Times New Roman" panose="02020603050405020304" pitchFamily="18" charset="0"/>
              </a:rPr>
              <a:t>to Colombia (rejected). So the US helped Panama gain independence so the canal construction could take place.</a:t>
            </a: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45720" indent="0">
              <a:buNone/>
            </a:pPr>
            <a:endParaRPr lang="en-US" b="1" dirty="0"/>
          </a:p>
        </p:txBody>
      </p:sp>
    </p:spTree>
    <p:extLst>
      <p:ext uri="{BB962C8B-B14F-4D97-AF65-F5344CB8AC3E}">
        <p14:creationId xmlns:p14="http://schemas.microsoft.com/office/powerpoint/2010/main" val="50280114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Progressive Era </a:t>
            </a:r>
          </a:p>
        </p:txBody>
      </p:sp>
      <p:sp>
        <p:nvSpPr>
          <p:cNvPr id="3" name="Content Placeholder 2"/>
          <p:cNvSpPr>
            <a:spLocks noGrp="1"/>
          </p:cNvSpPr>
          <p:nvPr>
            <p:ph idx="1"/>
          </p:nvPr>
        </p:nvSpPr>
        <p:spPr>
          <a:xfrm>
            <a:off x="531812" y="1828800"/>
            <a:ext cx="11201400" cy="4953000"/>
          </a:xfrm>
        </p:spPr>
        <p:txBody>
          <a:bodyPr numCol="1"/>
          <a:lstStyle/>
          <a:p>
            <a:pPr marL="45720" indent="0">
              <a:buNone/>
            </a:pPr>
            <a:r>
              <a:rPr lang="en-US" b="1" dirty="0"/>
              <a:t>What role did Presidents take in the Progressive Movement?</a:t>
            </a:r>
          </a:p>
          <a:p>
            <a:pPr marL="45720" indent="0">
              <a:buNone/>
            </a:pPr>
            <a:r>
              <a:rPr lang="en-US" sz="1800" dirty="0">
                <a:latin typeface="Times New Roman" panose="02020603050405020304" pitchFamily="18" charset="0"/>
                <a:cs typeface="Times New Roman" panose="02020603050405020304" pitchFamily="18" charset="0"/>
              </a:rPr>
              <a:t>(definition) Progressive Era: the Progressive Era, a period of uncertainty, social activism and political reform in the United States, had been established from 1890–1920. The main objective of the Progressive movement was eliminating corruption in government.</a:t>
            </a:r>
          </a:p>
          <a:p>
            <a:pPr marL="45720" indent="0">
              <a:buNone/>
            </a:pPr>
            <a:r>
              <a:rPr lang="en-US" sz="1600" dirty="0">
                <a:latin typeface="Times New Roman" panose="02020603050405020304" pitchFamily="18" charset="0"/>
                <a:cs typeface="Times New Roman" panose="02020603050405020304" pitchFamily="18" charset="0"/>
              </a:rPr>
              <a:t>Theodore Roosevelt: 26</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President of the United States and a supporter of the “New Nationalist” variety of progressivism. His administration pursued some extensively broadcasted anti-trust cases against big companies like the Northern securities. Through out his presidency , Roosevelt tried to bring balance between employees and employers in labor disagreements and promised to give a “</a:t>
            </a:r>
            <a:r>
              <a:rPr lang="en-US" sz="1600" i="1" dirty="0">
                <a:latin typeface="Times New Roman" panose="02020603050405020304" pitchFamily="18" charset="0"/>
                <a:cs typeface="Times New Roman" panose="02020603050405020304" pitchFamily="18" charset="0"/>
              </a:rPr>
              <a:t>square deal</a:t>
            </a:r>
            <a:r>
              <a:rPr lang="en-US" sz="1600" dirty="0">
                <a:latin typeface="Times New Roman" panose="02020603050405020304" pitchFamily="18" charset="0"/>
                <a:cs typeface="Times New Roman" panose="02020603050405020304" pitchFamily="18" charset="0"/>
              </a:rPr>
              <a:t>” that put a persons character over his class. – Also a believer on “conservationism”, making several national parks. </a:t>
            </a:r>
          </a:p>
          <a:p>
            <a:pPr marL="45720" indent="0">
              <a:buNone/>
            </a:pPr>
            <a:r>
              <a:rPr lang="en-US" sz="1600" dirty="0">
                <a:latin typeface="Times New Roman" panose="02020603050405020304" pitchFamily="18" charset="0"/>
                <a:cs typeface="Times New Roman" panose="02020603050405020304" pitchFamily="18" charset="0"/>
              </a:rPr>
              <a:t>William Howard Taft: 27</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president. He supported Teddy's policy of “square deal” : establishes </a:t>
            </a:r>
            <a:r>
              <a:rPr lang="en-US" sz="1600" i="1" dirty="0">
                <a:latin typeface="Times New Roman" panose="02020603050405020304" pitchFamily="18" charset="0"/>
                <a:cs typeface="Times New Roman" panose="02020603050405020304" pitchFamily="18" charset="0"/>
              </a:rPr>
              <a:t>department of labor, </a:t>
            </a:r>
            <a:r>
              <a:rPr lang="en-US" sz="1600" dirty="0">
                <a:latin typeface="Times New Roman" panose="02020603050405020304" pitchFamily="18" charset="0"/>
                <a:cs typeface="Times New Roman" panose="02020603050405020304" pitchFamily="18" charset="0"/>
              </a:rPr>
              <a:t>but soon it was obvious that he couldn’t please everyone. Taft lacked Teddy's personal charisma. Over his administration he pleased conservatives more than progressives. Appointing conservatives to several key government posts (leading to more controversy). However his administration did pursue more anti-trust suits than teddy’s.   </a:t>
            </a:r>
          </a:p>
          <a:p>
            <a:pPr marL="45720" indent="0">
              <a:buNone/>
            </a:pPr>
            <a:r>
              <a:rPr lang="en-US" sz="1600" dirty="0">
                <a:latin typeface="Times New Roman" panose="02020603050405020304" pitchFamily="18" charset="0"/>
                <a:cs typeface="Times New Roman" panose="02020603050405020304" pitchFamily="18" charset="0"/>
              </a:rPr>
              <a:t>Woodrow Wilson:  28</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president. As he moved up from president of Princeton University to governor of New Jersey and final president, he was a prominent progressive, fighting for stronger federal government, antitrust legislation , and labor rights. Proposed the  </a:t>
            </a:r>
            <a:r>
              <a:rPr lang="en-US" sz="1600" i="1" dirty="0">
                <a:latin typeface="Times New Roman" panose="02020603050405020304" pitchFamily="18" charset="0"/>
                <a:cs typeface="Times New Roman" panose="02020603050405020304" pitchFamily="18" charset="0"/>
              </a:rPr>
              <a:t>Underwood-Simmons Tariff  </a:t>
            </a:r>
            <a:r>
              <a:rPr lang="en-US" sz="1600" dirty="0">
                <a:latin typeface="Times New Roman" panose="02020603050405020304" pitchFamily="18" charset="0"/>
                <a:cs typeface="Times New Roman" panose="02020603050405020304" pitchFamily="18" charset="0"/>
              </a:rPr>
              <a:t>reducing the nations protective tariff , hoping it would encourage market competition and weaken monopolization. </a:t>
            </a:r>
          </a:p>
          <a:p>
            <a:pPr marL="45720" indent="0">
              <a:buNone/>
            </a:pPr>
            <a:endParaRPr lang="en-US" sz="1600" dirty="0">
              <a:latin typeface="Times New Roman" panose="02020603050405020304" pitchFamily="18" charset="0"/>
              <a:cs typeface="Times New Roman" panose="02020603050405020304" pitchFamily="18" charset="0"/>
            </a:endParaRPr>
          </a:p>
          <a:p>
            <a:pPr marL="45720" indent="0">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52918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96250" cy="3429000"/>
          </a:xfrm>
          <a:prstGeom prst="rect">
            <a:avLst/>
          </a:prstGeom>
        </p:spPr>
      </p:pic>
      <p:pic>
        <p:nvPicPr>
          <p:cNvPr id="10" name="Picture 9"/>
          <p:cNvPicPr>
            <a:picLocks noChangeAspect="1"/>
          </p:cNvPicPr>
          <p:nvPr/>
        </p:nvPicPr>
        <p:blipFill>
          <a:blip r:embed="rId3"/>
          <a:stretch>
            <a:fillRect/>
          </a:stretch>
        </p:blipFill>
        <p:spPr>
          <a:xfrm>
            <a:off x="0" y="3429000"/>
            <a:ext cx="8096250" cy="3414010"/>
          </a:xfrm>
          <a:prstGeom prst="rect">
            <a:avLst/>
          </a:prstGeom>
        </p:spPr>
      </p:pic>
      <p:sp>
        <p:nvSpPr>
          <p:cNvPr id="11" name="Rectangle 10"/>
          <p:cNvSpPr/>
          <p:nvPr/>
        </p:nvSpPr>
        <p:spPr>
          <a:xfrm>
            <a:off x="8096250" y="0"/>
            <a:ext cx="4092575" cy="6858000"/>
          </a:xfrm>
          <a:prstGeom prst="rect">
            <a:avLst/>
          </a:prstGeom>
          <a:solidFill>
            <a:schemeClr val="tx2">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numCol="1" rtlCol="0" anchor="ctr"/>
          <a:lstStyle/>
          <a:p>
            <a:pPr algn="ctr"/>
            <a:endParaRPr lang="en-US" sz="2400"/>
          </a:p>
        </p:txBody>
      </p:sp>
    </p:spTree>
    <p:extLst>
      <p:ext uri="{BB962C8B-B14F-4D97-AF65-F5344CB8AC3E}">
        <p14:creationId xmlns:p14="http://schemas.microsoft.com/office/powerpoint/2010/main" val="48316198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Progressive era </a:t>
            </a:r>
          </a:p>
        </p:txBody>
      </p:sp>
      <p:sp>
        <p:nvSpPr>
          <p:cNvPr id="3" name="Content Placeholder 2"/>
          <p:cNvSpPr>
            <a:spLocks noGrp="1"/>
          </p:cNvSpPr>
          <p:nvPr>
            <p:ph idx="1"/>
          </p:nvPr>
        </p:nvSpPr>
        <p:spPr>
          <a:xfrm>
            <a:off x="227012" y="1828800"/>
            <a:ext cx="11658600" cy="5029200"/>
          </a:xfrm>
        </p:spPr>
        <p:txBody>
          <a:bodyPr numCol="1"/>
          <a:lstStyle/>
          <a:p>
            <a:pPr marL="45720" indent="0">
              <a:buNone/>
            </a:pPr>
            <a:r>
              <a:rPr lang="en-US" b="1" dirty="0"/>
              <a:t>What steps were taken to reduce corruption at the city and state level?</a:t>
            </a:r>
          </a:p>
          <a:p>
            <a:pPr marL="45720" indent="0">
              <a:buNone/>
            </a:pPr>
            <a:r>
              <a:rPr lang="en-US" sz="1800" dirty="0">
                <a:latin typeface="Times New Roman" panose="02020603050405020304" pitchFamily="18" charset="0"/>
                <a:cs typeface="Times New Roman" panose="02020603050405020304" pitchFamily="18" charset="0"/>
              </a:rPr>
              <a:t>Establishing new forms of city and state gov:</a:t>
            </a:r>
          </a:p>
          <a:p>
            <a:r>
              <a:rPr lang="en-US" sz="1800" u="sng" dirty="0">
                <a:latin typeface="Times New Roman" panose="02020603050405020304" pitchFamily="18" charset="0"/>
                <a:cs typeface="Times New Roman" panose="02020603050405020304" pitchFamily="18" charset="0"/>
              </a:rPr>
              <a:t>City gov</a:t>
            </a:r>
          </a:p>
          <a:p>
            <a:pPr>
              <a:buFontTx/>
              <a:buChar char="-"/>
            </a:pPr>
            <a:r>
              <a:rPr lang="en-US" sz="1800" dirty="0">
                <a:latin typeface="Times New Roman" panose="02020603050405020304" pitchFamily="18" charset="0"/>
                <a:cs typeface="Times New Roman" panose="02020603050405020304" pitchFamily="18" charset="0"/>
              </a:rPr>
              <a:t>Commission Government- citizens chose a number of commissioners to administer city businesses instead of the mayor.</a:t>
            </a:r>
          </a:p>
          <a:p>
            <a:pPr>
              <a:buFontTx/>
              <a:buChar char="-"/>
            </a:pPr>
            <a:r>
              <a:rPr lang="en-US" sz="1800" dirty="0">
                <a:latin typeface="Times New Roman" panose="02020603050405020304" pitchFamily="18" charset="0"/>
                <a:cs typeface="Times New Roman" panose="02020603050405020304" pitchFamily="18" charset="0"/>
              </a:rPr>
              <a:t>City Manager: manager hired to handle administrative duties .</a:t>
            </a:r>
          </a:p>
          <a:p>
            <a:r>
              <a:rPr lang="en-US" sz="1800" u="sng" dirty="0">
                <a:latin typeface="Times New Roman" panose="02020603050405020304" pitchFamily="18" charset="0"/>
                <a:cs typeface="Times New Roman" panose="02020603050405020304" pitchFamily="18" charset="0"/>
              </a:rPr>
              <a:t>State level </a:t>
            </a:r>
          </a:p>
          <a:p>
            <a:pPr>
              <a:buFontTx/>
              <a:buChar char="-"/>
            </a:pPr>
            <a:r>
              <a:rPr lang="en-US" sz="1800" dirty="0">
                <a:latin typeface="Times New Roman" panose="02020603050405020304" pitchFamily="18" charset="0"/>
                <a:cs typeface="Times New Roman" panose="02020603050405020304" pitchFamily="18" charset="0"/>
              </a:rPr>
              <a:t>Direct Primary: A preliminary election in which a party's candidates for public office are nominated by direct vote of the people</a:t>
            </a:r>
          </a:p>
          <a:p>
            <a:pPr>
              <a:buFontTx/>
              <a:buChar char="-"/>
            </a:pPr>
            <a:r>
              <a:rPr lang="en-US" sz="1800" dirty="0">
                <a:latin typeface="Times New Roman" panose="02020603050405020304" pitchFamily="18" charset="0"/>
                <a:cs typeface="Times New Roman" panose="02020603050405020304" pitchFamily="18" charset="0"/>
              </a:rPr>
              <a:t>- Initiative: A petition signed by a certain number of voters to force a public vote. </a:t>
            </a:r>
          </a:p>
          <a:p>
            <a:pPr>
              <a:buFontTx/>
              <a:buChar char="-"/>
            </a:pPr>
            <a:r>
              <a:rPr lang="en-US" sz="1800" dirty="0">
                <a:latin typeface="Times New Roman" panose="02020603050405020304" pitchFamily="18" charset="0"/>
                <a:cs typeface="Times New Roman" panose="02020603050405020304" pitchFamily="18" charset="0"/>
              </a:rPr>
              <a:t>Australian Ballot: where voters vote in privacy on government printed ballots. </a:t>
            </a:r>
          </a:p>
        </p:txBody>
      </p:sp>
    </p:spTree>
    <p:extLst>
      <p:ext uri="{BB962C8B-B14F-4D97-AF65-F5344CB8AC3E}">
        <p14:creationId xmlns:p14="http://schemas.microsoft.com/office/powerpoint/2010/main" val="18927158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381500" cy="6410325"/>
          </a:xfrm>
          <a:prstGeom prst="rect">
            <a:avLst/>
          </a:prstGeom>
        </p:spPr>
      </p:pic>
      <p:pic>
        <p:nvPicPr>
          <p:cNvPr id="4" name="Content Placeholder 3"/>
          <p:cNvPicPr>
            <a:picLocks noGrp="1" noChangeAspect="1"/>
          </p:cNvPicPr>
          <p:nvPr>
            <p:ph idx="1"/>
          </p:nvPr>
        </p:nvPicPr>
        <p:blipFill>
          <a:blip r:embed="rId3"/>
          <a:stretch>
            <a:fillRect/>
          </a:stretch>
        </p:blipFill>
        <p:spPr>
          <a:xfrm>
            <a:off x="4393980" y="274638"/>
            <a:ext cx="4217807" cy="5668962"/>
          </a:xfrm>
          <a:prstGeom prst="rect">
            <a:avLst/>
          </a:prstGeom>
        </p:spPr>
      </p:pic>
      <p:pic>
        <p:nvPicPr>
          <p:cNvPr id="8" name="Picture 7"/>
          <p:cNvPicPr>
            <a:picLocks noChangeAspect="1"/>
          </p:cNvPicPr>
          <p:nvPr/>
        </p:nvPicPr>
        <p:blipFill rotWithShape="1">
          <a:blip r:embed="rId4"/>
          <a:srcRect r="3136"/>
          <a:stretch/>
        </p:blipFill>
        <p:spPr>
          <a:xfrm>
            <a:off x="8645153" y="1051719"/>
            <a:ext cx="3469059" cy="4114800"/>
          </a:xfrm>
          <a:prstGeom prst="rect">
            <a:avLst/>
          </a:prstGeom>
        </p:spPr>
      </p:pic>
    </p:spTree>
    <p:extLst>
      <p:ext uri="{BB962C8B-B14F-4D97-AF65-F5344CB8AC3E}">
        <p14:creationId xmlns:p14="http://schemas.microsoft.com/office/powerpoint/2010/main" val="107438497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Foreign Policy</a:t>
            </a:r>
          </a:p>
        </p:txBody>
      </p:sp>
      <p:sp>
        <p:nvSpPr>
          <p:cNvPr id="3" name="Content Placeholder 2"/>
          <p:cNvSpPr>
            <a:spLocks noGrp="1"/>
          </p:cNvSpPr>
          <p:nvPr>
            <p:ph idx="1"/>
          </p:nvPr>
        </p:nvSpPr>
        <p:spPr>
          <a:xfrm>
            <a:off x="608011" y="1828800"/>
            <a:ext cx="10368541" cy="4981903"/>
          </a:xfrm>
        </p:spPr>
        <p:txBody>
          <a:bodyPr numCol="1">
            <a:normAutofit/>
          </a:bodyPr>
          <a:lstStyle/>
          <a:p>
            <a:pPr marL="45720" indent="0">
              <a:buNone/>
            </a:pPr>
            <a:r>
              <a:rPr lang="en-US" b="1" dirty="0">
                <a:latin typeface="+mj-lt"/>
                <a:cs typeface="Times New Roman" panose="02020603050405020304" pitchFamily="18" charset="0"/>
              </a:rPr>
              <a:t>How did America become involved in World War I?  Why did they enter on the side of the British</a:t>
            </a:r>
            <a:r>
              <a:rPr lang="en-US" dirty="0">
                <a:latin typeface="+mj-lt"/>
                <a:cs typeface="Times New Roman" panose="02020603050405020304" pitchFamily="18" charset="0"/>
              </a:rPr>
              <a:t>?</a:t>
            </a:r>
          </a:p>
          <a:p>
            <a:pPr marL="45720" indent="0">
              <a:buNone/>
            </a:pPr>
            <a:r>
              <a:rPr lang="en-US" sz="1800" dirty="0">
                <a:latin typeface="Times New Roman" panose="02020603050405020304" pitchFamily="18" charset="0"/>
                <a:cs typeface="Times New Roman" panose="02020603050405020304" pitchFamily="18" charset="0"/>
              </a:rPr>
              <a:t>The US was desperately trying to remain neutral however to follow things pushed the US to join WWI. </a:t>
            </a:r>
          </a:p>
          <a:p>
            <a:r>
              <a:rPr lang="en-US" sz="1800" dirty="0">
                <a:latin typeface="Times New Roman" panose="02020603050405020304" pitchFamily="18" charset="0"/>
                <a:cs typeface="Times New Roman" panose="02020603050405020304" pitchFamily="18" charset="0"/>
              </a:rPr>
              <a:t>Propaganda: Stressed German barbarism, illustrated Kaiser as some sort of madman, Insisted Americans to support allies throughout neutrality</a:t>
            </a:r>
          </a:p>
          <a:p>
            <a:r>
              <a:rPr lang="en-US" sz="1800" dirty="0">
                <a:latin typeface="Times New Roman" panose="02020603050405020304" pitchFamily="18" charset="0"/>
                <a:cs typeface="Times New Roman" panose="02020603050405020304" pitchFamily="18" charset="0"/>
              </a:rPr>
              <a:t>The sinking of several ships by German U-boats. -</a:t>
            </a:r>
            <a:r>
              <a:rPr lang="en-US" sz="1800" i="1" dirty="0">
                <a:latin typeface="Times New Roman" panose="02020603050405020304" pitchFamily="18" charset="0"/>
                <a:cs typeface="Times New Roman" panose="02020603050405020304" pitchFamily="18" charset="0"/>
              </a:rPr>
              <a:t>Lusitania</a:t>
            </a:r>
            <a:r>
              <a:rPr lang="en-US" sz="1800" dirty="0">
                <a:latin typeface="Times New Roman" panose="02020603050405020304" pitchFamily="18" charset="0"/>
                <a:cs typeface="Times New Roman" panose="02020603050405020304" pitchFamily="18" charset="0"/>
              </a:rPr>
              <a:t> was a Ship traveling from NY to Great Britain 128 Americans where killed in its sinking. </a:t>
            </a:r>
          </a:p>
          <a:p>
            <a:r>
              <a:rPr lang="en-US" sz="1800" dirty="0">
                <a:latin typeface="Times New Roman" panose="02020603050405020304" pitchFamily="18" charset="0"/>
                <a:cs typeface="Times New Roman" panose="02020603050405020304" pitchFamily="18" charset="0"/>
              </a:rPr>
              <a:t>German attempt in </a:t>
            </a:r>
            <a:r>
              <a:rPr lang="en-US" sz="1800" i="1" dirty="0">
                <a:latin typeface="Times New Roman" panose="02020603050405020304" pitchFamily="18" charset="0"/>
                <a:cs typeface="Times New Roman" panose="02020603050405020304" pitchFamily="18" charset="0"/>
              </a:rPr>
              <a:t>the Zimmerman Note </a:t>
            </a:r>
            <a:r>
              <a:rPr lang="en-US" sz="1800" dirty="0">
                <a:latin typeface="Times New Roman" panose="02020603050405020304" pitchFamily="18" charset="0"/>
                <a:cs typeface="Times New Roman" panose="02020603050405020304" pitchFamily="18" charset="0"/>
              </a:rPr>
              <a:t>to get Mexico to declare war on the U.S. </a:t>
            </a:r>
          </a:p>
          <a:p>
            <a:r>
              <a:rPr lang="en-US" sz="1800" dirty="0">
                <a:latin typeface="Times New Roman" panose="02020603050405020304" pitchFamily="18" charset="0"/>
                <a:cs typeface="Times New Roman" panose="02020603050405020304" pitchFamily="18" charset="0"/>
              </a:rPr>
              <a:t>U.S. Business Interests- US trade with the allies increased from 825 million in 1914 to 3.2 billion in 1916.</a:t>
            </a:r>
          </a:p>
          <a:p>
            <a:pPr marL="45720" indent="0">
              <a:buNone/>
            </a:pPr>
            <a:r>
              <a:rPr lang="en-US" sz="1800" dirty="0">
                <a:latin typeface="Times New Roman" panose="02020603050405020304" pitchFamily="18" charset="0"/>
                <a:cs typeface="Times New Roman" panose="02020603050405020304" pitchFamily="18" charset="0"/>
              </a:rPr>
              <a:t>America was going to fight it was always going to be on the side of Britain &amp; France they were simply far more closely ideologically aligned with these nations . The US also had a pretty close relation ship with Great Britain, and they where trading partners. </a:t>
            </a:r>
          </a:p>
          <a:p>
            <a:pPr marL="4572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49063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14001"/>
          <a:stretch/>
        </p:blipFill>
        <p:spPr>
          <a:xfrm>
            <a:off x="3283225" y="3429000"/>
            <a:ext cx="4258988" cy="3429000"/>
          </a:xfrm>
          <a:prstGeom prst="rect">
            <a:avLst/>
          </a:prstGeom>
        </p:spPr>
      </p:pic>
      <p:pic>
        <p:nvPicPr>
          <p:cNvPr id="6" name="Content Placeholder 5"/>
          <p:cNvPicPr>
            <a:picLocks noGrp="1" noChangeAspect="1"/>
          </p:cNvPicPr>
          <p:nvPr>
            <p:ph idx="1"/>
          </p:nvPr>
        </p:nvPicPr>
        <p:blipFill>
          <a:blip r:embed="rId3"/>
          <a:stretch>
            <a:fillRect/>
          </a:stretch>
        </p:blipFill>
        <p:spPr>
          <a:xfrm>
            <a:off x="0" y="18176"/>
            <a:ext cx="3430045" cy="3944224"/>
          </a:xfrm>
          <a:prstGeom prst="rect">
            <a:avLst/>
          </a:prstGeom>
        </p:spPr>
      </p:pic>
      <p:pic>
        <p:nvPicPr>
          <p:cNvPr id="7" name="Picture 6"/>
          <p:cNvPicPr>
            <a:picLocks noChangeAspect="1"/>
          </p:cNvPicPr>
          <p:nvPr/>
        </p:nvPicPr>
        <p:blipFill>
          <a:blip r:embed="rId4"/>
          <a:stretch>
            <a:fillRect/>
          </a:stretch>
        </p:blipFill>
        <p:spPr>
          <a:xfrm>
            <a:off x="6826605" y="1"/>
            <a:ext cx="5362220" cy="3529088"/>
          </a:xfrm>
          <a:prstGeom prst="rect">
            <a:avLst/>
          </a:prstGeom>
        </p:spPr>
      </p:pic>
      <p:pic>
        <p:nvPicPr>
          <p:cNvPr id="9" name="Picture 8"/>
          <p:cNvPicPr>
            <a:picLocks noChangeAspect="1"/>
          </p:cNvPicPr>
          <p:nvPr/>
        </p:nvPicPr>
        <p:blipFill>
          <a:blip r:embed="rId5"/>
          <a:stretch>
            <a:fillRect/>
          </a:stretch>
        </p:blipFill>
        <p:spPr>
          <a:xfrm>
            <a:off x="3430045" y="18176"/>
            <a:ext cx="3396560" cy="3510913"/>
          </a:xfrm>
          <a:prstGeom prst="rect">
            <a:avLst/>
          </a:prstGeom>
        </p:spPr>
      </p:pic>
      <p:pic>
        <p:nvPicPr>
          <p:cNvPr id="11" name="Picture 10"/>
          <p:cNvPicPr>
            <a:picLocks noChangeAspect="1"/>
          </p:cNvPicPr>
          <p:nvPr/>
        </p:nvPicPr>
        <p:blipFill>
          <a:blip r:embed="rId6"/>
          <a:stretch>
            <a:fillRect/>
          </a:stretch>
        </p:blipFill>
        <p:spPr>
          <a:xfrm>
            <a:off x="94258" y="3979879"/>
            <a:ext cx="3241527" cy="2878122"/>
          </a:xfrm>
          <a:prstGeom prst="rect">
            <a:avLst/>
          </a:prstGeom>
        </p:spPr>
      </p:pic>
      <p:pic>
        <p:nvPicPr>
          <p:cNvPr id="12" name="Picture 11"/>
          <p:cNvPicPr>
            <a:picLocks noChangeAspect="1"/>
          </p:cNvPicPr>
          <p:nvPr/>
        </p:nvPicPr>
        <p:blipFill>
          <a:blip r:embed="rId7"/>
          <a:stretch>
            <a:fillRect/>
          </a:stretch>
        </p:blipFill>
        <p:spPr>
          <a:xfrm>
            <a:off x="7542214" y="3529088"/>
            <a:ext cx="4646612" cy="3328911"/>
          </a:xfrm>
          <a:prstGeom prst="rect">
            <a:avLst/>
          </a:prstGeom>
        </p:spPr>
      </p:pic>
    </p:spTree>
    <p:extLst>
      <p:ext uri="{BB962C8B-B14F-4D97-AF65-F5344CB8AC3E}">
        <p14:creationId xmlns:p14="http://schemas.microsoft.com/office/powerpoint/2010/main" val="306985923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Foreign Policy</a:t>
            </a:r>
          </a:p>
        </p:txBody>
      </p:sp>
      <p:sp>
        <p:nvSpPr>
          <p:cNvPr id="3" name="Content Placeholder 2"/>
          <p:cNvSpPr>
            <a:spLocks noGrp="1"/>
          </p:cNvSpPr>
          <p:nvPr>
            <p:ph idx="1"/>
          </p:nvPr>
        </p:nvSpPr>
        <p:spPr>
          <a:xfrm>
            <a:off x="608012" y="1828800"/>
            <a:ext cx="10820400" cy="4953000"/>
          </a:xfrm>
        </p:spPr>
        <p:txBody>
          <a:bodyPr numCol="1">
            <a:normAutofit lnSpcReduction="10000"/>
          </a:bodyPr>
          <a:lstStyle/>
          <a:p>
            <a:pPr marL="45720" indent="0">
              <a:buNone/>
            </a:pPr>
            <a:r>
              <a:rPr lang="en-US" b="1" dirty="0"/>
              <a:t>To what extend were Woodrow Wilson’s idealistic views accepted by Americans and the world?</a:t>
            </a:r>
          </a:p>
          <a:p>
            <a:pPr marL="45720" indent="0">
              <a:buNone/>
            </a:pPr>
            <a:r>
              <a:rPr lang="en-US" sz="1800" dirty="0">
                <a:latin typeface="Times New Roman" panose="02020603050405020304" pitchFamily="18" charset="0"/>
                <a:cs typeface="Times New Roman" panose="02020603050405020304" pitchFamily="18" charset="0"/>
              </a:rPr>
              <a:t>Idealism: the practice of forming or pursuing ideals, especially unrealistically.</a:t>
            </a:r>
          </a:p>
          <a:p>
            <a:pPr marL="45720" indent="0">
              <a:buNone/>
            </a:pPr>
            <a:r>
              <a:rPr lang="en-US" sz="1800" dirty="0">
                <a:latin typeface="Times New Roman" panose="02020603050405020304" pitchFamily="18" charset="0"/>
                <a:cs typeface="Times New Roman" panose="02020603050405020304" pitchFamily="18" charset="0"/>
              </a:rPr>
              <a:t>Woodrow Wilsons’s idealistic views where pretty much not accepted by the world, </a:t>
            </a:r>
            <a:r>
              <a:rPr lang="en-US" sz="1800" u="sng" dirty="0">
                <a:latin typeface="Times New Roman" panose="02020603050405020304" pitchFamily="18" charset="0"/>
                <a:cs typeface="Times New Roman" panose="02020603050405020304" pitchFamily="18" charset="0"/>
              </a:rPr>
              <a:t>especially the United States its self. </a:t>
            </a:r>
          </a:p>
          <a:p>
            <a:pPr marL="45720" indent="0">
              <a:buNone/>
            </a:pPr>
            <a:r>
              <a:rPr lang="en-US" sz="1800" dirty="0">
                <a:latin typeface="Times New Roman" panose="02020603050405020304" pitchFamily="18" charset="0"/>
                <a:cs typeface="Times New Roman" panose="02020603050405020304" pitchFamily="18" charset="0"/>
              </a:rPr>
              <a:t>His </a:t>
            </a:r>
            <a:r>
              <a:rPr lang="en-US" sz="1800" i="1" dirty="0">
                <a:latin typeface="Times New Roman" panose="02020603050405020304" pitchFamily="18" charset="0"/>
                <a:cs typeface="Times New Roman" panose="02020603050405020304" pitchFamily="18" charset="0"/>
              </a:rPr>
              <a:t>Fourteen Points</a:t>
            </a:r>
            <a:r>
              <a:rPr lang="en-US" sz="1800" dirty="0">
                <a:latin typeface="Times New Roman" panose="02020603050405020304" pitchFamily="18" charset="0"/>
                <a:cs typeface="Times New Roman" panose="02020603050405020304" pitchFamily="18" charset="0"/>
              </a:rPr>
              <a:t> , which where his goals in peace negotiations after WWI. These points where unrealistically “peaceful” and misleading. They where unrealistic because, they required a world without regional and cultural tensions , the likes of which dominated Europe during this time , at this time they couldn’t be applied with any hope of a positive affect. The European allies rejected the 14 points and implemented the harsh </a:t>
            </a:r>
            <a:r>
              <a:rPr lang="en-US" sz="1800" i="1" dirty="0">
                <a:latin typeface="Times New Roman" panose="02020603050405020304" pitchFamily="18" charset="0"/>
                <a:cs typeface="Times New Roman" panose="02020603050405020304" pitchFamily="18" charset="0"/>
              </a:rPr>
              <a:t>Treaty of Versailles.</a:t>
            </a:r>
          </a:p>
          <a:p>
            <a:pPr marL="45720" indent="0">
              <a:buNone/>
            </a:pPr>
            <a:r>
              <a:rPr lang="en-US" sz="1800" dirty="0">
                <a:latin typeface="Times New Roman" panose="02020603050405020304" pitchFamily="18" charset="0"/>
                <a:cs typeface="Times New Roman" panose="02020603050405020304" pitchFamily="18" charset="0"/>
              </a:rPr>
              <a:t>As part of his 14 points Wilson proposed the- </a:t>
            </a:r>
          </a:p>
          <a:p>
            <a:pPr marL="45720" indent="0">
              <a:buNone/>
            </a:pPr>
            <a:r>
              <a:rPr lang="en-US" sz="1800" i="1" dirty="0">
                <a:latin typeface="Times New Roman" panose="02020603050405020304" pitchFamily="18" charset="0"/>
                <a:cs typeface="Times New Roman" panose="02020603050405020304" pitchFamily="18" charset="0"/>
              </a:rPr>
              <a:t>The League of Nations: </a:t>
            </a:r>
            <a:r>
              <a:rPr lang="en-US" sz="1800" dirty="0">
                <a:latin typeface="Times New Roman" panose="02020603050405020304" pitchFamily="18" charset="0"/>
                <a:cs typeface="Times New Roman" panose="02020603050405020304" pitchFamily="18" charset="0"/>
              </a:rPr>
              <a:t>An international organization established after World War I under the provisions of the Treaty of Versailles. Its main goal to solve international disputes peacefully.</a:t>
            </a:r>
          </a:p>
          <a:p>
            <a:pPr marL="45720" indent="0">
              <a:buNone/>
            </a:pPr>
            <a:r>
              <a:rPr lang="en-US" sz="1800" dirty="0">
                <a:latin typeface="Times New Roman" panose="02020603050405020304" pitchFamily="18" charset="0"/>
                <a:cs typeface="Times New Roman" panose="02020603050405020304" pitchFamily="18" charset="0"/>
              </a:rPr>
              <a:t>Congress disapproved of this.  Congress believed that a membership in the L of N would involve America in disputes, perhaps even wars, that had nothing to do with the USA. – US didn’t ratify treaty of Versailles</a:t>
            </a: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33544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6732" y="2819400"/>
            <a:ext cx="4035363" cy="4038600"/>
          </a:xfrm>
          <a:prstGeom prst="rect">
            <a:avLst/>
          </a:prstGeom>
        </p:spPr>
      </p:pic>
      <p:sp>
        <p:nvSpPr>
          <p:cNvPr id="2" name="Title 1"/>
          <p:cNvSpPr>
            <a:spLocks noGrp="1"/>
          </p:cNvSpPr>
          <p:nvPr>
            <p:ph type="title"/>
          </p:nvPr>
        </p:nvSpPr>
        <p:spPr/>
        <p:txBody>
          <a:bodyPr numCol="1"/>
          <a:lstStyle/>
          <a:p>
            <a:endParaRPr lang="en-US" dirty="0"/>
          </a:p>
        </p:txBody>
      </p:sp>
      <p:sp>
        <p:nvSpPr>
          <p:cNvPr id="3" name="Content Placeholder 2"/>
          <p:cNvSpPr>
            <a:spLocks noGrp="1"/>
          </p:cNvSpPr>
          <p:nvPr>
            <p:ph idx="1"/>
          </p:nvPr>
        </p:nvSpPr>
        <p:spPr/>
        <p:txBody>
          <a:bodyPr numCol="1"/>
          <a:lstStyle/>
          <a:p>
            <a:pPr marL="4572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0" y="1"/>
            <a:ext cx="4778662" cy="3962400"/>
          </a:xfrm>
          <a:prstGeom prst="rect">
            <a:avLst/>
          </a:prstGeom>
        </p:spPr>
      </p:pic>
      <p:pic>
        <p:nvPicPr>
          <p:cNvPr id="6" name="Picture 5"/>
          <p:cNvPicPr>
            <a:picLocks noChangeAspect="1"/>
          </p:cNvPicPr>
          <p:nvPr/>
        </p:nvPicPr>
        <p:blipFill>
          <a:blip r:embed="rId4"/>
          <a:stretch>
            <a:fillRect/>
          </a:stretch>
        </p:blipFill>
        <p:spPr>
          <a:xfrm>
            <a:off x="6797794" y="29648"/>
            <a:ext cx="5391031" cy="3903106"/>
          </a:xfrm>
          <a:prstGeom prst="rect">
            <a:avLst/>
          </a:prstGeom>
        </p:spPr>
      </p:pic>
    </p:spTree>
    <p:extLst>
      <p:ext uri="{BB962C8B-B14F-4D97-AF65-F5344CB8AC3E}">
        <p14:creationId xmlns:p14="http://schemas.microsoft.com/office/powerpoint/2010/main" val="95097376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a:t>Foreign Policy</a:t>
            </a:r>
          </a:p>
        </p:txBody>
      </p:sp>
      <p:sp>
        <p:nvSpPr>
          <p:cNvPr id="3" name="Content Placeholder 2"/>
          <p:cNvSpPr>
            <a:spLocks noGrp="1"/>
          </p:cNvSpPr>
          <p:nvPr>
            <p:ph idx="1"/>
          </p:nvPr>
        </p:nvSpPr>
        <p:spPr>
          <a:xfrm>
            <a:off x="531812" y="1828800"/>
            <a:ext cx="11430000" cy="5029200"/>
          </a:xfrm>
        </p:spPr>
        <p:txBody>
          <a:bodyPr numCol="1">
            <a:normAutofit/>
          </a:bodyPr>
          <a:lstStyle/>
          <a:p>
            <a:pPr marL="45720" indent="0">
              <a:buNone/>
            </a:pPr>
            <a:r>
              <a:rPr lang="en-US" b="1" dirty="0"/>
              <a:t>What events helped change American public opinion from one of neutrality to one of intervention?</a:t>
            </a:r>
          </a:p>
          <a:p>
            <a:pPr marL="45720" indent="0">
              <a:lnSpc>
                <a:spcPct val="100000"/>
              </a:lnSpc>
              <a:buNone/>
            </a:pPr>
            <a:r>
              <a:rPr lang="en-US" sz="1500" dirty="0">
                <a:latin typeface="Times New Roman" panose="02020603050405020304" pitchFamily="18" charset="0"/>
                <a:cs typeface="Times New Roman" panose="02020603050405020304" pitchFamily="18" charset="0"/>
              </a:rPr>
              <a:t>In the years after the first world war it was clear that American Intervention in that war was a big mistake. So during the 1920’s and 30’s they pursued isolation and aimed at preventing war . Several peace societies played a big role in this, many of which were part of larger international movements. Their goals where large scale disarmament, and international treaties to abolish war. -1922: Great powers sign agreement to reduce battle ships. – 1928  most of the world's nations signed the </a:t>
            </a:r>
            <a:r>
              <a:rPr lang="en-US" sz="1500" i="1" dirty="0">
                <a:latin typeface="Times New Roman" panose="02020603050405020304" pitchFamily="18" charset="0"/>
                <a:cs typeface="Times New Roman" panose="02020603050405020304" pitchFamily="18" charset="0"/>
              </a:rPr>
              <a:t>Kellogg-Briand Pact</a:t>
            </a:r>
            <a:r>
              <a:rPr lang="en-US" sz="1500" dirty="0">
                <a:latin typeface="Times New Roman" panose="02020603050405020304" pitchFamily="18" charset="0"/>
                <a:cs typeface="Times New Roman" panose="02020603050405020304" pitchFamily="18" charset="0"/>
              </a:rPr>
              <a:t>, in which the cosigners pledged never again to go to war with one another.</a:t>
            </a:r>
          </a:p>
          <a:p>
            <a:pPr marL="45720" indent="0">
              <a:lnSpc>
                <a:spcPct val="100000"/>
              </a:lnSpc>
              <a:buNone/>
            </a:pPr>
            <a:r>
              <a:rPr lang="en-US" sz="1500" dirty="0">
                <a:latin typeface="Times New Roman" panose="02020603050405020304" pitchFamily="18" charset="0"/>
                <a:cs typeface="Times New Roman" panose="02020603050405020304" pitchFamily="18" charset="0"/>
              </a:rPr>
              <a:t>(1930’s) :Events during this time made it clear to Americans that such agreements where not enough: Japan occupies Manchuria (1931) . German government authorizes a huge new arms buildup (1935) . Italy invades Ethiopia (1935). </a:t>
            </a:r>
          </a:p>
          <a:p>
            <a:pPr marL="45720" indent="0">
              <a:buNone/>
            </a:pPr>
            <a:r>
              <a:rPr lang="en-US" sz="1500" dirty="0">
                <a:latin typeface="Times New Roman" panose="02020603050405020304" pitchFamily="18" charset="0"/>
                <a:cs typeface="Times New Roman" panose="02020603050405020304" pitchFamily="18" charset="0"/>
              </a:rPr>
              <a:t>^ In response to this. Congress passes the </a:t>
            </a:r>
            <a:r>
              <a:rPr lang="en-US" sz="1500" i="1" dirty="0">
                <a:latin typeface="Times New Roman" panose="02020603050405020304" pitchFamily="18" charset="0"/>
                <a:cs typeface="Times New Roman" panose="02020603050405020304" pitchFamily="18" charset="0"/>
              </a:rPr>
              <a:t>Neutrality Acts </a:t>
            </a:r>
            <a:r>
              <a:rPr lang="en-US" sz="1500" dirty="0">
                <a:latin typeface="Times New Roman" panose="02020603050405020304" pitchFamily="18" charset="0"/>
                <a:cs typeface="Times New Roman" panose="02020603050405020304" pitchFamily="18" charset="0"/>
              </a:rPr>
              <a:t>: a series of laws banning arms sales and loans to countries at war. Hoping this would avoid US intervention in any European conflict. </a:t>
            </a:r>
          </a:p>
          <a:p>
            <a:pPr marL="45720" indent="0">
              <a:buNone/>
            </a:pPr>
            <a:r>
              <a:rPr lang="en-US" sz="1500" dirty="0">
                <a:latin typeface="Times New Roman" panose="02020603050405020304" pitchFamily="18" charset="0"/>
                <a:cs typeface="Times New Roman" panose="02020603050405020304" pitchFamily="18" charset="0"/>
              </a:rPr>
              <a:t>In (1939) when War did break out it was clear that Germany was the aggressor. President Roosevelt sought to provide assistance to the Allies while </a:t>
            </a:r>
            <a:r>
              <a:rPr lang="en-US" sz="1500" u="sng" dirty="0">
                <a:latin typeface="Times New Roman" panose="02020603050405020304" pitchFamily="18" charset="0"/>
                <a:cs typeface="Times New Roman" panose="02020603050405020304" pitchFamily="18" charset="0"/>
              </a:rPr>
              <a:t>still keeping the US neutral</a:t>
            </a:r>
            <a:r>
              <a:rPr lang="en-US" sz="1500" dirty="0">
                <a:latin typeface="Times New Roman" panose="02020603050405020304" pitchFamily="18" charset="0"/>
                <a:cs typeface="Times New Roman" panose="02020603050405020304" pitchFamily="18" charset="0"/>
              </a:rPr>
              <a:t>. Roosevelt requested Congress to amend the Neutrality laws to allow arms sales to the allies. After France is overran by the Germans he asks congress to provide Britain with direct military aid. Legislature agrees to both proposals after an intense debate. </a:t>
            </a:r>
          </a:p>
          <a:p>
            <a:pPr marL="45720" indent="0">
              <a:buNone/>
            </a:pPr>
            <a:r>
              <a:rPr lang="en-US" sz="1500" dirty="0">
                <a:latin typeface="Times New Roman" panose="02020603050405020304" pitchFamily="18" charset="0"/>
                <a:cs typeface="Times New Roman" panose="02020603050405020304" pitchFamily="18" charset="0"/>
              </a:rPr>
              <a:t>FDR’s proposals caused major controversy in the country. Some agreeing others disagreeing with his plans and intentions. This debate was still rampant when Japan attacked Pearl Harbor on December 7, 1941. The US would now be fully participating in WWII .</a:t>
            </a:r>
          </a:p>
        </p:txBody>
      </p:sp>
    </p:spTree>
    <p:extLst>
      <p:ext uri="{BB962C8B-B14F-4D97-AF65-F5344CB8AC3E}">
        <p14:creationId xmlns:p14="http://schemas.microsoft.com/office/powerpoint/2010/main" val="87249717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endParaRPr lang="en-US" dirty="0"/>
          </a:p>
        </p:txBody>
      </p:sp>
      <p:pic>
        <p:nvPicPr>
          <p:cNvPr id="5" name="Content Placeholder 4"/>
          <p:cNvPicPr>
            <a:picLocks noGrp="1" noChangeAspect="1"/>
          </p:cNvPicPr>
          <p:nvPr>
            <p:ph idx="1"/>
          </p:nvPr>
        </p:nvPicPr>
        <p:blipFill>
          <a:blip r:embed="rId2"/>
          <a:stretch>
            <a:fillRect/>
          </a:stretch>
        </p:blipFill>
        <p:spPr>
          <a:xfrm>
            <a:off x="33389" y="2650760"/>
            <a:ext cx="6482686" cy="4207240"/>
          </a:xfrm>
          <a:prstGeom prst="rect">
            <a:avLst/>
          </a:prstGeom>
        </p:spPr>
      </p:pic>
      <p:pic>
        <p:nvPicPr>
          <p:cNvPr id="4" name="Picture 3"/>
          <p:cNvPicPr>
            <a:picLocks noChangeAspect="1"/>
          </p:cNvPicPr>
          <p:nvPr/>
        </p:nvPicPr>
        <p:blipFill>
          <a:blip r:embed="rId3"/>
          <a:stretch>
            <a:fillRect/>
          </a:stretch>
        </p:blipFill>
        <p:spPr>
          <a:xfrm>
            <a:off x="33389" y="22485"/>
            <a:ext cx="3957376" cy="2590800"/>
          </a:xfrm>
          <a:prstGeom prst="rect">
            <a:avLst/>
          </a:prstGeom>
        </p:spPr>
      </p:pic>
      <p:pic>
        <p:nvPicPr>
          <p:cNvPr id="6" name="Picture 5"/>
          <p:cNvPicPr>
            <a:picLocks noChangeAspect="1"/>
          </p:cNvPicPr>
          <p:nvPr/>
        </p:nvPicPr>
        <p:blipFill>
          <a:blip r:embed="rId4"/>
          <a:stretch>
            <a:fillRect/>
          </a:stretch>
        </p:blipFill>
        <p:spPr>
          <a:xfrm>
            <a:off x="6516075" y="2683239"/>
            <a:ext cx="4683737" cy="4174761"/>
          </a:xfrm>
          <a:prstGeom prst="rect">
            <a:avLst/>
          </a:prstGeom>
        </p:spPr>
      </p:pic>
      <p:pic>
        <p:nvPicPr>
          <p:cNvPr id="7" name="Picture 6"/>
          <p:cNvPicPr>
            <a:picLocks noChangeAspect="1"/>
          </p:cNvPicPr>
          <p:nvPr/>
        </p:nvPicPr>
        <p:blipFill>
          <a:blip r:embed="rId5"/>
          <a:stretch>
            <a:fillRect/>
          </a:stretch>
        </p:blipFill>
        <p:spPr>
          <a:xfrm>
            <a:off x="6516075" y="11052"/>
            <a:ext cx="5343600" cy="2808347"/>
          </a:xfrm>
          <a:prstGeom prst="rect">
            <a:avLst/>
          </a:prstGeom>
        </p:spPr>
      </p:pic>
    </p:spTree>
    <p:extLst>
      <p:ext uri="{BB962C8B-B14F-4D97-AF65-F5344CB8AC3E}">
        <p14:creationId xmlns:p14="http://schemas.microsoft.com/office/powerpoint/2010/main" val="41336079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28600"/>
            <a:ext cx="9753600" cy="1325562"/>
          </a:xfrm>
        </p:spPr>
        <p:txBody>
          <a:bodyPr numCol="1"/>
          <a:lstStyle/>
          <a:p>
            <a:r>
              <a:rPr lang="en-US" dirty="0"/>
              <a:t>Progressive era </a:t>
            </a:r>
          </a:p>
        </p:txBody>
      </p:sp>
      <p:sp>
        <p:nvSpPr>
          <p:cNvPr id="3" name="Content Placeholder 2"/>
          <p:cNvSpPr>
            <a:spLocks noGrp="1"/>
          </p:cNvSpPr>
          <p:nvPr>
            <p:ph idx="1"/>
          </p:nvPr>
        </p:nvSpPr>
        <p:spPr>
          <a:xfrm>
            <a:off x="303212" y="1828800"/>
            <a:ext cx="11582400" cy="4343400"/>
          </a:xfrm>
        </p:spPr>
        <p:txBody>
          <a:bodyPr numCol="1"/>
          <a:lstStyle/>
          <a:p>
            <a:pPr marL="45720" indent="0">
              <a:buNone/>
            </a:pPr>
            <a:r>
              <a:rPr lang="en-US" dirty="0"/>
              <a:t>Definitions:</a:t>
            </a:r>
          </a:p>
          <a:p>
            <a:pPr marL="45720" indent="0">
              <a:buNone/>
            </a:pPr>
            <a:r>
              <a:rPr lang="en-US" sz="1800" dirty="0">
                <a:latin typeface="Times New Roman" panose="02020603050405020304" pitchFamily="18" charset="0"/>
                <a:cs typeface="Times New Roman" panose="02020603050405020304" pitchFamily="18" charset="0"/>
              </a:rPr>
              <a:t>Monopoly: the exclusive possession or control of the supply or trade in a commodity or service.</a:t>
            </a:r>
          </a:p>
          <a:p>
            <a:pPr marL="45720" indent="0">
              <a:buNone/>
            </a:pPr>
            <a:r>
              <a:rPr lang="en-US" sz="1800" dirty="0">
                <a:latin typeface="Times New Roman" panose="02020603050405020304" pitchFamily="18" charset="0"/>
                <a:cs typeface="Times New Roman" panose="02020603050405020304" pitchFamily="18" charset="0"/>
              </a:rPr>
              <a:t>Conservative: Conservatism was a political philosophy based on tradition and social stability, favoring obedience to political authority and organized religion.</a:t>
            </a:r>
          </a:p>
          <a:p>
            <a:pPr marL="45720" indent="0">
              <a:buNone/>
            </a:pPr>
            <a:r>
              <a:rPr lang="en-US" sz="1800" dirty="0">
                <a:latin typeface="Times New Roman" panose="02020603050405020304" pitchFamily="18" charset="0"/>
                <a:cs typeface="Times New Roman" panose="02020603050405020304" pitchFamily="18" charset="0"/>
              </a:rPr>
              <a:t>Progressive: A political attitude favoring or advocating changes or reform. Progressivism is often viewed in opposition to conservative or reactionary ideologies.	Such as equal rights of women  etc.</a:t>
            </a:r>
          </a:p>
          <a:p>
            <a:pPr marL="45720" indent="0">
              <a:buNone/>
            </a:pPr>
            <a:r>
              <a:rPr lang="en-US" sz="1800" dirty="0">
                <a:latin typeface="Times New Roman" panose="02020603050405020304" pitchFamily="18" charset="0"/>
                <a:cs typeface="Times New Roman" panose="02020603050405020304" pitchFamily="18" charset="0"/>
              </a:rPr>
              <a:t>Trust(noun) :  an American English term for a large business with significant market power. is often used in a historical sense to refer to monopolies or near-monopolies in the United States during the Second Industrial Revolution in the 19th century and early 20th century.</a:t>
            </a: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sz="1800" dirty="0">
              <a:latin typeface="Times New Roman" panose="02020603050405020304" pitchFamily="18" charset="0"/>
              <a:cs typeface="Times New Roman" panose="02020603050405020304" pitchFamily="18" charset="0"/>
            </a:endParaRPr>
          </a:p>
          <a:p>
            <a:pPr marL="45720" indent="0">
              <a:buNone/>
            </a:pPr>
            <a:endParaRPr lang="en-US" dirty="0"/>
          </a:p>
        </p:txBody>
      </p:sp>
    </p:spTree>
    <p:extLst>
      <p:ext uri="{BB962C8B-B14F-4D97-AF65-F5344CB8AC3E}">
        <p14:creationId xmlns:p14="http://schemas.microsoft.com/office/powerpoint/2010/main" val="921804525"/>
      </p:ext>
    </p:extLst>
  </p:cSld>
  <p:clrMapOvr>
    <a:masterClrMapping/>
  </p:clrMapOvr>
  <p:transition spd="med">
    <p:fade/>
  </p:transition>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numCol="1"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0</TotalTime>
  <Words>1331</Words>
  <Application>Microsoft Office PowerPoint</Application>
  <PresentationFormat>Custom</PresentationFormat>
  <Paragraphs>61</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Times New Roman</vt:lpstr>
      <vt:lpstr>Continental North America 16x9</vt:lpstr>
      <vt:lpstr>Foreign Policy</vt:lpstr>
      <vt:lpstr>PowerPoint Presentation</vt:lpstr>
      <vt:lpstr>Foreign Policy</vt:lpstr>
      <vt:lpstr>PowerPoint Presentation</vt:lpstr>
      <vt:lpstr>Foreign Policy</vt:lpstr>
      <vt:lpstr>PowerPoint Presentation</vt:lpstr>
      <vt:lpstr>Foreign Policy</vt:lpstr>
      <vt:lpstr>PowerPoint Presentation</vt:lpstr>
      <vt:lpstr>Progressive era </vt:lpstr>
      <vt:lpstr>Progressive Era </vt:lpstr>
      <vt:lpstr>PowerPoint Presentation</vt:lpstr>
      <vt:lpstr>Progressive era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2016-04-16T17:30:41Z</dcterms:created>
  <dcterms:modified xsi:type="dcterms:W3CDTF">2016-04-21T16:27:43Z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