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83" r:id="rId6"/>
    <p:sldId id="284" r:id="rId7"/>
    <p:sldId id="285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  <p:sldId id="270" r:id="rId17"/>
    <p:sldId id="267" r:id="rId18"/>
    <p:sldId id="268" r:id="rId19"/>
    <p:sldId id="272" r:id="rId20"/>
    <p:sldId id="273" r:id="rId21"/>
    <p:sldId id="274" r:id="rId22"/>
    <p:sldId id="275" r:id="rId23"/>
    <p:sldId id="271" r:id="rId24"/>
    <p:sldId id="278" r:id="rId25"/>
    <p:sldId id="276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4CDF3-007F-4891-919F-214DF71B6C08}" type="datetimeFigureOut">
              <a:rPr lang="en-US" smtClean="0"/>
              <a:pPr/>
              <a:t>6/27/2016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602CD-87D9-4788-9FC4-3EC8A3784C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4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16B83-CDC0-430A-BCCE-071E47890DB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6351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E39942-63A2-4BE4-A443-B0F839E27F5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8856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21BC59-D63E-440C-97D5-6BAC0D43FA4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2898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B9254-0B4D-4205-9D9D-B3DA6362DA3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9850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9A4C5-A1AA-45FE-B410-2E16A4D79FE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8079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789C1F-26EE-48F2-B4CC-F3D12059312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3376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8D2A6B-98C3-4F22-939D-6B42A4C7952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2844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C5122-EDE3-4546-885E-5539AE00EC6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9511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B8526-9979-403D-923C-F2DDFFE983F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3880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8915D6-BADA-45C4-8839-1260AE927BA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0814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9B746-AE24-47CB-B243-C7834AB692B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2785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49C610-19A2-4BE2-A765-F5BC9920FA7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4722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C9EDEA-E6B5-410F-A215-00D264B8CCD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7190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F4D24D-074A-4AD4-85B3-A5F00114CB0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9955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A86C24-4404-4925-8916-106059ED41F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2209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760C1-3EC8-4E64-86D3-2ECEF877B6C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0744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9EE8-6EF9-4FE3-ACF5-ADEAF4EB6D8E}" type="datetimeFigureOut">
              <a:rPr lang="en-US" smtClean="0"/>
              <a:pPr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1D02-616B-487E-8744-1FC5073A7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9EE8-6EF9-4FE3-ACF5-ADEAF4EB6D8E}" type="datetimeFigureOut">
              <a:rPr lang="en-US" smtClean="0"/>
              <a:pPr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1D02-616B-487E-8744-1FC5073A7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9EE8-6EF9-4FE3-ACF5-ADEAF4EB6D8E}" type="datetimeFigureOut">
              <a:rPr lang="en-US" smtClean="0"/>
              <a:pPr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1D02-616B-487E-8744-1FC5073A7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9EE8-6EF9-4FE3-ACF5-ADEAF4EB6D8E}" type="datetimeFigureOut">
              <a:rPr lang="en-US" smtClean="0"/>
              <a:pPr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1D02-616B-487E-8744-1FC5073A7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9EE8-6EF9-4FE3-ACF5-ADEAF4EB6D8E}" type="datetimeFigureOut">
              <a:rPr lang="en-US" smtClean="0"/>
              <a:pPr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1D02-616B-487E-8744-1FC5073A7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9EE8-6EF9-4FE3-ACF5-ADEAF4EB6D8E}" type="datetimeFigureOut">
              <a:rPr lang="en-US" smtClean="0"/>
              <a:pPr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1D02-616B-487E-8744-1FC5073A7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9EE8-6EF9-4FE3-ACF5-ADEAF4EB6D8E}" type="datetimeFigureOut">
              <a:rPr lang="en-US" smtClean="0"/>
              <a:pPr/>
              <a:t>6/27/2016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1D02-616B-487E-8744-1FC5073A7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9EE8-6EF9-4FE3-ACF5-ADEAF4EB6D8E}" type="datetimeFigureOut">
              <a:rPr lang="en-US" smtClean="0"/>
              <a:pPr/>
              <a:t>6/27/2016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1D02-616B-487E-8744-1FC5073A7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9EE8-6EF9-4FE3-ACF5-ADEAF4EB6D8E}" type="datetimeFigureOut">
              <a:rPr lang="en-US" smtClean="0"/>
              <a:pPr/>
              <a:t>6/27/2016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1D02-616B-487E-8744-1FC5073A7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9EE8-6EF9-4FE3-ACF5-ADEAF4EB6D8E}" type="datetimeFigureOut">
              <a:rPr lang="en-US" smtClean="0"/>
              <a:pPr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1D02-616B-487E-8744-1FC5073A7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9EE8-6EF9-4FE3-ACF5-ADEAF4EB6D8E}" type="datetimeFigureOut">
              <a:rPr lang="en-US" smtClean="0"/>
              <a:pPr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1D02-616B-487E-8744-1FC5073A7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49EE8-6EF9-4FE3-ACF5-ADEAF4EB6D8E}" type="datetimeFigureOut">
              <a:rPr lang="en-US" smtClean="0"/>
              <a:pPr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91D02-616B-487E-8744-1FC5073A7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www.worldsquash.org/images/squash/africa.gi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981200" y="304800"/>
            <a:ext cx="685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24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Columbus’ Four Voyages</a:t>
            </a:r>
          </a:p>
        </p:txBody>
      </p:sp>
      <p:pic>
        <p:nvPicPr>
          <p:cNvPr id="7171" name="Picture 3" descr="Columbus in the Caribbe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295400"/>
            <a:ext cx="4852988" cy="5080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600200" y="273050"/>
            <a:ext cx="7620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24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The Treaty of Tordesillas, 1494 &amp; </a:t>
            </a:r>
            <a:br>
              <a:rPr lang="en-US" sz="3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</a:br>
            <a:r>
              <a:rPr lang="en-US" sz="3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The Pope’s Line of Demarcation</a:t>
            </a:r>
          </a:p>
        </p:txBody>
      </p:sp>
      <p:sp>
        <p:nvSpPr>
          <p:cNvPr id="18435" name="Line 5"/>
          <p:cNvSpPr>
            <a:spLocks noChangeShapeType="1"/>
          </p:cNvSpPr>
          <p:nvPr/>
        </p:nvSpPr>
        <p:spPr bwMode="auto">
          <a:xfrm flipH="1">
            <a:off x="5867400" y="1524000"/>
            <a:ext cx="76200" cy="762000"/>
          </a:xfrm>
          <a:prstGeom prst="line">
            <a:avLst/>
          </a:prstGeom>
          <a:noFill/>
          <a:ln w="38100">
            <a:solidFill>
              <a:srgbClr val="E45C00"/>
            </a:solidFill>
            <a:round/>
            <a:headEnd/>
            <a:tailEnd type="triangle" w="med" len="med"/>
          </a:ln>
          <a:effectLst>
            <a:prstShdw prst="shdw17" dist="17961" dir="2700000">
              <a:srgbClr val="893700"/>
            </a:prst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8436" name="Picture 6" descr="Map-TreatyOfTordesillas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2514600" y="2286000"/>
            <a:ext cx="5867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905000" y="288925"/>
            <a:ext cx="7086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24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Spanish Empire</a:t>
            </a:r>
            <a:endParaRPr lang="en-US" sz="3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lackChancery" pitchFamily="2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057400" y="1265238"/>
            <a:ext cx="67818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5938" indent="-515938">
              <a:spcBef>
                <a:spcPct val="50000"/>
              </a:spcBef>
              <a:buClr>
                <a:srgbClr val="FF7C23"/>
              </a:buClr>
              <a:buFont typeface="Arial" charset="0"/>
              <a:buAutoNum type="arabicPeriod"/>
            </a:pPr>
            <a:r>
              <a:rPr lang="en-US" sz="2800" b="1">
                <a:latin typeface="Comic Sans MS" pitchFamily="66" charset="0"/>
                <a:sym typeface="Wingdings" pitchFamily="2" charset="2"/>
              </a:rPr>
              <a:t>Columbus financed by Queen Isabella &amp; King Ferdinand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  <a:buFont typeface="Arial" charset="0"/>
              <a:buAutoNum type="arabicPeriod"/>
            </a:pPr>
            <a:r>
              <a:rPr lang="en-US" sz="2800" b="1">
                <a:latin typeface="Comic Sans MS" pitchFamily="66" charset="0"/>
                <a:sym typeface="Wingdings" pitchFamily="2" charset="2"/>
              </a:rPr>
              <a:t>Treaty of Tordesillas divides the world be/ Spain &amp; Portugal in 1494</a:t>
            </a:r>
          </a:p>
          <a:p>
            <a:pPr marL="515938" indent="-515938">
              <a:spcBef>
                <a:spcPct val="50000"/>
              </a:spcBef>
              <a:buClr>
                <a:srgbClr val="FF964F"/>
              </a:buClr>
              <a:buSzPct val="120000"/>
              <a:buFont typeface="Arial" charset="0"/>
              <a:buAutoNum type="arabicPeriod"/>
            </a:pPr>
            <a:r>
              <a:rPr lang="en-US" sz="2800" b="1">
                <a:latin typeface="Comic Sans MS" pitchFamily="66" charset="0"/>
              </a:rPr>
              <a:t>Ferdinand Magellan: 1</a:t>
            </a:r>
            <a:r>
              <a:rPr lang="en-US" sz="2800" b="1" baseline="30000">
                <a:latin typeface="Comic Sans MS" pitchFamily="66" charset="0"/>
              </a:rPr>
              <a:t>st</a:t>
            </a:r>
            <a:r>
              <a:rPr lang="en-US" sz="2800" b="1">
                <a:latin typeface="Comic Sans MS" pitchFamily="66" charset="0"/>
              </a:rPr>
              <a:t> to circumnavigate the world</a:t>
            </a:r>
          </a:p>
          <a:p>
            <a:pPr marL="515938" indent="-515938">
              <a:spcBef>
                <a:spcPct val="50000"/>
              </a:spcBef>
              <a:buClr>
                <a:srgbClr val="FF964F"/>
              </a:buClr>
              <a:buSzPct val="120000"/>
              <a:buFont typeface="Arial" charset="0"/>
              <a:buAutoNum type="arabicPeriod"/>
            </a:pPr>
            <a:r>
              <a:rPr lang="en-US" sz="2800" b="1">
                <a:latin typeface="Comic Sans MS" pitchFamily="66" charset="0"/>
              </a:rPr>
              <a:t>Amerigo Vespucci suggested Columbus had discovered a “New World”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905000" y="288925"/>
            <a:ext cx="7086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24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Spanish Empire</a:t>
            </a:r>
            <a:endParaRPr lang="en-US" sz="3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lackChancery" pitchFamily="2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057400" y="1265238"/>
            <a:ext cx="67818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800" b="1">
                <a:latin typeface="Comic Sans MS" pitchFamily="66" charset="0"/>
                <a:sym typeface="Wingdings" pitchFamily="2" charset="2"/>
              </a:rPr>
              <a:t>5. Hernando Cortes overcame Aztec Empire in central Mexico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800" b="1">
                <a:latin typeface="Comic Sans MS" pitchFamily="66" charset="0"/>
                <a:sym typeface="Wingdings" pitchFamily="2" charset="2"/>
              </a:rPr>
              <a:t>6. Francisco Pizarro conquers the Incan Empire in the Andes</a:t>
            </a:r>
          </a:p>
          <a:p>
            <a:pPr marL="515938" indent="-515938">
              <a:spcBef>
                <a:spcPct val="50000"/>
              </a:spcBef>
              <a:buClr>
                <a:srgbClr val="FF964F"/>
              </a:buClr>
              <a:buSzPct val="120000"/>
            </a:pPr>
            <a:r>
              <a:rPr lang="en-US" sz="2800" b="1">
                <a:latin typeface="Comic Sans MS" pitchFamily="66" charset="0"/>
              </a:rPr>
              <a:t>7. Missionaries converted 100,000’s of Native Americans to Christianity</a:t>
            </a:r>
          </a:p>
          <a:p>
            <a:pPr marL="515938" indent="-515938">
              <a:spcBef>
                <a:spcPct val="50000"/>
              </a:spcBef>
              <a:buClr>
                <a:srgbClr val="FF964F"/>
              </a:buClr>
              <a:buSzPct val="120000"/>
            </a:pPr>
            <a:r>
              <a:rPr lang="en-US" sz="2800" b="1">
                <a:latin typeface="Comic Sans MS" pitchFamily="66" charset="0"/>
              </a:rPr>
              <a:t>8. Forced labor &amp; European diseases decimate the natives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Conquistadors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Conquistadors= “</a:t>
            </a:r>
            <a:r>
              <a:rPr lang="en-US" b="1" u="sng" dirty="0" smtClean="0"/>
              <a:t>conqueror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This term applied to the Spanish military leaders who fought against native peoples of the Americas.</a:t>
            </a:r>
          </a:p>
          <a:p>
            <a:r>
              <a:rPr lang="en-US" dirty="0" smtClean="0"/>
              <a:t>What do they want?</a:t>
            </a:r>
          </a:p>
          <a:p>
            <a:pPr lvl="1"/>
            <a:r>
              <a:rPr lang="en-US" dirty="0" smtClean="0"/>
              <a:t>European nations (Spain) wanted to set up </a:t>
            </a:r>
            <a:r>
              <a:rPr lang="en-US" b="1" u="sng" dirty="0" smtClean="0"/>
              <a:t>colonies.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Mercantilism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New Economic policy developed by Europeans during exploration</a:t>
            </a:r>
          </a:p>
          <a:p>
            <a:r>
              <a:rPr lang="en-US" dirty="0" smtClean="0"/>
              <a:t>Key principles of mercantilism: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Nation’s wealth depends on its wealth measured in gold or silver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is only a fixed amount of wealth in the world, and nations have to compete for their share of that wealth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Countries should seek to limit imports and maximize exports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Mercantilism 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3. A country needs its own source of raw materials to avoid depending on others</a:t>
            </a:r>
          </a:p>
          <a:p>
            <a:pPr>
              <a:buNone/>
            </a:pPr>
            <a:r>
              <a:rPr lang="en-US" dirty="0" smtClean="0"/>
              <a:t>4. Colonies exist only as a way for the mother country to make a profit</a:t>
            </a:r>
          </a:p>
          <a:p>
            <a:pPr>
              <a:buNone/>
            </a:pPr>
            <a:r>
              <a:rPr lang="en-US" dirty="0" smtClean="0"/>
              <a:t>5. A country’s colonies should not trade with any other countries. </a:t>
            </a:r>
            <a:r>
              <a:rPr lang="en-US" sz="1900" i="1" dirty="0" smtClean="0">
                <a:solidFill>
                  <a:srgbClr val="FF0000"/>
                </a:solidFill>
              </a:rPr>
              <a:t>(This will cause problems with the 13 American colonies in particular and be a contributing factor in the American Declaration of Independence and American Revolution) </a:t>
            </a:r>
            <a:endParaRPr lang="en-US" sz="19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Mercantilism 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European countries wanted to set up colonies because these colonies had an abundance of raw materials (Raw </a:t>
            </a:r>
            <a:r>
              <a:rPr lang="en-US" dirty="0"/>
              <a:t>materials are often natural resources such as oil, iron and </a:t>
            </a:r>
            <a:r>
              <a:rPr lang="en-US" dirty="0" smtClean="0"/>
              <a:t>wood).</a:t>
            </a:r>
          </a:p>
          <a:p>
            <a:r>
              <a:rPr lang="en-US" dirty="0" smtClean="0"/>
              <a:t>The role of the colony was the </a:t>
            </a:r>
            <a:r>
              <a:rPr lang="en-US" b="1" u="sng" dirty="0" smtClean="0"/>
              <a:t>provide</a:t>
            </a:r>
            <a:r>
              <a:rPr lang="en-US" dirty="0" smtClean="0"/>
              <a:t> the home country with these </a:t>
            </a:r>
            <a:r>
              <a:rPr lang="en-US" b="1" u="sng" dirty="0" smtClean="0"/>
              <a:t>raw materials </a:t>
            </a:r>
            <a:r>
              <a:rPr lang="en-US" dirty="0" smtClean="0"/>
              <a:t>and then, they could only </a:t>
            </a:r>
            <a:r>
              <a:rPr lang="en-US" b="1" u="sng" dirty="0" smtClean="0"/>
              <a:t>buy a finished product </a:t>
            </a:r>
            <a:r>
              <a:rPr lang="en-US" dirty="0" smtClean="0"/>
              <a:t>from </a:t>
            </a:r>
            <a:r>
              <a:rPr lang="en-US" b="1" u="sng" dirty="0" smtClean="0"/>
              <a:t>that home country.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geoware-online.com/GeowareNAmericaAtlanticEuropeMap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3500" y="-136526"/>
            <a:ext cx="8969029" cy="67659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1981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North America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2514600"/>
            <a:ext cx="1752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Europe</a:t>
            </a:r>
            <a:r>
              <a:rPr lang="en-US" sz="2500" dirty="0" smtClean="0"/>
              <a:t> </a:t>
            </a:r>
            <a:endParaRPr lang="en-US" sz="2500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2667000" y="2667000"/>
            <a:ext cx="29718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2819400" y="3505200"/>
            <a:ext cx="2743200" cy="2133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57800" y="2286000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England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3276600"/>
            <a:ext cx="152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Spain 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static.ddmcdn.com/gif/how-to-plant-trees-shrubs-and-vines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00200" y="2819399"/>
            <a:ext cx="541742" cy="742187"/>
          </a:xfrm>
          <a:prstGeom prst="rect">
            <a:avLst/>
          </a:prstGeom>
          <a:noFill/>
        </p:spPr>
      </p:pic>
      <p:pic>
        <p:nvPicPr>
          <p:cNvPr id="16" name="Picture 4" descr="http://static.ddmcdn.com/gif/how-to-plant-trees-shrubs-and-vines-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286000" y="2590800"/>
            <a:ext cx="389343" cy="533400"/>
          </a:xfrm>
          <a:prstGeom prst="rect">
            <a:avLst/>
          </a:prstGeom>
          <a:noFill/>
        </p:spPr>
      </p:pic>
      <p:pic>
        <p:nvPicPr>
          <p:cNvPr id="17" name="Picture 4" descr="http://static.ddmcdn.com/gif/how-to-plant-trees-shrubs-and-vines-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752600" y="2209800"/>
            <a:ext cx="389343" cy="5334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 rot="21019108">
            <a:off x="2910912" y="2900661"/>
            <a:ext cx="221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. Exploration/ conquest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9360697">
            <a:off x="3068904" y="4146288"/>
            <a:ext cx="237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. Exploration/ conquest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urved Up Arrow 19"/>
          <p:cNvSpPr/>
          <p:nvPr/>
        </p:nvSpPr>
        <p:spPr>
          <a:xfrm>
            <a:off x="2133600" y="2133600"/>
            <a:ext cx="609600" cy="457200"/>
          </a:xfrm>
          <a:prstGeom prst="curvedUpArrow">
            <a:avLst/>
          </a:prstGeom>
          <a:solidFill>
            <a:srgbClr val="00206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914400"/>
            <a:ext cx="144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2. Set up colonies and gather raw materials (timber/lumber/trees)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819400" y="2514600"/>
            <a:ext cx="2286000" cy="762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21408814">
            <a:off x="2832066" y="2015022"/>
            <a:ext cx="2427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3. Provide the home country with raw materials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Curved Up Arrow 25"/>
          <p:cNvSpPr/>
          <p:nvPr/>
        </p:nvSpPr>
        <p:spPr>
          <a:xfrm rot="11510408">
            <a:off x="2590878" y="908540"/>
            <a:ext cx="3774337" cy="1134894"/>
          </a:xfrm>
          <a:prstGeom prst="curved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91200" y="609600"/>
            <a:ext cx="2286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4. The Home country (a European country) manufactures a product and sells it back to the colonies.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media.giantbomb.com/uploads/0/6087/891097-thumb_1137666699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-152400"/>
            <a:ext cx="883753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905000" y="288925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24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Setting the Stage</a:t>
            </a:r>
            <a:endParaRPr lang="en-US" sz="38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lackChancery" pitchFamily="2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057400" y="1265238"/>
            <a:ext cx="6781800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800" b="1">
                <a:latin typeface="Comic Sans MS" pitchFamily="66" charset="0"/>
              </a:rPr>
              <a:t>The colonization of the Americas by 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800" b="1">
                <a:latin typeface="Comic Sans MS" pitchFamily="66" charset="0"/>
              </a:rPr>
              <a:t>European countries resulted in the 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800" b="1">
                <a:latin typeface="Comic Sans MS" pitchFamily="66" charset="0"/>
              </a:rPr>
              <a:t>exchange of items by both 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800" b="1">
                <a:latin typeface="Comic Sans MS" pitchFamily="66" charset="0"/>
              </a:rPr>
              <a:t>hemispheres.  Many people either by 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800" b="1">
                <a:latin typeface="Comic Sans MS" pitchFamily="66" charset="0"/>
              </a:rPr>
              <a:t>choice or by force migrated to the 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800" b="1">
                <a:latin typeface="Comic Sans MS" pitchFamily="66" charset="0"/>
              </a:rPr>
              <a:t>New World.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905000" y="288925"/>
            <a:ext cx="708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24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Setting the Stage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57400" y="1295400"/>
            <a:ext cx="67818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600" b="1">
                <a:latin typeface="Comic Sans MS" pitchFamily="66" charset="0"/>
              </a:rPr>
              <a:t>Because of the Renaissance, and reformation Europe was 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600" b="1">
                <a:latin typeface="Comic Sans MS" pitchFamily="66" charset="0"/>
              </a:rPr>
              <a:t>now ready to explore.  Most countries 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600" b="1">
                <a:latin typeface="Comic Sans MS" pitchFamily="66" charset="0"/>
              </a:rPr>
              <a:t>shared a desire to establish trade with 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600" b="1">
                <a:latin typeface="Comic Sans MS" pitchFamily="66" charset="0"/>
              </a:rPr>
              <a:t>Asia.  They were looking for an easy 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600" b="1">
                <a:latin typeface="Comic Sans MS" pitchFamily="66" charset="0"/>
              </a:rPr>
              <a:t>way to get there.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905000" y="2286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24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The Columbian Exchange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828800" y="1143000"/>
            <a:ext cx="73152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5938" indent="-515938">
              <a:spcBef>
                <a:spcPct val="50000"/>
              </a:spcBef>
              <a:buClr>
                <a:srgbClr val="FF7C23"/>
              </a:buClr>
              <a:buFont typeface="Arial" charset="0"/>
              <a:buAutoNum type="arabicPeriod"/>
            </a:pPr>
            <a:r>
              <a:rPr lang="en-US" sz="2800" b="1">
                <a:latin typeface="Comic Sans MS" pitchFamily="66" charset="0"/>
              </a:rPr>
              <a:t>The global transfer of foods, plants, animals during the colonization period.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800" b="1">
                <a:latin typeface="Comic Sans MS" pitchFamily="66" charset="0"/>
              </a:rPr>
              <a:t>	</a:t>
            </a:r>
            <a:r>
              <a:rPr lang="en-US" sz="2800" b="1">
                <a:latin typeface="Comic Sans MS" pitchFamily="66" charset="0"/>
                <a:sym typeface="Wingdings" pitchFamily="2" charset="2"/>
              </a:rPr>
              <a:t> tomatoes, squash, pineapples, gold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800" b="1">
                <a:latin typeface="Comic Sans MS" pitchFamily="66" charset="0"/>
                <a:sym typeface="Wingdings" pitchFamily="2" charset="2"/>
              </a:rPr>
              <a:t>    tobacco, beans, horses, cattle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800" b="1">
                <a:solidFill>
                  <a:srgbClr val="FF7C23"/>
                </a:solidFill>
                <a:latin typeface="Comic Sans MS" pitchFamily="66" charset="0"/>
                <a:sym typeface="Wingdings" pitchFamily="2" charset="2"/>
              </a:rPr>
              <a:t>2. </a:t>
            </a:r>
            <a:r>
              <a:rPr lang="en-US" sz="2800" b="1">
                <a:latin typeface="Comic Sans MS" pitchFamily="66" charset="0"/>
                <a:sym typeface="Wingdings" pitchFamily="2" charset="2"/>
              </a:rPr>
              <a:t>Most important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800" b="1">
                <a:latin typeface="Comic Sans MS" pitchFamily="66" charset="0"/>
                <a:sym typeface="Wingdings" pitchFamily="2" charset="2"/>
              </a:rPr>
              <a:t>    corn &amp; potatoes: nutrients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800" b="1">
                <a:solidFill>
                  <a:srgbClr val="FF7C23"/>
                </a:solidFill>
                <a:latin typeface="Comic Sans MS" pitchFamily="66" charset="0"/>
                <a:sym typeface="Wingdings" pitchFamily="2" charset="2"/>
              </a:rPr>
              <a:t>3. </a:t>
            </a:r>
            <a:r>
              <a:rPr lang="en-US" sz="2800" b="1">
                <a:latin typeface="Comic Sans MS" pitchFamily="66" charset="0"/>
                <a:sym typeface="Wingdings" pitchFamily="2" charset="2"/>
              </a:rPr>
              <a:t>Worst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800" b="1">
                <a:latin typeface="Comic Sans MS" pitchFamily="66" charset="0"/>
                <a:sym typeface="Wingdings" pitchFamily="2" charset="2"/>
              </a:rPr>
              <a:t>    Disease: led to death of millions of Native Americans</a:t>
            </a:r>
            <a:endParaRPr lang="en-US" sz="28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752600" y="76200"/>
            <a:ext cx="7391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24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The “Columbian Exchange”</a:t>
            </a:r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 rot="-453517">
            <a:off x="3581400" y="2438400"/>
            <a:ext cx="32004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 rot="-10009384">
            <a:off x="3730625" y="3733800"/>
            <a:ext cx="3505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173" name="Picture 5" descr="europ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4415">
            <a:off x="6781800" y="1524000"/>
            <a:ext cx="21621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AutoShape 8"/>
          <p:cNvSpPr>
            <a:spLocks noChangeArrowheads="1"/>
          </p:cNvSpPr>
          <p:nvPr/>
        </p:nvSpPr>
        <p:spPr bwMode="auto">
          <a:xfrm rot="5943679">
            <a:off x="7797800" y="3162300"/>
            <a:ext cx="7620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175" name="Picture 9" descr="afric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875" y="3819525"/>
            <a:ext cx="15335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" descr="Latin Americ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23622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041" name="Group 201"/>
          <p:cNvGraphicFramePr>
            <a:graphicFrameLocks noGrp="1"/>
          </p:cNvGraphicFramePr>
          <p:nvPr/>
        </p:nvGraphicFramePr>
        <p:xfrm>
          <a:off x="2209800" y="992188"/>
          <a:ext cx="5562600" cy="1527175"/>
        </p:xfrm>
        <a:graphic>
          <a:graphicData uri="http://schemas.openxmlformats.org/drawingml/2006/table">
            <a:tbl>
              <a:tblPr/>
              <a:tblGrid>
                <a:gridCol w="1162050"/>
                <a:gridCol w="1276350"/>
                <a:gridCol w="1212850"/>
                <a:gridCol w="191135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Squash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Avocado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Peppers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Sweet Potatoes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Turkey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Pumpkin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Tobacco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Quinine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Cocoa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Pineapple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Cassava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POTATO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Peanut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TOMATO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Vanilla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MAIZE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Syphilis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096" name="Group 256"/>
          <p:cNvGraphicFramePr>
            <a:graphicFrameLocks noGrp="1"/>
          </p:cNvGraphicFramePr>
          <p:nvPr/>
        </p:nvGraphicFramePr>
        <p:xfrm>
          <a:off x="1905000" y="4572000"/>
          <a:ext cx="6400800" cy="2133600"/>
        </p:xfrm>
        <a:graphic>
          <a:graphicData uri="http://schemas.openxmlformats.org/drawingml/2006/table">
            <a:tbl>
              <a:tblPr/>
              <a:tblGrid>
                <a:gridCol w="1744663"/>
                <a:gridCol w="1890712"/>
                <a:gridCol w="1622425"/>
                <a:gridCol w="1143000"/>
              </a:tblGrid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Olive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COFFEE BEAN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Banana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Rice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Onion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Turnip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Honeybee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Barley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Grape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Peach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SUGAR CANE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Oats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Citrus Fruits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Pear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Wheat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HORSE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Cattle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Sheep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Pigs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Smallpox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Flu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Typhus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Measles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Malaria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Diptheria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Whooping Cough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084" name="Group 244"/>
          <p:cNvGraphicFramePr>
            <a:graphicFrameLocks noGrp="1"/>
          </p:cNvGraphicFramePr>
          <p:nvPr/>
        </p:nvGraphicFramePr>
        <p:xfrm>
          <a:off x="6686550" y="3122613"/>
          <a:ext cx="1162050" cy="917575"/>
        </p:xfrm>
        <a:graphic>
          <a:graphicData uri="http://schemas.openxmlformats.org/drawingml/2006/table">
            <a:tbl>
              <a:tblPr/>
              <a:tblGrid>
                <a:gridCol w="116205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Trinkets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Liquor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GUNS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905000" y="2286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24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Global Trade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828800" y="1143000"/>
            <a:ext cx="73152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5938" indent="-515938">
              <a:spcBef>
                <a:spcPct val="50000"/>
              </a:spcBef>
              <a:buClr>
                <a:srgbClr val="FF7C23"/>
              </a:buClr>
              <a:buFont typeface="Arial" charset="0"/>
              <a:buAutoNum type="arabicPeriod"/>
            </a:pPr>
            <a:r>
              <a:rPr lang="en-US" sz="2800" b="1" dirty="0">
                <a:latin typeface="Comic Sans MS" pitchFamily="66" charset="0"/>
              </a:rPr>
              <a:t>Increase of overseas trade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800" b="1" dirty="0">
                <a:latin typeface="Comic Sans MS" pitchFamily="66" charset="0"/>
              </a:rPr>
              <a:t>   </a:t>
            </a:r>
            <a:r>
              <a:rPr lang="en-US" sz="2800" b="1" dirty="0">
                <a:latin typeface="Comic Sans MS" pitchFamily="66" charset="0"/>
                <a:sym typeface="Wingdings" pitchFamily="2" charset="2"/>
              </a:rPr>
              <a:t> resulted in capitalism: based on private ownership and investment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800" b="1" dirty="0">
                <a:solidFill>
                  <a:srgbClr val="FF7C23"/>
                </a:solidFill>
                <a:latin typeface="Comic Sans MS" pitchFamily="66" charset="0"/>
                <a:sym typeface="Wingdings" pitchFamily="2" charset="2"/>
              </a:rPr>
              <a:t>2. </a:t>
            </a:r>
            <a:r>
              <a:rPr lang="en-US" sz="2800" b="1" dirty="0">
                <a:latin typeface="Comic Sans MS" pitchFamily="66" charset="0"/>
                <a:sym typeface="Wingdings" pitchFamily="2" charset="2"/>
              </a:rPr>
              <a:t>Governments no longer sole owners of wealth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800" b="1" dirty="0">
                <a:solidFill>
                  <a:srgbClr val="FF7C23"/>
                </a:solidFill>
                <a:latin typeface="Comic Sans MS" pitchFamily="66" charset="0"/>
                <a:sym typeface="Wingdings" pitchFamily="2" charset="2"/>
              </a:rPr>
              <a:t>3. </a:t>
            </a:r>
            <a:r>
              <a:rPr lang="en-US" sz="2800" b="1" dirty="0">
                <a:latin typeface="Comic Sans MS" pitchFamily="66" charset="0"/>
                <a:sym typeface="Wingdings" pitchFamily="2" charset="2"/>
              </a:rPr>
              <a:t>Merchants became very wealthy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800" b="1" dirty="0">
                <a:solidFill>
                  <a:srgbClr val="FF7C23"/>
                </a:solidFill>
                <a:latin typeface="Comic Sans MS" pitchFamily="66" charset="0"/>
                <a:sym typeface="Wingdings" pitchFamily="2" charset="2"/>
              </a:rPr>
              <a:t>4.</a:t>
            </a:r>
            <a:r>
              <a:rPr lang="en-US" sz="2800" b="1" dirty="0">
                <a:latin typeface="Comic Sans MS" pitchFamily="66" charset="0"/>
                <a:sym typeface="Wingdings" pitchFamily="2" charset="2"/>
              </a:rPr>
              <a:t> Demand greater than supply  led to </a:t>
            </a:r>
            <a:r>
              <a:rPr lang="en-US" sz="2800" b="1" u="sng" dirty="0">
                <a:latin typeface="Comic Sans MS" pitchFamily="66" charset="0"/>
                <a:sym typeface="Wingdings" pitchFamily="2" charset="2"/>
              </a:rPr>
              <a:t>inflation</a:t>
            </a:r>
            <a:endParaRPr lang="en-US" sz="2800" b="1" u="sng" dirty="0">
              <a:latin typeface="Comic Sans MS" pitchFamily="66" charset="0"/>
            </a:endParaRP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800" b="1" dirty="0">
                <a:latin typeface="Comic Sans MS" pitchFamily="66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inflation?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European colonies raided the native peoples and lands of North, South, and Central America, taking large amounts of gold and silver from these empires.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Europe was overflowing with gold and silver, and because of so much money in circulation, inflation occurred.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u="sng" dirty="0" smtClean="0"/>
              <a:t>Inflation</a:t>
            </a:r>
            <a:r>
              <a:rPr lang="en-US" dirty="0" smtClean="0"/>
              <a:t>: when there's too much money in circulation, the value of the money goes down.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There as also not enough money in the treasuries (depleted the treasuries)because it was in the hands of people (merchants)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Rise of Capitalism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What is Capitalism?</a:t>
            </a:r>
          </a:p>
          <a:p>
            <a:pPr lvl="1"/>
            <a:r>
              <a:rPr lang="en-US" dirty="0" smtClean="0"/>
              <a:t>System in which most economic activity is carried on by private individuals or organizations in order to seek a profit.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happened to the Native Americans?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things were exchanged on the Columbian exchange, one of which was small pox.</a:t>
            </a:r>
          </a:p>
          <a:p>
            <a:r>
              <a:rPr lang="en-US" dirty="0" smtClean="0"/>
              <a:t>The Native Americas had never been exposed to this disease that Europeans did, so they didn’t have a built up immunity to it.</a:t>
            </a:r>
          </a:p>
          <a:p>
            <a:r>
              <a:rPr lang="en-US" dirty="0" smtClean="0"/>
              <a:t>This resulted in the deaths of millions of Native Americans, some groups even to extinction.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medsci.indiana.edu/m470/m470_570/images/smallpo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7458579" cy="539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http://images.fineartamerica.com/images-medium-large/native-americans-smallpox-1853-gran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7210425" cy="6105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http://www.nativeweb.org/pages/legal/amherst/drawin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7115175" cy="5652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905000" y="288925"/>
            <a:ext cx="708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24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Motives for European Exploration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057400" y="1295400"/>
            <a:ext cx="67818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5938" indent="-515938">
              <a:spcBef>
                <a:spcPct val="50000"/>
              </a:spcBef>
              <a:buClr>
                <a:srgbClr val="FF7C23"/>
              </a:buClr>
              <a:buFont typeface="Arial" charset="0"/>
              <a:buAutoNum type="arabicPeriod"/>
            </a:pPr>
            <a:r>
              <a:rPr lang="en-US" sz="2600" b="1">
                <a:latin typeface="Comic Sans MS" pitchFamily="66" charset="0"/>
              </a:rPr>
              <a:t>Renaissance </a:t>
            </a:r>
            <a:r>
              <a:rPr lang="en-US" sz="2600" b="1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600" b="1" u="sng">
                <a:latin typeface="Comic Sans MS" pitchFamily="66" charset="0"/>
                <a:sym typeface="Wingdings" pitchFamily="2" charset="2"/>
              </a:rPr>
              <a:t>curiosity</a:t>
            </a:r>
            <a:r>
              <a:rPr lang="en-US" sz="2600" b="1">
                <a:latin typeface="Comic Sans MS" pitchFamily="66" charset="0"/>
                <a:sym typeface="Wingdings" pitchFamily="2" charset="2"/>
              </a:rPr>
              <a:t> about other lands and peoples.</a:t>
            </a:r>
            <a:endParaRPr lang="en-US" sz="2600" b="1">
              <a:latin typeface="Comic Sans MS" pitchFamily="66" charset="0"/>
            </a:endParaRP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  <a:buFont typeface="Arial" charset="0"/>
              <a:buAutoNum type="arabicPeriod"/>
            </a:pPr>
            <a:r>
              <a:rPr lang="en-US" sz="2600" b="1">
                <a:latin typeface="Comic Sans MS" pitchFamily="66" charset="0"/>
              </a:rPr>
              <a:t>Reformation </a:t>
            </a:r>
            <a:r>
              <a:rPr lang="en-US" sz="2600" b="1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600" b="1" u="sng">
                <a:latin typeface="Comic Sans MS" pitchFamily="66" charset="0"/>
                <a:sym typeface="Wingdings" pitchFamily="2" charset="2"/>
              </a:rPr>
              <a:t>refugees</a:t>
            </a:r>
            <a:r>
              <a:rPr lang="en-US" sz="2600" b="1">
                <a:latin typeface="Comic Sans MS" pitchFamily="66" charset="0"/>
                <a:sym typeface="Wingdings" pitchFamily="2" charset="2"/>
              </a:rPr>
              <a:t> &amp; </a:t>
            </a:r>
            <a:r>
              <a:rPr lang="en-US" sz="2600" b="1" u="sng">
                <a:latin typeface="Comic Sans MS" pitchFamily="66" charset="0"/>
                <a:sym typeface="Wingdings" pitchFamily="2" charset="2"/>
              </a:rPr>
              <a:t>missionaries</a:t>
            </a:r>
            <a:r>
              <a:rPr lang="en-US" sz="2600" b="1">
                <a:latin typeface="Comic Sans MS" pitchFamily="66" charset="0"/>
                <a:sym typeface="Wingdings" pitchFamily="2" charset="2"/>
              </a:rPr>
              <a:t>. (converting people to Christianity)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  <a:buFont typeface="Arial" charset="0"/>
              <a:buAutoNum type="arabicPeriod"/>
            </a:pPr>
            <a:r>
              <a:rPr lang="en-US" sz="2600" b="1">
                <a:latin typeface="Comic Sans MS" pitchFamily="66" charset="0"/>
                <a:sym typeface="Wingdings" pitchFamily="2" charset="2"/>
              </a:rPr>
              <a:t>Monarchs seeking new sources of revenue (</a:t>
            </a:r>
            <a:r>
              <a:rPr lang="en-US" sz="2600" b="1" u="sng">
                <a:latin typeface="Comic Sans MS" pitchFamily="66" charset="0"/>
                <a:sym typeface="Wingdings" pitchFamily="2" charset="2"/>
              </a:rPr>
              <a:t>wealth</a:t>
            </a:r>
            <a:r>
              <a:rPr lang="en-US" sz="2600" b="1">
                <a:latin typeface="Comic Sans MS" pitchFamily="66" charset="0"/>
                <a:sym typeface="Wingdings" pitchFamily="2" charset="2"/>
              </a:rPr>
              <a:t>).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  <a:buFont typeface="Arial" charset="0"/>
              <a:buAutoNum type="arabicPeriod"/>
            </a:pPr>
            <a:r>
              <a:rPr lang="en-US" sz="2600" b="1" u="sng">
                <a:latin typeface="Comic Sans MS" pitchFamily="66" charset="0"/>
                <a:sym typeface="Wingdings" pitchFamily="2" charset="2"/>
              </a:rPr>
              <a:t>Technological</a:t>
            </a:r>
            <a:r>
              <a:rPr lang="en-US" sz="2600" b="1">
                <a:latin typeface="Comic Sans MS" pitchFamily="66" charset="0"/>
                <a:sym typeface="Wingdings" pitchFamily="2" charset="2"/>
              </a:rPr>
              <a:t> advances.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  <a:buFont typeface="Arial" charset="0"/>
              <a:buAutoNum type="arabicPeriod"/>
            </a:pPr>
            <a:r>
              <a:rPr lang="en-US" sz="2600" b="1" u="sng">
                <a:latin typeface="Comic Sans MS" pitchFamily="66" charset="0"/>
                <a:sym typeface="Wingdings" pitchFamily="2" charset="2"/>
              </a:rPr>
              <a:t>Fame</a:t>
            </a:r>
            <a:r>
              <a:rPr lang="en-US" sz="2600" b="1">
                <a:latin typeface="Comic Sans MS" pitchFamily="66" charset="0"/>
                <a:sym typeface="Wingdings" pitchFamily="2" charset="2"/>
              </a:rPr>
              <a:t> and </a:t>
            </a:r>
            <a:r>
              <a:rPr lang="en-US" sz="2600" b="1" u="sng">
                <a:latin typeface="Comic Sans MS" pitchFamily="66" charset="0"/>
                <a:sym typeface="Wingdings" pitchFamily="2" charset="2"/>
              </a:rPr>
              <a:t>glory</a:t>
            </a:r>
            <a:r>
              <a:rPr lang="en-US" sz="2600" b="1">
                <a:latin typeface="Comic Sans MS" pitchFamily="66" charset="0"/>
                <a:sym typeface="Wingdings" pitchFamily="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905000" y="152400"/>
            <a:ext cx="70866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24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A Map of the Known World,</a:t>
            </a:r>
            <a:r>
              <a:rPr lang="en-US" sz="4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 </a:t>
            </a:r>
            <a:br>
              <a:rPr lang="en-US" sz="4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</a:br>
            <a:r>
              <a:rPr lang="en-US" sz="3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pre- 1492</a:t>
            </a:r>
          </a:p>
        </p:txBody>
      </p:sp>
      <p:pic>
        <p:nvPicPr>
          <p:cNvPr id="5123" name="Picture 3" descr="world-Germanus-late 15c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t="1616" r="1250" b="3030"/>
          <a:stretch>
            <a:fillRect/>
          </a:stretch>
        </p:blipFill>
        <p:spPr bwMode="auto">
          <a:xfrm>
            <a:off x="2057400" y="1508125"/>
            <a:ext cx="6858000" cy="51212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905000" y="152400"/>
            <a:ext cx="708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24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New Maritime Technologies</a:t>
            </a:r>
            <a:endParaRPr lang="en-US" sz="34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lackChancery" pitchFamily="2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981200" y="3108325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 algn="ctr">
              <a:spcBef>
                <a:spcPct val="50000"/>
              </a:spcBef>
              <a:buClr>
                <a:schemeClr val="accent2"/>
              </a:buClr>
              <a:buSzPct val="120000"/>
              <a:buFont typeface="Arial" charset="0"/>
              <a:buNone/>
            </a:pPr>
            <a:r>
              <a:rPr lang="en-US" sz="2000" b="1">
                <a:latin typeface="Comic Sans MS" pitchFamily="66" charset="0"/>
              </a:rPr>
              <a:t>Hartman Astrolabe</a:t>
            </a:r>
            <a:br>
              <a:rPr lang="en-US" sz="2000" b="1">
                <a:latin typeface="Comic Sans MS" pitchFamily="66" charset="0"/>
              </a:rPr>
            </a:br>
            <a:r>
              <a:rPr lang="en-US" sz="2000" b="1">
                <a:latin typeface="Comic Sans MS" pitchFamily="66" charset="0"/>
              </a:rPr>
              <a:t>(1532)</a:t>
            </a:r>
          </a:p>
        </p:txBody>
      </p:sp>
      <p:pic>
        <p:nvPicPr>
          <p:cNvPr id="6148" name="Picture 5" descr="Hartman Astrolabe - 153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914400"/>
            <a:ext cx="16129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5867400" y="974725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 algn="ctr">
              <a:spcBef>
                <a:spcPct val="50000"/>
              </a:spcBef>
              <a:buClr>
                <a:schemeClr val="accent2"/>
              </a:buClr>
              <a:buSzPct val="120000"/>
              <a:buFont typeface="Arial" charset="0"/>
              <a:buNone/>
            </a:pPr>
            <a:r>
              <a:rPr lang="en-US" sz="2000" b="1">
                <a:latin typeface="Comic Sans MS" pitchFamily="66" charset="0"/>
              </a:rPr>
              <a:t>Better Maps [Portulan]</a:t>
            </a:r>
          </a:p>
        </p:txBody>
      </p:sp>
      <p:pic>
        <p:nvPicPr>
          <p:cNvPr id="6150" name="Picture 7" descr="potulan map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 l="8667" t="3957"/>
          <a:stretch>
            <a:fillRect/>
          </a:stretch>
        </p:blipFill>
        <p:spPr bwMode="auto">
          <a:xfrm>
            <a:off x="5867400" y="1693863"/>
            <a:ext cx="2895600" cy="21161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6400800" y="61722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 algn="ctr">
              <a:spcBef>
                <a:spcPct val="50000"/>
              </a:spcBef>
              <a:buClr>
                <a:schemeClr val="accent2"/>
              </a:buClr>
              <a:buSzPct val="120000"/>
              <a:buFont typeface="Arial" charset="0"/>
              <a:buNone/>
            </a:pPr>
            <a:r>
              <a:rPr lang="en-US" sz="2000" b="1">
                <a:latin typeface="Comic Sans MS" pitchFamily="66" charset="0"/>
              </a:rPr>
              <a:t>Sextant</a:t>
            </a:r>
          </a:p>
        </p:txBody>
      </p:sp>
      <p:pic>
        <p:nvPicPr>
          <p:cNvPr id="6152" name="Picture 9" descr="sextant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6305550" y="4173538"/>
            <a:ext cx="2076450" cy="19224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2286000" y="42672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 algn="ctr">
              <a:spcBef>
                <a:spcPct val="50000"/>
              </a:spcBef>
              <a:buClr>
                <a:schemeClr val="accent2"/>
              </a:buClr>
              <a:buSzPct val="120000"/>
              <a:buFont typeface="Arial" charset="0"/>
              <a:buNone/>
            </a:pPr>
            <a:r>
              <a:rPr lang="en-US" sz="2000" b="1">
                <a:latin typeface="Comic Sans MS" pitchFamily="66" charset="0"/>
              </a:rPr>
              <a:t>Mariner’s Compass</a:t>
            </a:r>
          </a:p>
        </p:txBody>
      </p:sp>
      <p:pic>
        <p:nvPicPr>
          <p:cNvPr id="6154" name="Picture 11" descr="Mariner Compas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</a:blip>
          <a:srcRect/>
          <a:stretch>
            <a:fillRect/>
          </a:stretch>
        </p:blipFill>
        <p:spPr bwMode="auto">
          <a:xfrm>
            <a:off x="2667000" y="4595813"/>
            <a:ext cx="2106613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905000" y="228600"/>
            <a:ext cx="708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24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New Weapons Technology</a:t>
            </a:r>
          </a:p>
        </p:txBody>
      </p:sp>
      <p:pic>
        <p:nvPicPr>
          <p:cNvPr id="8195" name="Picture 4" descr="Portuguese Wheelock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4343400" y="4667250"/>
            <a:ext cx="3962400" cy="15811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196" name="Picture 5" descr="Portuguese carvel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2133600" y="1357313"/>
            <a:ext cx="5029200" cy="29098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905000" y="288925"/>
            <a:ext cx="708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24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Portugal Leads the Way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057400" y="1295400"/>
            <a:ext cx="6781800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5938" indent="-515938">
              <a:spcBef>
                <a:spcPct val="50000"/>
              </a:spcBef>
              <a:buClr>
                <a:srgbClr val="FF7C23"/>
              </a:buClr>
              <a:buFont typeface="Arial" charset="0"/>
              <a:buAutoNum type="arabicPeriod"/>
            </a:pPr>
            <a:r>
              <a:rPr lang="en-US" sz="2600" b="1">
                <a:latin typeface="Comic Sans MS" pitchFamily="66" charset="0"/>
                <a:sym typeface="Wingdings" pitchFamily="2" charset="2"/>
              </a:rPr>
              <a:t>First European country to set up </a:t>
            </a:r>
            <a:r>
              <a:rPr lang="en-US" sz="2600" b="1" u="sng">
                <a:latin typeface="Comic Sans MS" pitchFamily="66" charset="0"/>
                <a:sym typeface="Wingdings" pitchFamily="2" charset="2"/>
              </a:rPr>
              <a:t>trading</a:t>
            </a:r>
            <a:r>
              <a:rPr lang="en-US" sz="2600" b="1">
                <a:latin typeface="Comic Sans MS" pitchFamily="66" charset="0"/>
                <a:sym typeface="Wingdings" pitchFamily="2" charset="2"/>
              </a:rPr>
              <a:t> posts in west Africa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  <a:buFontTx/>
              <a:buAutoNum type="arabicPeriod" startAt="2"/>
            </a:pPr>
            <a:r>
              <a:rPr lang="en-US" sz="2600" b="1" u="sng">
                <a:latin typeface="Comic Sans MS" pitchFamily="66" charset="0"/>
                <a:sym typeface="Wingdings" pitchFamily="2" charset="2"/>
              </a:rPr>
              <a:t>Prince Henry</a:t>
            </a:r>
            <a:r>
              <a:rPr lang="en-US" sz="2600" b="1">
                <a:latin typeface="Comic Sans MS" pitchFamily="66" charset="0"/>
                <a:sym typeface="Wingdings" pitchFamily="2" charset="2"/>
              </a:rPr>
              <a:t> “The Navigator”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600" b="1">
                <a:latin typeface="Comic Sans MS" pitchFamily="66" charset="0"/>
                <a:sym typeface="Wingdings" pitchFamily="2" charset="2"/>
              </a:rPr>
              <a:t>     founded a navigation school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600" b="1">
                <a:solidFill>
                  <a:srgbClr val="FF7C23"/>
                </a:solidFill>
                <a:latin typeface="Comic Sans MS" pitchFamily="66" charset="0"/>
                <a:sym typeface="Wingdings" pitchFamily="2" charset="2"/>
              </a:rPr>
              <a:t>3. </a:t>
            </a:r>
            <a:r>
              <a:rPr lang="en-US" sz="2600" b="1">
                <a:latin typeface="Comic Sans MS" pitchFamily="66" charset="0"/>
                <a:sym typeface="Wingdings" pitchFamily="2" charset="2"/>
              </a:rPr>
              <a:t>1488: Bartolomeu Dias sails down African coast to </a:t>
            </a:r>
            <a:r>
              <a:rPr lang="en-US" sz="2600" b="1" u="sng">
                <a:latin typeface="Comic Sans MS" pitchFamily="66" charset="0"/>
                <a:sym typeface="Wingdings" pitchFamily="2" charset="2"/>
              </a:rPr>
              <a:t>southern tip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600" b="1">
                <a:solidFill>
                  <a:srgbClr val="FF7C23"/>
                </a:solidFill>
                <a:latin typeface="Comic Sans MS" pitchFamily="66" charset="0"/>
                <a:sym typeface="Wingdings" pitchFamily="2" charset="2"/>
              </a:rPr>
              <a:t>4. </a:t>
            </a:r>
            <a:r>
              <a:rPr lang="en-US" sz="2600" b="1">
                <a:latin typeface="Comic Sans MS" pitchFamily="66" charset="0"/>
                <a:sym typeface="Wingdings" pitchFamily="2" charset="2"/>
              </a:rPr>
              <a:t>1497: </a:t>
            </a:r>
            <a:r>
              <a:rPr lang="en-US" sz="2600" b="1" u="sng">
                <a:latin typeface="Comic Sans MS" pitchFamily="66" charset="0"/>
                <a:sym typeface="Wingdings" pitchFamily="2" charset="2"/>
              </a:rPr>
              <a:t>Vasco da Gama</a:t>
            </a:r>
            <a:r>
              <a:rPr lang="en-US" sz="2600" b="1">
                <a:latin typeface="Comic Sans MS" pitchFamily="66" charset="0"/>
                <a:sym typeface="Wingdings" pitchFamily="2" charset="2"/>
              </a:rPr>
              <a:t> rounds tip of Africa  sails to Calicut, India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600" b="1">
                <a:solidFill>
                  <a:srgbClr val="FF7C23"/>
                </a:solidFill>
                <a:latin typeface="Comic Sans MS" pitchFamily="66" charset="0"/>
                <a:sym typeface="Wingdings" pitchFamily="2" charset="2"/>
              </a:rPr>
              <a:t>    </a:t>
            </a:r>
            <a:r>
              <a:rPr lang="en-US" sz="2600" b="1">
                <a:latin typeface="Comic Sans MS" pitchFamily="66" charset="0"/>
                <a:sym typeface="Wingdings" pitchFamily="2" charset="2"/>
              </a:rPr>
              <a:t>(27,000 miles)</a:t>
            </a:r>
            <a:endParaRPr lang="en-US" sz="2600" b="1">
              <a:latin typeface="Comic Sans MS" pitchFamily="66" charset="0"/>
            </a:endParaRP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endParaRPr lang="en-US" sz="2600" b="1">
              <a:latin typeface="Comic Sans MS" pitchFamily="66" charset="0"/>
            </a:endParaRP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600" b="1">
                <a:latin typeface="Comic Sans MS" pitchFamily="66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905000" y="0"/>
            <a:ext cx="7086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24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Spain Also Makes Claims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057400" y="838200"/>
            <a:ext cx="6781800" cy="753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5938" indent="-515938">
              <a:spcBef>
                <a:spcPct val="50000"/>
              </a:spcBef>
              <a:buClr>
                <a:srgbClr val="FF7C23"/>
              </a:buClr>
              <a:buFont typeface="Arial" charset="0"/>
              <a:buAutoNum type="arabicPeriod"/>
            </a:pPr>
            <a:r>
              <a:rPr lang="en-US" sz="2400" b="1">
                <a:latin typeface="Comic Sans MS" pitchFamily="66" charset="0"/>
                <a:sym typeface="Wingdings" pitchFamily="2" charset="2"/>
              </a:rPr>
              <a:t>1492: </a:t>
            </a:r>
            <a:r>
              <a:rPr lang="en-US" sz="2400" b="1" u="sng">
                <a:latin typeface="Comic Sans MS" pitchFamily="66" charset="0"/>
                <a:sym typeface="Wingdings" pitchFamily="2" charset="2"/>
              </a:rPr>
              <a:t>Christopher Columbus</a:t>
            </a:r>
            <a:r>
              <a:rPr lang="en-US" sz="2400" b="1">
                <a:latin typeface="Comic Sans MS" pitchFamily="66" charset="0"/>
                <a:sym typeface="Wingdings" pitchFamily="2" charset="2"/>
              </a:rPr>
              <a:t> convinces King Ferdinand &amp; Queen Isabella to finance voyage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  <a:buFontTx/>
              <a:buAutoNum type="arabicPeriod" startAt="2"/>
            </a:pPr>
            <a:r>
              <a:rPr lang="en-US" sz="2400" b="1">
                <a:latin typeface="Comic Sans MS" pitchFamily="66" charset="0"/>
                <a:sym typeface="Wingdings" pitchFamily="2" charset="2"/>
              </a:rPr>
              <a:t>His plan  sail </a:t>
            </a:r>
            <a:r>
              <a:rPr lang="en-US" sz="2400" b="1" u="sng">
                <a:latin typeface="Comic Sans MS" pitchFamily="66" charset="0"/>
                <a:sym typeface="Wingdings" pitchFamily="2" charset="2"/>
              </a:rPr>
              <a:t>west</a:t>
            </a:r>
            <a:r>
              <a:rPr lang="en-US" sz="2400" b="1">
                <a:latin typeface="Comic Sans MS" pitchFamily="66" charset="0"/>
                <a:sym typeface="Wingdings" pitchFamily="2" charset="2"/>
              </a:rPr>
              <a:t> rather than east to reach Asia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400" b="1">
                <a:solidFill>
                  <a:srgbClr val="FF7C23"/>
                </a:solidFill>
                <a:latin typeface="Comic Sans MS" pitchFamily="66" charset="0"/>
                <a:sym typeface="Wingdings" pitchFamily="2" charset="2"/>
              </a:rPr>
              <a:t>3. </a:t>
            </a:r>
            <a:r>
              <a:rPr lang="en-US" sz="2400" b="1">
                <a:latin typeface="Comic Sans MS" pitchFamily="66" charset="0"/>
                <a:sym typeface="Wingdings" pitchFamily="2" charset="2"/>
              </a:rPr>
              <a:t>Columbus reaches </a:t>
            </a:r>
            <a:r>
              <a:rPr lang="en-US" sz="2400" b="1" u="sng">
                <a:latin typeface="Comic Sans MS" pitchFamily="66" charset="0"/>
                <a:sym typeface="Wingdings" pitchFamily="2" charset="2"/>
              </a:rPr>
              <a:t>San Salvador</a:t>
            </a:r>
            <a:r>
              <a:rPr lang="en-US" sz="2400" b="1">
                <a:latin typeface="Comic Sans MS" pitchFamily="66" charset="0"/>
                <a:sym typeface="Wingdings" pitchFamily="2" charset="2"/>
              </a:rPr>
              <a:t> in the Caribbean 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400" b="1">
                <a:latin typeface="Comic Sans MS" pitchFamily="66" charset="0"/>
                <a:sym typeface="Wingdings" pitchFamily="2" charset="2"/>
              </a:rPr>
              <a:t>    thought he reached </a:t>
            </a:r>
            <a:r>
              <a:rPr lang="en-US" sz="2400" b="1" u="sng">
                <a:latin typeface="Comic Sans MS" pitchFamily="66" charset="0"/>
                <a:sym typeface="Wingdings" pitchFamily="2" charset="2"/>
              </a:rPr>
              <a:t>Asia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400" b="1">
                <a:solidFill>
                  <a:srgbClr val="FF7C23"/>
                </a:solidFill>
                <a:latin typeface="Comic Sans MS" pitchFamily="66" charset="0"/>
                <a:sym typeface="Wingdings" pitchFamily="2" charset="2"/>
              </a:rPr>
              <a:t>4. </a:t>
            </a:r>
            <a:r>
              <a:rPr lang="en-US" sz="2400" b="1">
                <a:latin typeface="Comic Sans MS" pitchFamily="66" charset="0"/>
                <a:sym typeface="Wingdings" pitchFamily="2" charset="2"/>
              </a:rPr>
              <a:t>Rivalry begins be/ </a:t>
            </a:r>
            <a:r>
              <a:rPr lang="en-US" sz="2400" b="1" u="sng">
                <a:latin typeface="Comic Sans MS" pitchFamily="66" charset="0"/>
                <a:sym typeface="Wingdings" pitchFamily="2" charset="2"/>
              </a:rPr>
              <a:t>Spain &amp; Portugal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400" b="1">
                <a:latin typeface="Comic Sans MS" pitchFamily="66" charset="0"/>
                <a:sym typeface="Wingdings" pitchFamily="2" charset="2"/>
              </a:rPr>
              <a:t>    </a:t>
            </a:r>
            <a:r>
              <a:rPr lang="en-US" sz="2400" b="1" u="sng">
                <a:latin typeface="Comic Sans MS" pitchFamily="66" charset="0"/>
                <a:sym typeface="Wingdings" pitchFamily="2" charset="2"/>
              </a:rPr>
              <a:t>Pope</a:t>
            </a:r>
            <a:r>
              <a:rPr lang="en-US" sz="2400" b="1">
                <a:latin typeface="Comic Sans MS" pitchFamily="66" charset="0"/>
                <a:sym typeface="Wingdings" pitchFamily="2" charset="2"/>
              </a:rPr>
              <a:t> divides the World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400" b="1">
                <a:latin typeface="Comic Sans MS" pitchFamily="66" charset="0"/>
                <a:sym typeface="Wingdings" pitchFamily="2" charset="2"/>
              </a:rPr>
              <a:t>    Line of Demarcation:(West:</a:t>
            </a:r>
            <a:r>
              <a:rPr lang="en-US" sz="2400" b="1" u="sng">
                <a:latin typeface="Comic Sans MS" pitchFamily="66" charset="0"/>
                <a:sym typeface="Wingdings" pitchFamily="2" charset="2"/>
              </a:rPr>
              <a:t>Spain</a:t>
            </a:r>
            <a:r>
              <a:rPr lang="en-US" sz="2400" b="1">
                <a:latin typeface="Comic Sans MS" pitchFamily="66" charset="0"/>
                <a:sym typeface="Wingdings" pitchFamily="2" charset="2"/>
              </a:rPr>
              <a:t> – 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400" b="1">
                <a:latin typeface="Comic Sans MS" pitchFamily="66" charset="0"/>
                <a:sym typeface="Wingdings" pitchFamily="2" charset="2"/>
              </a:rPr>
              <a:t>       East: Portugal) </a:t>
            </a:r>
            <a:r>
              <a:rPr lang="en-US" sz="2400" b="1" u="sng">
                <a:latin typeface="Comic Sans MS" pitchFamily="66" charset="0"/>
                <a:sym typeface="Wingdings" pitchFamily="2" charset="2"/>
              </a:rPr>
              <a:t>Treaty of Tordesillas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600" b="1">
                <a:latin typeface="Comic Sans MS" pitchFamily="66" charset="0"/>
                <a:sym typeface="Wingdings" pitchFamily="2" charset="2"/>
              </a:rPr>
              <a:t>       </a:t>
            </a:r>
            <a:endParaRPr lang="en-US" sz="2600" b="1">
              <a:latin typeface="Comic Sans MS" pitchFamily="66" charset="0"/>
            </a:endParaRP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endParaRPr lang="en-US" sz="2600" b="1">
              <a:latin typeface="Comic Sans MS" pitchFamily="66" charset="0"/>
            </a:endParaRP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600" b="1">
                <a:latin typeface="Comic Sans MS" pitchFamily="66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1981200" y="304800"/>
            <a:ext cx="670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24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Columbus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[1451-1506]</a:t>
            </a:r>
          </a:p>
        </p:txBody>
      </p:sp>
      <p:pic>
        <p:nvPicPr>
          <p:cNvPr id="107523" name="Picture 3" descr="Columbus Portrait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5953125" y="3581400"/>
            <a:ext cx="2428875" cy="30194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7524" name="Picture 4" descr="[Image &#10;of Pinta and Santa Maria]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5543550" y="1219200"/>
            <a:ext cx="3295650" cy="20669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7525" name="Picture 5" descr="lg_pal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6450" y="1371600"/>
            <a:ext cx="3181350" cy="4648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1037</Words>
  <Application>Microsoft Office PowerPoint</Application>
  <PresentationFormat>On-screen Show (4:3)</PresentationFormat>
  <Paragraphs>182</Paragraphs>
  <Slides>29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BlackChancery</vt:lpstr>
      <vt:lpstr>Calibri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Conquistadors</vt:lpstr>
      <vt:lpstr>Mercantilism</vt:lpstr>
      <vt:lpstr>Mercantilism cont…</vt:lpstr>
      <vt:lpstr>Mercantilism cont….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inflation?</vt:lpstr>
      <vt:lpstr>Rise of Capitalism</vt:lpstr>
      <vt:lpstr>What happened to the Native Americans? </vt:lpstr>
      <vt:lpstr>PowerPoint Presentation</vt:lpstr>
      <vt:lpstr>PowerPoint Presentation</vt:lpstr>
      <vt:lpstr>PowerPoint Presentation</vt:lpstr>
      <vt:lpstr>Activity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</dc:creator>
  <cp:lastModifiedBy>Alston, Ashley C.</cp:lastModifiedBy>
  <cp:revision>20</cp:revision>
  <dcterms:created xsi:type="dcterms:W3CDTF">2012-12-05T12:31:45Z</dcterms:created>
  <dcterms:modified xsi:type="dcterms:W3CDTF">2016-06-28T01:54:17Z</dcterms:modified>
</cp:coreProperties>
</file>