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55" d="100"/>
          <a:sy n="55" d="100"/>
        </p:scale>
        <p:origin x="-1122" y="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83B0-62B2-41FD-820D-27741107812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FCAA-3AAD-448A-9166-81C09AB2E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83B0-62B2-41FD-820D-27741107812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FCAA-3AAD-448A-9166-81C09AB2E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83B0-62B2-41FD-820D-27741107812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FCAA-3AAD-448A-9166-81C09AB2E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83B0-62B2-41FD-820D-27741107812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FCAA-3AAD-448A-9166-81C09AB2E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83B0-62B2-41FD-820D-27741107812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FCAA-3AAD-448A-9166-81C09AB2E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83B0-62B2-41FD-820D-27741107812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FCAA-3AAD-448A-9166-81C09AB2E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83B0-62B2-41FD-820D-27741107812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FCAA-3AAD-448A-9166-81C09AB2E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83B0-62B2-41FD-820D-27741107812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FCAA-3AAD-448A-9166-81C09AB2E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83B0-62B2-41FD-820D-27741107812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FCAA-3AAD-448A-9166-81C09AB2E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83B0-62B2-41FD-820D-27741107812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FCAA-3AAD-448A-9166-81C09AB2E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83B0-62B2-41FD-820D-27741107812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FCAA-3AAD-448A-9166-81C09AB2E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D83B0-62B2-41FD-820D-27741107812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1FCAA-3AAD-448A-9166-81C09AB2E3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Empires</a:t>
            </a:r>
            <a:br>
              <a:rPr lang="en-US" sz="5400" dirty="0" smtClean="0">
                <a:solidFill>
                  <a:schemeClr val="bg1"/>
                </a:solidFill>
              </a:rPr>
            </a:br>
            <a:r>
              <a:rPr lang="en-US" sz="5400" dirty="0" smtClean="0">
                <a:solidFill>
                  <a:schemeClr val="bg1"/>
                </a:solidFill>
              </a:rPr>
              <a:t> 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thegraphicmac.com/wp-content/uploads/res_dummies-font.pn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0" y="1066800"/>
            <a:ext cx="6858000" cy="2202794"/>
          </a:xfrm>
          <a:prstGeom prst="rect">
            <a:avLst/>
          </a:prstGeom>
          <a:noFill/>
        </p:spPr>
      </p:pic>
      <p:pic>
        <p:nvPicPr>
          <p:cNvPr id="1028" name="Picture 4" descr="http://www.crystalinks.com/elcastilloart.jpg"/>
          <p:cNvPicPr>
            <a:picLocks noChangeAspect="1" noChangeArrowheads="1"/>
          </p:cNvPicPr>
          <p:nvPr/>
        </p:nvPicPr>
        <p:blipFill>
          <a:blip r:embed="rId3" cstate="print">
            <a:grayscl/>
            <a:lum bright="20000"/>
          </a:blip>
          <a:srcRect/>
          <a:stretch>
            <a:fillRect/>
          </a:stretch>
        </p:blipFill>
        <p:spPr bwMode="auto">
          <a:xfrm>
            <a:off x="228600" y="3657600"/>
            <a:ext cx="6304719" cy="47243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cal Scroll 4"/>
          <p:cNvSpPr/>
          <p:nvPr/>
        </p:nvSpPr>
        <p:spPr>
          <a:xfrm rot="10800000">
            <a:off x="304800" y="3733800"/>
            <a:ext cx="6248400" cy="5105400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57200" y="1524000"/>
            <a:ext cx="6172200" cy="1905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Conclusion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5143500" cy="6339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100" dirty="0" smtClean="0">
                <a:latin typeface="Georgia" pitchFamily="18" charset="0"/>
              </a:rPr>
              <a:t>Why do all empires end up collapsing?</a:t>
            </a:r>
          </a:p>
          <a:p>
            <a:pPr>
              <a:buNone/>
            </a:pPr>
            <a:endParaRPr lang="en-US" sz="1100" dirty="0">
              <a:latin typeface="Georgia" pitchFamily="18" charset="0"/>
            </a:endParaRP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pPr>
              <a:buNone/>
            </a:pPr>
            <a:endParaRPr lang="en-US" sz="1100" dirty="0">
              <a:latin typeface="Georgia" pitchFamily="18" charset="0"/>
            </a:endParaRP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pPr>
              <a:buNone/>
            </a:pPr>
            <a:endParaRPr lang="en-US" sz="1100" dirty="0">
              <a:latin typeface="Georgia" pitchFamily="18" charset="0"/>
            </a:endParaRP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pPr>
              <a:buNone/>
            </a:pPr>
            <a:endParaRPr lang="en-US" sz="1100" dirty="0">
              <a:latin typeface="Georgia" pitchFamily="18" charset="0"/>
            </a:endParaRP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pPr>
              <a:buNone/>
            </a:pPr>
            <a:r>
              <a:rPr lang="en-US" sz="1100" dirty="0" smtClean="0">
                <a:latin typeface="Georgia" pitchFamily="18" charset="0"/>
              </a:rPr>
              <a:t>Last word of advice! </a:t>
            </a:r>
            <a:endParaRPr lang="en-US" sz="11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ertical Scroll 8"/>
          <p:cNvSpPr/>
          <p:nvPr/>
        </p:nvSpPr>
        <p:spPr>
          <a:xfrm rot="10800000">
            <a:off x="304800" y="4648200"/>
            <a:ext cx="6248400" cy="4191000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28600" y="2971800"/>
            <a:ext cx="6400800" cy="152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8600" y="990600"/>
            <a:ext cx="6324600" cy="1905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0"/>
            <a:ext cx="6172200" cy="1143000"/>
          </a:xfrm>
        </p:spPr>
        <p:txBody>
          <a:bodyPr/>
          <a:lstStyle/>
          <a:p>
            <a:r>
              <a:rPr lang="en-US" dirty="0" smtClean="0">
                <a:latin typeface="Georgia" pitchFamily="18" charset="0"/>
              </a:rPr>
              <a:t>Introduction 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371600"/>
            <a:ext cx="5600700" cy="7010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100" dirty="0" smtClean="0">
                <a:latin typeface="Georgia" pitchFamily="18" charset="0"/>
              </a:rPr>
              <a:t>Define empire:</a:t>
            </a: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pPr>
              <a:buNone/>
            </a:pPr>
            <a:endParaRPr lang="en-US" sz="1100" dirty="0">
              <a:latin typeface="Georgia" pitchFamily="18" charset="0"/>
            </a:endParaRP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pPr>
              <a:buNone/>
            </a:pPr>
            <a:endParaRPr lang="en-US" sz="1100" dirty="0">
              <a:latin typeface="Georgia" pitchFamily="18" charset="0"/>
            </a:endParaRP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pPr>
              <a:buNone/>
            </a:pPr>
            <a:r>
              <a:rPr lang="en-US" sz="1100" dirty="0" smtClean="0">
                <a:latin typeface="Georgia" pitchFamily="18" charset="0"/>
              </a:rPr>
              <a:t>Give an example of some famous empires:</a:t>
            </a:r>
          </a:p>
          <a:p>
            <a:pPr>
              <a:buNone/>
            </a:pPr>
            <a:endParaRPr lang="en-US" sz="1100" dirty="0">
              <a:latin typeface="Georgia" pitchFamily="18" charset="0"/>
            </a:endParaRP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pPr>
              <a:buNone/>
            </a:pPr>
            <a:endParaRPr lang="en-US" sz="1100" dirty="0">
              <a:latin typeface="Georgia" pitchFamily="18" charset="0"/>
            </a:endParaRP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pPr>
              <a:buNone/>
            </a:pPr>
            <a:r>
              <a:rPr lang="en-US" sz="1000" dirty="0" smtClean="0">
                <a:latin typeface="Georgia" pitchFamily="18" charset="0"/>
              </a:rPr>
              <a:t>Explain why YOU think civilizations and those in power or country of </a:t>
            </a:r>
          </a:p>
          <a:p>
            <a:pPr>
              <a:buNone/>
            </a:pPr>
            <a:r>
              <a:rPr lang="en-US" sz="1000" dirty="0" smtClean="0">
                <a:latin typeface="Georgia" pitchFamily="18" charset="0"/>
              </a:rPr>
              <a:t>a country usually desire to create an empire.</a:t>
            </a:r>
          </a:p>
          <a:p>
            <a:pPr>
              <a:buNone/>
            </a:pPr>
            <a:r>
              <a:rPr lang="en-US" sz="1000" dirty="0" smtClean="0">
                <a:latin typeface="Georgia" pitchFamily="18" charset="0"/>
              </a:rPr>
              <a:t> (this should be an informed opinion) </a:t>
            </a:r>
            <a:endParaRPr lang="en-US" sz="10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981200"/>
            <a:ext cx="6248400" cy="381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6172200" cy="1661584"/>
          </a:xfrm>
        </p:spPr>
        <p:txBody>
          <a:bodyPr>
            <a:normAutofit fontScale="90000"/>
          </a:bodyPr>
          <a:lstStyle/>
          <a:p>
            <a:r>
              <a:rPr lang="en-US" sz="8800" dirty="0" smtClean="0">
                <a:latin typeface="Georgia" pitchFamily="18" charset="0"/>
              </a:rPr>
              <a:t>G</a:t>
            </a:r>
            <a:r>
              <a:rPr lang="en-US" dirty="0" smtClean="0">
                <a:latin typeface="Georgia" pitchFamily="18" charset="0"/>
              </a:rPr>
              <a:t/>
            </a:r>
            <a:br>
              <a:rPr lang="en-US" dirty="0" smtClean="0">
                <a:latin typeface="Georgia" pitchFamily="18" charset="0"/>
              </a:rPr>
            </a:br>
            <a:r>
              <a:rPr lang="en-US" sz="3100" dirty="0" smtClean="0">
                <a:latin typeface="Georgia" pitchFamily="18" charset="0"/>
              </a:rPr>
              <a:t>geography </a:t>
            </a:r>
            <a:endParaRPr lang="en-US" sz="3100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100" dirty="0" smtClean="0">
                <a:latin typeface="Georgia" pitchFamily="18" charset="0"/>
              </a:rPr>
              <a:t>What does geography refer to?</a:t>
            </a: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pPr>
              <a:buNone/>
            </a:pPr>
            <a:endParaRPr lang="en-US" sz="1100" dirty="0">
              <a:latin typeface="Georgia" pitchFamily="18" charset="0"/>
            </a:endParaRPr>
          </a:p>
          <a:p>
            <a:pPr>
              <a:buNone/>
            </a:pPr>
            <a:r>
              <a:rPr lang="en-US" sz="1100" dirty="0" smtClean="0">
                <a:latin typeface="Georgia" pitchFamily="18" charset="0"/>
              </a:rPr>
              <a:t>Give an example of an empire that had great geography, and explain how did it influenced their development.</a:t>
            </a: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pPr>
              <a:buNone/>
            </a:pPr>
            <a:endParaRPr lang="en-US" sz="1100" dirty="0">
              <a:latin typeface="Georgia" pitchFamily="18" charset="0"/>
            </a:endParaRP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pPr>
              <a:buNone/>
            </a:pPr>
            <a:r>
              <a:rPr lang="en-US" sz="1100" dirty="0" smtClean="0">
                <a:latin typeface="Georgia" pitchFamily="18" charset="0"/>
              </a:rPr>
              <a:t>Give an example of an empire that didn’t have great geography, but explain how they used technology to adapt to their environment.</a:t>
            </a:r>
          </a:p>
          <a:p>
            <a:pPr>
              <a:buNone/>
            </a:pPr>
            <a:endParaRPr lang="en-US" sz="1100" dirty="0">
              <a:latin typeface="Georgia" pitchFamily="18" charset="0"/>
            </a:endParaRP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pPr>
              <a:buNone/>
            </a:pPr>
            <a:endParaRPr lang="en-US" sz="1100" dirty="0">
              <a:latin typeface="Georgia" pitchFamily="18" charset="0"/>
            </a:endParaRP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pPr>
              <a:buNone/>
            </a:pPr>
            <a:r>
              <a:rPr lang="en-US" sz="1100" dirty="0" smtClean="0">
                <a:latin typeface="Georgia" pitchFamily="18" charset="0"/>
              </a:rPr>
              <a:t>Lesson: (give advice on where one should look-like a place- to create an empire, and some ways they can make it work if the environment isn't that great) </a:t>
            </a:r>
          </a:p>
          <a:p>
            <a:pPr>
              <a:buNone/>
            </a:pPr>
            <a:endParaRPr lang="en-US" sz="1100" dirty="0">
              <a:latin typeface="Georgia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Georgia" pitchFamily="18" charset="0"/>
              </a:rPr>
              <a:t>If you’re going to create an empire…..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228600" y="5943600"/>
            <a:ext cx="6324600" cy="2971800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304800" y="2743200"/>
            <a:ext cx="6248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4800" y="3886200"/>
            <a:ext cx="6248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4800" y="5257800"/>
            <a:ext cx="6248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981200"/>
            <a:ext cx="6248400" cy="381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 smtClean="0">
                <a:latin typeface="Georgia" pitchFamily="18" charset="0"/>
              </a:rPr>
              <a:t>S</a:t>
            </a:r>
            <a:r>
              <a:rPr lang="en-US" dirty="0" smtClean="0">
                <a:latin typeface="Georgia" pitchFamily="18" charset="0"/>
              </a:rPr>
              <a:t/>
            </a:r>
            <a:br>
              <a:rPr lang="en-US" dirty="0" smtClean="0">
                <a:latin typeface="Georgia" pitchFamily="18" charset="0"/>
              </a:rPr>
            </a:br>
            <a:r>
              <a:rPr lang="en-US" sz="3100" dirty="0" smtClean="0">
                <a:latin typeface="Georgia" pitchFamily="18" charset="0"/>
              </a:rPr>
              <a:t>social </a:t>
            </a:r>
            <a:endParaRPr lang="en-US" sz="3100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100" dirty="0" smtClean="0">
                <a:latin typeface="Georgia" pitchFamily="18" charset="0"/>
              </a:rPr>
              <a:t>What does social structure or social hierarchy mean? </a:t>
            </a: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pPr>
              <a:buNone/>
            </a:pPr>
            <a:endParaRPr lang="en-US" sz="1100" dirty="0">
              <a:latin typeface="Georgia" pitchFamily="18" charset="0"/>
            </a:endParaRPr>
          </a:p>
          <a:p>
            <a:pPr>
              <a:buNone/>
            </a:pPr>
            <a:r>
              <a:rPr lang="en-US" sz="1100" dirty="0" smtClean="0">
                <a:latin typeface="Georgia" pitchFamily="18" charset="0"/>
              </a:rPr>
              <a:t>Give an example of an empire that had great social structure, and explain how did it influenced their development and impacted their people. </a:t>
            </a: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pPr>
              <a:buNone/>
            </a:pPr>
            <a:endParaRPr lang="en-US" sz="1100" dirty="0">
              <a:latin typeface="Georgia" pitchFamily="18" charset="0"/>
            </a:endParaRP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pPr>
              <a:buNone/>
            </a:pPr>
            <a:endParaRPr lang="en-US" sz="1100" dirty="0">
              <a:latin typeface="Georgia" pitchFamily="18" charset="0"/>
            </a:endParaRPr>
          </a:p>
          <a:p>
            <a:pPr>
              <a:buNone/>
            </a:pPr>
            <a:r>
              <a:rPr lang="en-US" sz="1100" dirty="0" smtClean="0">
                <a:latin typeface="Georgia" pitchFamily="18" charset="0"/>
              </a:rPr>
              <a:t>Give an example of an empire that did NOT have great social structure, and explain how did it influenced their development and impacted their people. </a:t>
            </a: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pPr>
              <a:buNone/>
            </a:pPr>
            <a:endParaRPr lang="en-US" sz="1100" dirty="0">
              <a:latin typeface="Georgia" pitchFamily="18" charset="0"/>
            </a:endParaRPr>
          </a:p>
          <a:p>
            <a:pPr>
              <a:buNone/>
            </a:pPr>
            <a:endParaRPr lang="en-US" sz="1100" dirty="0">
              <a:latin typeface="Georgia" pitchFamily="18" charset="0"/>
            </a:endParaRP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pPr>
              <a:buNone/>
            </a:pPr>
            <a:r>
              <a:rPr lang="en-US" sz="1100" dirty="0" smtClean="0">
                <a:latin typeface="Georgia" pitchFamily="18" charset="0"/>
              </a:rPr>
              <a:t>Lesson: (give advice on  how one should develop their social structure, inside their empire—to prevent it from eventually collapsing due to civil war and unrest) </a:t>
            </a:r>
            <a:endParaRPr lang="en-US" sz="1100" dirty="0">
              <a:latin typeface="Georgia" pitchFamily="18" charset="0"/>
            </a:endParaRPr>
          </a:p>
          <a:p>
            <a:pPr>
              <a:buNone/>
            </a:pPr>
            <a:endParaRPr lang="en-US" sz="1100" dirty="0">
              <a:latin typeface="Georgia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Georgia" pitchFamily="18" charset="0"/>
              </a:rPr>
              <a:t>If you’re going to create an empire…..</a:t>
            </a:r>
          </a:p>
          <a:p>
            <a:pPr>
              <a:buNone/>
            </a:pPr>
            <a:endParaRPr lang="en-US" sz="1100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 smtClean="0"/>
          </a:p>
        </p:txBody>
      </p:sp>
      <p:sp>
        <p:nvSpPr>
          <p:cNvPr id="4" name="Horizontal Scroll 3"/>
          <p:cNvSpPr/>
          <p:nvPr/>
        </p:nvSpPr>
        <p:spPr>
          <a:xfrm>
            <a:off x="228600" y="5943600"/>
            <a:ext cx="6324600" cy="2971800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" y="2743200"/>
            <a:ext cx="6248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4800" y="3886200"/>
            <a:ext cx="6248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4800" y="5257800"/>
            <a:ext cx="6248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828800"/>
            <a:ext cx="6248400" cy="441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1890184"/>
          </a:xfrm>
        </p:spPr>
        <p:txBody>
          <a:bodyPr>
            <a:normAutofit fontScale="90000"/>
          </a:bodyPr>
          <a:lstStyle/>
          <a:p>
            <a:r>
              <a:rPr lang="en-US" sz="7900" dirty="0" smtClean="0">
                <a:latin typeface="Georgia" pitchFamily="18" charset="0"/>
              </a:rPr>
              <a:t>P</a:t>
            </a:r>
            <a:r>
              <a:rPr lang="en-US" dirty="0" smtClean="0">
                <a:latin typeface="Georgia" pitchFamily="18" charset="0"/>
              </a:rPr>
              <a:t/>
            </a:r>
            <a:br>
              <a:rPr lang="en-US" dirty="0" smtClean="0">
                <a:latin typeface="Georgia" pitchFamily="18" charset="0"/>
              </a:rPr>
            </a:br>
            <a:r>
              <a:rPr lang="en-US" sz="3100" dirty="0" smtClean="0">
                <a:latin typeface="Georgia" pitchFamily="18" charset="0"/>
              </a:rPr>
              <a:t>political</a:t>
            </a:r>
            <a:r>
              <a:rPr lang="en-US" dirty="0" smtClean="0">
                <a:latin typeface="Georgia" pitchFamily="18" charset="0"/>
              </a:rPr>
              <a:t> 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1"/>
            <a:ext cx="6096000" cy="5029199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2300" dirty="0" smtClean="0">
                <a:latin typeface="Georgia" pitchFamily="18" charset="0"/>
              </a:rPr>
              <a:t>What does a government do?</a:t>
            </a: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r>
              <a:rPr lang="en-US" sz="2300" dirty="0" smtClean="0">
                <a:latin typeface="Georgia" pitchFamily="18" charset="0"/>
              </a:rPr>
              <a:t>What are some types of government? Explain each.</a:t>
            </a:r>
          </a:p>
          <a:p>
            <a:pPr>
              <a:buNone/>
            </a:pPr>
            <a:endParaRPr lang="en-US" sz="2300" dirty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>
              <a:latin typeface="Georgia" pitchFamily="18" charset="0"/>
            </a:endParaRPr>
          </a:p>
          <a:p>
            <a:pPr>
              <a:buNone/>
            </a:pPr>
            <a:r>
              <a:rPr lang="en-US" sz="2300" dirty="0" smtClean="0">
                <a:latin typeface="Georgia" pitchFamily="18" charset="0"/>
              </a:rPr>
              <a:t>Give an example of an empire that had great political/government structure, and explain how it influenced their development and impacted their people. </a:t>
            </a: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r>
              <a:rPr lang="en-US" sz="2300" dirty="0" smtClean="0">
                <a:latin typeface="Georgia" pitchFamily="18" charset="0"/>
              </a:rPr>
              <a:t>Give an example of an empire that did NOT have great political/government structure, and explain how it influenced their development and impacted their people. </a:t>
            </a: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r>
              <a:rPr lang="en-US" sz="2300" dirty="0" smtClean="0">
                <a:latin typeface="Georgia" pitchFamily="18" charset="0"/>
              </a:rPr>
              <a:t>Lesson: (give advice on  how one should develop their political/government structure, inside their empire—to prevent it from eventually collapsing due to civil war and unrest) </a:t>
            </a: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r>
              <a:rPr lang="en-US" sz="5000" dirty="0" smtClean="0">
                <a:latin typeface="Georgia" pitchFamily="18" charset="0"/>
              </a:rPr>
              <a:t>If you’re going to create an empire…..</a:t>
            </a:r>
            <a:endParaRPr lang="en-US" sz="5000" dirty="0"/>
          </a:p>
        </p:txBody>
      </p:sp>
      <p:sp>
        <p:nvSpPr>
          <p:cNvPr id="4" name="Horizontal Scroll 3"/>
          <p:cNvSpPr/>
          <p:nvPr/>
        </p:nvSpPr>
        <p:spPr>
          <a:xfrm>
            <a:off x="228600" y="6324600"/>
            <a:ext cx="6324600" cy="2590800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" y="2362200"/>
            <a:ext cx="6248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4800" y="3429000"/>
            <a:ext cx="6248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4800" y="4267200"/>
            <a:ext cx="6248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4800" y="5791200"/>
            <a:ext cx="6248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828800"/>
            <a:ext cx="6248400" cy="419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1828800"/>
          </a:xfrm>
        </p:spPr>
        <p:txBody>
          <a:bodyPr>
            <a:noAutofit/>
          </a:bodyPr>
          <a:lstStyle/>
          <a:p>
            <a:r>
              <a:rPr lang="en-US" sz="7900" dirty="0" smtClean="0">
                <a:latin typeface="Georgia" pitchFamily="18" charset="0"/>
              </a:rPr>
              <a:t>R</a:t>
            </a:r>
            <a:r>
              <a:rPr lang="en-US" sz="7200" dirty="0" smtClean="0">
                <a:latin typeface="Georgia" pitchFamily="18" charset="0"/>
              </a:rPr>
              <a:t> </a:t>
            </a:r>
            <a:br>
              <a:rPr lang="en-US" sz="7200" dirty="0" smtClean="0">
                <a:latin typeface="Georgia" pitchFamily="18" charset="0"/>
              </a:rPr>
            </a:br>
            <a:r>
              <a:rPr lang="en-US" sz="2800" dirty="0" smtClean="0">
                <a:latin typeface="Georgia" pitchFamily="18" charset="0"/>
              </a:rPr>
              <a:t>religion </a:t>
            </a:r>
            <a:endParaRPr lang="en-US" sz="2800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828801"/>
            <a:ext cx="6057900" cy="510539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2300" dirty="0" smtClean="0">
                <a:latin typeface="Georgia" pitchFamily="18" charset="0"/>
              </a:rPr>
              <a:t>What is religion? </a:t>
            </a: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r>
              <a:rPr lang="en-US" sz="2300" dirty="0" smtClean="0">
                <a:latin typeface="Georgia" pitchFamily="18" charset="0"/>
              </a:rPr>
              <a:t>What does polytheism mean?</a:t>
            </a: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r>
              <a:rPr lang="en-US" sz="2300" dirty="0" smtClean="0">
                <a:latin typeface="Georgia" pitchFamily="18" charset="0"/>
              </a:rPr>
              <a:t>What are some other types of religions? </a:t>
            </a:r>
            <a:r>
              <a:rPr lang="en-US" sz="2300" dirty="0" smtClean="0">
                <a:latin typeface="Georgia" pitchFamily="18" charset="0"/>
              </a:rPr>
              <a:t>Explain them.</a:t>
            </a:r>
            <a:r>
              <a:rPr lang="en-US" sz="2300" dirty="0" smtClean="0">
                <a:latin typeface="Georgia" pitchFamily="18" charset="0"/>
              </a:rPr>
              <a:t> </a:t>
            </a: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r>
              <a:rPr lang="en-US" sz="2300" dirty="0" smtClean="0">
                <a:latin typeface="Georgia" pitchFamily="18" charset="0"/>
              </a:rPr>
              <a:t>Give an example of an empire that was influenced by religion, and explain  how it impacted their people, laws and culture. </a:t>
            </a: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r>
              <a:rPr lang="en-US" sz="2300" dirty="0" smtClean="0">
                <a:latin typeface="Georgia" pitchFamily="18" charset="0"/>
              </a:rPr>
              <a:t>Lesson: (give advice on  how one should develop their religious policies and </a:t>
            </a:r>
            <a:r>
              <a:rPr lang="en-US" sz="2300" dirty="0" err="1" smtClean="0">
                <a:latin typeface="Georgia" pitchFamily="18" charset="0"/>
              </a:rPr>
              <a:t>strucutre</a:t>
            </a:r>
            <a:r>
              <a:rPr lang="en-US" sz="2300" dirty="0" smtClean="0">
                <a:latin typeface="Georgia" pitchFamily="18" charset="0"/>
              </a:rPr>
              <a:t>, inside their empire—to prevent it from eventually collapsing due to civil war and unrest) </a:t>
            </a:r>
          </a:p>
          <a:p>
            <a:pPr>
              <a:buNone/>
            </a:pPr>
            <a:endParaRPr lang="en-US" dirty="0" smtClean="0">
              <a:latin typeface="Georgia" pitchFamily="18" charset="0"/>
            </a:endParaRPr>
          </a:p>
          <a:p>
            <a:pPr>
              <a:buNone/>
            </a:pPr>
            <a:r>
              <a:rPr lang="en-US" sz="4200" dirty="0" smtClean="0">
                <a:latin typeface="Georgia" pitchFamily="18" charset="0"/>
              </a:rPr>
              <a:t>If you’re going to create an empire…..</a:t>
            </a:r>
          </a:p>
          <a:p>
            <a:endParaRPr lang="en-US" dirty="0"/>
          </a:p>
        </p:txBody>
      </p:sp>
      <p:sp>
        <p:nvSpPr>
          <p:cNvPr id="5" name="Horizontal Scroll 4"/>
          <p:cNvSpPr/>
          <p:nvPr/>
        </p:nvSpPr>
        <p:spPr>
          <a:xfrm>
            <a:off x="228600" y="6172200"/>
            <a:ext cx="6324600" cy="2743200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" y="2438400"/>
            <a:ext cx="6248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4800" y="3124200"/>
            <a:ext cx="6248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4800" y="4343400"/>
            <a:ext cx="6248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4800" y="5638800"/>
            <a:ext cx="6248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828800"/>
            <a:ext cx="6248400" cy="419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1890184"/>
          </a:xfrm>
        </p:spPr>
        <p:txBody>
          <a:bodyPr>
            <a:normAutofit/>
          </a:bodyPr>
          <a:lstStyle/>
          <a:p>
            <a:r>
              <a:rPr lang="en-US" sz="7900" dirty="0" smtClean="0">
                <a:latin typeface="Georgia" pitchFamily="18" charset="0"/>
              </a:rPr>
              <a:t>I</a:t>
            </a:r>
            <a:r>
              <a:rPr lang="en-US" dirty="0" smtClean="0">
                <a:latin typeface="Georgia" pitchFamily="18" charset="0"/>
              </a:rPr>
              <a:t/>
            </a:r>
            <a:br>
              <a:rPr lang="en-US" dirty="0" smtClean="0">
                <a:latin typeface="Georgia" pitchFamily="18" charset="0"/>
              </a:rPr>
            </a:br>
            <a:r>
              <a:rPr lang="en-US" sz="3100" dirty="0" smtClean="0">
                <a:latin typeface="Georgia" pitchFamily="18" charset="0"/>
              </a:rPr>
              <a:t>intellect </a:t>
            </a:r>
            <a:endParaRPr lang="en-US" sz="3100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905000"/>
            <a:ext cx="6210300" cy="5334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2000" dirty="0" smtClean="0">
                <a:latin typeface="Georgia" pitchFamily="18" charset="0"/>
              </a:rPr>
              <a:t>What is intellect? </a:t>
            </a:r>
          </a:p>
          <a:p>
            <a:pPr>
              <a:buNone/>
            </a:pPr>
            <a:endParaRPr lang="en-US" sz="2000" dirty="0" smtClean="0">
              <a:latin typeface="Georgia" pitchFamily="18" charset="0"/>
            </a:endParaRPr>
          </a:p>
          <a:p>
            <a:pPr>
              <a:buNone/>
            </a:pPr>
            <a:endParaRPr lang="en-US" sz="2000" dirty="0" smtClean="0">
              <a:latin typeface="Georgia" pitchFamily="18" charset="0"/>
            </a:endParaRPr>
          </a:p>
          <a:p>
            <a:pPr>
              <a:buNone/>
            </a:pPr>
            <a:endParaRPr lang="en-US" sz="2000" dirty="0" smtClean="0">
              <a:latin typeface="Georgia" pitchFamily="18" charset="0"/>
            </a:endParaRPr>
          </a:p>
          <a:p>
            <a:pPr>
              <a:buNone/>
            </a:pPr>
            <a:endParaRPr lang="en-US" sz="2000" dirty="0" smtClean="0">
              <a:latin typeface="Georgia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Georgia" pitchFamily="18" charset="0"/>
              </a:rPr>
              <a:t>Where does knowledge come from? How do we acquire knowledge as a society? </a:t>
            </a:r>
          </a:p>
          <a:p>
            <a:pPr>
              <a:buNone/>
            </a:pPr>
            <a:endParaRPr lang="en-US" sz="2000" dirty="0" smtClean="0">
              <a:latin typeface="Georgia" pitchFamily="18" charset="0"/>
            </a:endParaRPr>
          </a:p>
          <a:p>
            <a:pPr>
              <a:buNone/>
            </a:pPr>
            <a:endParaRPr lang="en-US" sz="2000" dirty="0" smtClean="0">
              <a:latin typeface="Georgia" pitchFamily="18" charset="0"/>
            </a:endParaRPr>
          </a:p>
          <a:p>
            <a:pPr>
              <a:buNone/>
            </a:pPr>
            <a:endParaRPr lang="en-US" sz="2000" dirty="0" smtClean="0">
              <a:latin typeface="Georgia" pitchFamily="18" charset="0"/>
            </a:endParaRPr>
          </a:p>
          <a:p>
            <a:pPr>
              <a:buNone/>
            </a:pPr>
            <a:endParaRPr lang="en-US" sz="2000" dirty="0" smtClean="0">
              <a:latin typeface="Georgia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Georgia" pitchFamily="18" charset="0"/>
              </a:rPr>
              <a:t>Give an example of an empire that was </a:t>
            </a:r>
            <a:r>
              <a:rPr lang="en-US" sz="2000" dirty="0" smtClean="0">
                <a:latin typeface="Georgia" pitchFamily="18" charset="0"/>
              </a:rPr>
              <a:t>exceptionally intelligent. Explain how they gained this knowledge. </a:t>
            </a:r>
            <a:endParaRPr lang="en-US" sz="2000" dirty="0" smtClean="0">
              <a:latin typeface="Georgia" pitchFamily="18" charset="0"/>
            </a:endParaRPr>
          </a:p>
          <a:p>
            <a:pPr>
              <a:buNone/>
            </a:pPr>
            <a:endParaRPr lang="en-US" sz="2000" dirty="0" smtClean="0">
              <a:latin typeface="Georgia" pitchFamily="18" charset="0"/>
            </a:endParaRPr>
          </a:p>
          <a:p>
            <a:pPr>
              <a:buNone/>
            </a:pPr>
            <a:endParaRPr lang="en-US" sz="2000" dirty="0" smtClean="0">
              <a:latin typeface="Georgia" pitchFamily="18" charset="0"/>
            </a:endParaRPr>
          </a:p>
          <a:p>
            <a:pPr>
              <a:buNone/>
            </a:pPr>
            <a:endParaRPr lang="en-US" sz="2000" dirty="0" smtClean="0">
              <a:latin typeface="Georgia" pitchFamily="18" charset="0"/>
            </a:endParaRPr>
          </a:p>
          <a:p>
            <a:pPr>
              <a:buNone/>
            </a:pPr>
            <a:endParaRPr lang="en-US" sz="2000" dirty="0" smtClean="0">
              <a:latin typeface="Georgia" pitchFamily="18" charset="0"/>
            </a:endParaRPr>
          </a:p>
          <a:p>
            <a:pPr>
              <a:buNone/>
            </a:pPr>
            <a:endParaRPr lang="en-US" sz="2000" dirty="0" smtClean="0">
              <a:latin typeface="Georgia" pitchFamily="18" charset="0"/>
            </a:endParaRPr>
          </a:p>
          <a:p>
            <a:pPr>
              <a:buNone/>
            </a:pPr>
            <a:endParaRPr lang="en-US" sz="2000" dirty="0">
              <a:latin typeface="Georgia" pitchFamily="18" charset="0"/>
            </a:endParaRPr>
          </a:p>
          <a:p>
            <a:pPr>
              <a:buNone/>
            </a:pPr>
            <a:endParaRPr lang="en-US" sz="2000" dirty="0">
              <a:latin typeface="Georgia" pitchFamily="18" charset="0"/>
            </a:endParaRPr>
          </a:p>
          <a:p>
            <a:pPr>
              <a:buNone/>
            </a:pPr>
            <a:endParaRPr lang="en-US" sz="2000" dirty="0" smtClean="0">
              <a:latin typeface="Georgia" pitchFamily="18" charset="0"/>
            </a:endParaRPr>
          </a:p>
          <a:p>
            <a:pPr>
              <a:buNone/>
            </a:pPr>
            <a:endParaRPr lang="en-US" sz="2000" dirty="0" smtClean="0">
              <a:latin typeface="Georgia" pitchFamily="18" charset="0"/>
            </a:endParaRPr>
          </a:p>
          <a:p>
            <a:pPr>
              <a:buNone/>
            </a:pPr>
            <a:endParaRPr lang="en-US" sz="2000" dirty="0" smtClean="0">
              <a:latin typeface="Georgia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Georgia" pitchFamily="18" charset="0"/>
              </a:rPr>
              <a:t>Lesson: (give advice on  why one should focus on education, and how they can ensure their own legacy.) </a:t>
            </a:r>
          </a:p>
          <a:p>
            <a:pPr>
              <a:buNone/>
            </a:pPr>
            <a:endParaRPr lang="en-US" dirty="0" smtClean="0">
              <a:latin typeface="Georgia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Georgia" pitchFamily="18" charset="0"/>
              </a:rPr>
              <a:t>If you’re going to create an empire…..</a:t>
            </a: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667000"/>
            <a:ext cx="6248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4800" y="3581400"/>
            <a:ext cx="6248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4800" y="5562600"/>
            <a:ext cx="6248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Horizontal Scroll 7"/>
          <p:cNvSpPr/>
          <p:nvPr/>
        </p:nvSpPr>
        <p:spPr>
          <a:xfrm>
            <a:off x="228600" y="6172200"/>
            <a:ext cx="6324600" cy="2743200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828800"/>
            <a:ext cx="6248400" cy="419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1890184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Georgia" pitchFamily="18" charset="0"/>
              </a:rPr>
              <a:t>T</a:t>
            </a:r>
            <a:br>
              <a:rPr lang="en-US" sz="7200" dirty="0" smtClean="0">
                <a:latin typeface="Georgia" pitchFamily="18" charset="0"/>
              </a:rPr>
            </a:br>
            <a:r>
              <a:rPr lang="en-US" sz="2800" dirty="0" smtClean="0">
                <a:latin typeface="Georgia" pitchFamily="18" charset="0"/>
              </a:rPr>
              <a:t>technology </a:t>
            </a:r>
            <a:endParaRPr lang="en-US" sz="2800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905001"/>
            <a:ext cx="6210300" cy="4724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2300" dirty="0" smtClean="0">
                <a:latin typeface="Georgia" pitchFamily="18" charset="0"/>
              </a:rPr>
              <a:t>What is technology? </a:t>
            </a: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r>
              <a:rPr lang="en-US" sz="2300" dirty="0" smtClean="0">
                <a:latin typeface="Georgia" pitchFamily="18" charset="0"/>
              </a:rPr>
              <a:t>Give an example of four empires that had great technology was exceptionally intelligent. Explain how this technology influenced their development and made them strong. </a:t>
            </a: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r>
              <a:rPr lang="en-US" sz="2300" dirty="0" smtClean="0">
                <a:latin typeface="Georgia" pitchFamily="18" charset="0"/>
              </a:rPr>
              <a:t>Lesson: (give advice on  why one should focus on developing technology, and how they can ensure their own legacy by having people smart enough to create new </a:t>
            </a:r>
            <a:r>
              <a:rPr lang="en-US" sz="2300" dirty="0" err="1" smtClean="0">
                <a:latin typeface="Georgia" pitchFamily="18" charset="0"/>
              </a:rPr>
              <a:t>achievments</a:t>
            </a:r>
            <a:r>
              <a:rPr lang="en-US" sz="2300" dirty="0" smtClean="0">
                <a:latin typeface="Georgia" pitchFamily="18" charset="0"/>
              </a:rPr>
              <a:t>.) </a:t>
            </a:r>
          </a:p>
          <a:p>
            <a:pPr>
              <a:buNone/>
            </a:pPr>
            <a:endParaRPr lang="en-US" sz="2300" dirty="0">
              <a:latin typeface="Georgia" pitchFamily="18" charset="0"/>
            </a:endParaRPr>
          </a:p>
          <a:p>
            <a:pPr>
              <a:buNone/>
            </a:pPr>
            <a:endParaRPr lang="en-US" sz="2000" dirty="0">
              <a:latin typeface="Georgia" pitchFamily="18" charset="0"/>
            </a:endParaRPr>
          </a:p>
          <a:p>
            <a:pPr>
              <a:buNone/>
            </a:pPr>
            <a:r>
              <a:rPr lang="en-US" sz="4200" dirty="0" smtClean="0">
                <a:latin typeface="Georgia" pitchFamily="18" charset="0"/>
              </a:rPr>
              <a:t>If you’re going to create an empire…..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590800"/>
            <a:ext cx="6248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4800" y="5562600"/>
            <a:ext cx="6248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Horizontal Scroll 6"/>
          <p:cNvSpPr/>
          <p:nvPr/>
        </p:nvSpPr>
        <p:spPr>
          <a:xfrm>
            <a:off x="228600" y="6248400"/>
            <a:ext cx="6324600" cy="2667000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828800"/>
            <a:ext cx="6248400" cy="419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1890184"/>
          </a:xfrm>
        </p:spPr>
        <p:txBody>
          <a:bodyPr>
            <a:noAutofit/>
          </a:bodyPr>
          <a:lstStyle/>
          <a:p>
            <a:r>
              <a:rPr lang="en-US" sz="7900" dirty="0" smtClean="0">
                <a:latin typeface="Georgia" pitchFamily="18" charset="0"/>
              </a:rPr>
              <a:t>E</a:t>
            </a:r>
            <a:br>
              <a:rPr lang="en-US" sz="7900" dirty="0" smtClean="0">
                <a:latin typeface="Georgia" pitchFamily="18" charset="0"/>
              </a:rPr>
            </a:br>
            <a:r>
              <a:rPr lang="en-US" sz="2800" dirty="0" smtClean="0">
                <a:latin typeface="Georgia" pitchFamily="18" charset="0"/>
              </a:rPr>
              <a:t>economy </a:t>
            </a:r>
            <a:endParaRPr lang="en-US" sz="2800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828801"/>
            <a:ext cx="6172200" cy="525779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2300" dirty="0" smtClean="0">
                <a:latin typeface="Georgia" pitchFamily="18" charset="0"/>
              </a:rPr>
              <a:t>What is  an economy? </a:t>
            </a: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r>
              <a:rPr lang="en-US" sz="2300" dirty="0" smtClean="0">
                <a:latin typeface="Georgia" pitchFamily="18" charset="0"/>
              </a:rPr>
              <a:t>Give an example of how empires make a living for themselves? How do they manage their resources? </a:t>
            </a: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r>
              <a:rPr lang="en-US" sz="2300" dirty="0" smtClean="0">
                <a:latin typeface="Georgia" pitchFamily="18" charset="0"/>
              </a:rPr>
              <a:t>What is trade?</a:t>
            </a:r>
          </a:p>
          <a:p>
            <a:pPr>
              <a:buNone/>
            </a:pPr>
            <a:endParaRPr lang="en-US" sz="2300" dirty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>
              <a:latin typeface="Georgia" pitchFamily="18" charset="0"/>
            </a:endParaRPr>
          </a:p>
          <a:p>
            <a:pPr>
              <a:buNone/>
            </a:pPr>
            <a:r>
              <a:rPr lang="en-US" sz="2300" dirty="0" smtClean="0">
                <a:latin typeface="Georgia" pitchFamily="18" charset="0"/>
              </a:rPr>
              <a:t>Why is trade important? </a:t>
            </a: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endParaRPr lang="en-US" sz="2300" dirty="0" smtClean="0">
              <a:latin typeface="Georgia" pitchFamily="18" charset="0"/>
            </a:endParaRPr>
          </a:p>
          <a:p>
            <a:pPr>
              <a:buNone/>
            </a:pPr>
            <a:r>
              <a:rPr lang="en-US" sz="2300" dirty="0" smtClean="0">
                <a:latin typeface="Georgia" pitchFamily="18" charset="0"/>
              </a:rPr>
              <a:t>Lesson: (give advice on  why one should focus on developing trade routes or networks, and  explain how trade can benefit an empire .) </a:t>
            </a:r>
          </a:p>
          <a:p>
            <a:pPr>
              <a:buNone/>
            </a:pPr>
            <a:endParaRPr lang="en-US" dirty="0" smtClean="0">
              <a:latin typeface="Georgia" pitchFamily="18" charset="0"/>
            </a:endParaRPr>
          </a:p>
          <a:p>
            <a:pPr>
              <a:buNone/>
            </a:pPr>
            <a:r>
              <a:rPr lang="en-US" sz="4200" dirty="0" smtClean="0">
                <a:latin typeface="Georgia" pitchFamily="18" charset="0"/>
              </a:rPr>
              <a:t>If you’re going to create an empire…..</a:t>
            </a:r>
            <a:endParaRPr lang="en-US" sz="4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514600"/>
            <a:ext cx="6248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4800" y="3429000"/>
            <a:ext cx="6248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4800" y="4419600"/>
            <a:ext cx="6248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4800" y="5638800"/>
            <a:ext cx="6248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Horizontal Scroll 8"/>
          <p:cNvSpPr/>
          <p:nvPr/>
        </p:nvSpPr>
        <p:spPr>
          <a:xfrm>
            <a:off x="228600" y="6248400"/>
            <a:ext cx="6324600" cy="2667000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642</Words>
  <Application>Microsoft Office PowerPoint</Application>
  <PresentationFormat>On-screen Show (4:3)</PresentationFormat>
  <Paragraphs>209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Empires  </vt:lpstr>
      <vt:lpstr>Introduction </vt:lpstr>
      <vt:lpstr>G geography </vt:lpstr>
      <vt:lpstr>S social </vt:lpstr>
      <vt:lpstr>P political </vt:lpstr>
      <vt:lpstr>R  religion </vt:lpstr>
      <vt:lpstr>I intellect </vt:lpstr>
      <vt:lpstr>T technology </vt:lpstr>
      <vt:lpstr>E economy </vt:lpstr>
      <vt:lpstr>Conclusion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ashleyc.alston</dc:creator>
  <cp:lastModifiedBy>ashleyc.alston</cp:lastModifiedBy>
  <cp:revision>19</cp:revision>
  <dcterms:created xsi:type="dcterms:W3CDTF">2014-10-15T15:15:59Z</dcterms:created>
  <dcterms:modified xsi:type="dcterms:W3CDTF">2014-10-15T18:21:03Z</dcterms:modified>
</cp:coreProperties>
</file>