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A6CB1-BD41-49F9-820D-04903B83B2A1}"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A6CB1-BD41-49F9-820D-04903B83B2A1}"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A6CB1-BD41-49F9-820D-04903B83B2A1}"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A6CB1-BD41-49F9-820D-04903B83B2A1}"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A6CB1-BD41-49F9-820D-04903B83B2A1}" type="datetimeFigureOut">
              <a:rPr lang="en-US" smtClean="0"/>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A6CB1-BD41-49F9-820D-04903B83B2A1}"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A6CB1-BD41-49F9-820D-04903B83B2A1}" type="datetimeFigureOut">
              <a:rPr lang="en-US" smtClean="0"/>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A6CB1-BD41-49F9-820D-04903B83B2A1}" type="datetimeFigureOut">
              <a:rPr lang="en-US" smtClean="0"/>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A6CB1-BD41-49F9-820D-04903B83B2A1}" type="datetimeFigureOut">
              <a:rPr lang="en-US" smtClean="0"/>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A6CB1-BD41-49F9-820D-04903B83B2A1}"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A6CB1-BD41-49F9-820D-04903B83B2A1}" type="datetimeFigureOut">
              <a:rPr lang="en-US" smtClean="0"/>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F0DB4-C802-4D19-BF6F-C70F1A675BE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A6CB1-BD41-49F9-820D-04903B83B2A1}" type="datetimeFigureOut">
              <a:rPr lang="en-US" smtClean="0"/>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F0DB4-C802-4D19-BF6F-C70F1A675BE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Politics of Boom and Bust</a:t>
            </a:r>
            <a:br>
              <a:rPr lang="en-US" b="1" dirty="0"/>
            </a:br>
            <a:endParaRPr lang="en-US" dirty="0"/>
          </a:p>
        </p:txBody>
      </p:sp>
      <p:sp>
        <p:nvSpPr>
          <p:cNvPr id="3" name="Subtitle 2"/>
          <p:cNvSpPr>
            <a:spLocks noGrp="1"/>
          </p:cNvSpPr>
          <p:nvPr>
            <p:ph type="subTitle" idx="1"/>
          </p:nvPr>
        </p:nvSpPr>
        <p:spPr/>
        <p:txBody>
          <a:bodyPr/>
          <a:lstStyle/>
          <a:p>
            <a:r>
              <a:rPr lang="en-US" dirty="0" smtClean="0"/>
              <a:t>Chapter 32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Stench of Scandal</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Pres. Harding was an honest man, but many in his administration were not. Harding either didn't, couldn't, or didn't want to see this fact. </a:t>
            </a:r>
          </a:p>
          <a:p>
            <a:pPr lvl="1"/>
            <a:r>
              <a:rPr lang="en-US" b="1" dirty="0" smtClean="0"/>
              <a:t>Col. Charles R. Forbes</a:t>
            </a:r>
            <a:r>
              <a:rPr lang="en-US" dirty="0" smtClean="0"/>
              <a:t> </a:t>
            </a:r>
            <a:r>
              <a:rPr lang="en-US" u="sng" dirty="0" smtClean="0"/>
              <a:t>skimmed money as chief of the Veterans Bureau</a:t>
            </a:r>
            <a:r>
              <a:rPr lang="en-US" dirty="0" smtClean="0"/>
              <a:t>. He and his crowd pilfered about $200 million while building veterans hospitals. He spent a whopping two years in jail. </a:t>
            </a:r>
          </a:p>
          <a:p>
            <a:pPr lvl="1"/>
            <a:r>
              <a:rPr lang="en-US" dirty="0" smtClean="0"/>
              <a:t>The worst was the </a:t>
            </a:r>
            <a:r>
              <a:rPr lang="en-US" b="1" dirty="0" smtClean="0"/>
              <a:t>Teapot Dome scandal</a:t>
            </a:r>
            <a:r>
              <a:rPr lang="en-US" dirty="0" smtClean="0"/>
              <a:t> involving oil. </a:t>
            </a:r>
          </a:p>
          <a:p>
            <a:pPr lvl="2"/>
            <a:r>
              <a:rPr lang="en-US" dirty="0" smtClean="0"/>
              <a:t>Sec. of Interior </a:t>
            </a:r>
            <a:r>
              <a:rPr lang="en-US" b="1" dirty="0" smtClean="0"/>
              <a:t>Albert B. Fall</a:t>
            </a:r>
            <a:r>
              <a:rPr lang="en-US" dirty="0" smtClean="0"/>
              <a:t> was to manage natural resources. When oil was discovered near the "Teapot Dome" in Wyoming, Fall sneakily had the land placed under his power. </a:t>
            </a:r>
          </a:p>
          <a:p>
            <a:pPr lvl="2"/>
            <a:r>
              <a:rPr lang="en-US" u="sng" dirty="0" smtClean="0"/>
              <a:t>Fall then accepted bribes for oil drilling rights</a:t>
            </a:r>
            <a:r>
              <a:rPr lang="en-US" dirty="0" smtClean="0"/>
              <a:t> from Edward </a:t>
            </a:r>
            <a:r>
              <a:rPr lang="en-US" dirty="0" err="1" smtClean="0"/>
              <a:t>Doheny</a:t>
            </a:r>
            <a:r>
              <a:rPr lang="en-US" dirty="0" smtClean="0"/>
              <a:t> and Harry Sinclair for about $100,000 and $300,000 respectively. </a:t>
            </a:r>
          </a:p>
          <a:p>
            <a:pPr lvl="2"/>
            <a:r>
              <a:rPr lang="en-US" dirty="0" smtClean="0"/>
              <a:t>Word leaked out in 1923 and it drug through the courts for six years. </a:t>
            </a:r>
            <a:r>
              <a:rPr lang="en-US" dirty="0" err="1" smtClean="0"/>
              <a:t>Doheny</a:t>
            </a:r>
            <a:r>
              <a:rPr lang="en-US" dirty="0" smtClean="0"/>
              <a:t> and Sinclair got off the hook, Fall served one year in jail.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These high-priced scandals and skimpy sentences jolted people's trust in the court system. </a:t>
            </a:r>
          </a:p>
          <a:p>
            <a:pPr lvl="1"/>
            <a:r>
              <a:rPr lang="en-US" dirty="0" smtClean="0"/>
              <a:t>There were more scandals. Atty. Gen. "</a:t>
            </a:r>
            <a:r>
              <a:rPr lang="en-US" b="1" dirty="0" smtClean="0"/>
              <a:t>Harry Daugherty</a:t>
            </a:r>
            <a:r>
              <a:rPr lang="en-US" dirty="0" smtClean="0"/>
              <a:t>'s name kept coming up for </a:t>
            </a:r>
            <a:r>
              <a:rPr lang="en-US" u="sng" dirty="0" smtClean="0"/>
              <a:t>possibly selling pardons and liquor permits</a:t>
            </a:r>
            <a:r>
              <a:rPr lang="en-US" dirty="0" smtClean="0"/>
              <a:t> (this during Prohibition). </a:t>
            </a:r>
          </a:p>
          <a:p>
            <a:pPr lvl="1"/>
            <a:r>
              <a:rPr lang="en-US" dirty="0" smtClean="0"/>
              <a:t>Pres. Harding died at this time, August 2, 1923, of pneumonia and thrombosis. The scandals and their stress may well have added to the illness.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“Silent Cal” Coolidge</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lvl="1"/>
            <a:r>
              <a:rPr lang="en-US" dirty="0" smtClean="0"/>
              <a:t>At Harding's death, V.P. </a:t>
            </a:r>
            <a:r>
              <a:rPr lang="en-US" b="1" dirty="0" smtClean="0"/>
              <a:t>Calvin Coolidge</a:t>
            </a:r>
            <a:r>
              <a:rPr lang="en-US" dirty="0" smtClean="0"/>
              <a:t> became president. He was serious, calm, shy, moral, boring, and unlike most politicians, didn't speak much. </a:t>
            </a:r>
          </a:p>
          <a:p>
            <a:pPr lvl="2"/>
            <a:r>
              <a:rPr lang="en-US" dirty="0" smtClean="0"/>
              <a:t>It was ironic that in the Twenties, the “Age of Ballyhoo,” the U.S. had a very traditional, old-timey president. </a:t>
            </a:r>
          </a:p>
          <a:p>
            <a:pPr lvl="1"/>
            <a:r>
              <a:rPr lang="en-US" dirty="0" smtClean="0"/>
              <a:t>Coolidge was even more pro-business than Harding had been. He once said, "the man who builds a factory builds a temple" and "the man who works there, worships there."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Frustrated Farmers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During WWI, farmers had enjoyed a boom. There much </a:t>
            </a:r>
            <a:r>
              <a:rPr lang="en-US" dirty="0" err="1" smtClean="0"/>
              <a:t>much</a:t>
            </a:r>
            <a:r>
              <a:rPr lang="en-US" dirty="0" smtClean="0"/>
              <a:t> food needed, they provided it, and earned good money in doing so. </a:t>
            </a:r>
          </a:p>
          <a:p>
            <a:pPr lvl="1"/>
            <a:r>
              <a:rPr lang="en-US" dirty="0" smtClean="0"/>
              <a:t>After the war, new technologies like the tractor made farm work much easier and increased production. But, increased supply with the same demand yields decreased prices. Whereas many enjoyed an economic boom during the decade, </a:t>
            </a:r>
            <a:r>
              <a:rPr lang="en-US" u="sng" dirty="0" smtClean="0"/>
              <a:t>farmers fell onto tough times during the 20's</a:t>
            </a:r>
            <a:r>
              <a:rPr lang="en-US" dirty="0" smtClean="0"/>
              <a:t>. </a:t>
            </a:r>
          </a:p>
          <a:p>
            <a:pPr lvl="1"/>
            <a:r>
              <a:rPr lang="en-US" dirty="0" smtClean="0"/>
              <a:t>Farmers turned to Congress. </a:t>
            </a:r>
          </a:p>
          <a:p>
            <a:pPr lvl="2"/>
            <a:r>
              <a:rPr lang="en-US" dirty="0" smtClean="0"/>
              <a:t>The </a:t>
            </a:r>
            <a:r>
              <a:rPr lang="en-US" b="1" dirty="0" smtClean="0"/>
              <a:t>Capper-Volstead Act</a:t>
            </a:r>
            <a:r>
              <a:rPr lang="en-US" dirty="0" smtClean="0"/>
              <a:t> was passed </a:t>
            </a:r>
            <a:r>
              <a:rPr lang="en-US" u="sng" dirty="0" smtClean="0"/>
              <a:t>exempting farmer cooperatives from antitrust laws</a:t>
            </a:r>
            <a:r>
              <a:rPr lang="en-US" dirty="0" smtClean="0"/>
              <a:t>. </a:t>
            </a:r>
          </a:p>
          <a:p>
            <a:pPr lvl="2"/>
            <a:r>
              <a:rPr lang="en-US" dirty="0" smtClean="0"/>
              <a:t>The </a:t>
            </a:r>
            <a:r>
              <a:rPr lang="en-US" b="1" dirty="0" err="1" smtClean="0"/>
              <a:t>McNary</a:t>
            </a:r>
            <a:r>
              <a:rPr lang="en-US" b="1" dirty="0" smtClean="0"/>
              <a:t>-Haugen Bill</a:t>
            </a:r>
            <a:r>
              <a:rPr lang="en-US" dirty="0" smtClean="0"/>
              <a:t> tried </a:t>
            </a:r>
            <a:r>
              <a:rPr lang="en-US" u="sng" dirty="0" smtClean="0"/>
              <a:t>to keep the price of agricultural goods high</a:t>
            </a:r>
            <a:r>
              <a:rPr lang="en-US" dirty="0" smtClean="0"/>
              <a:t>. This was to be done by the government buying up excess surpluses then selling them to other nations. Coolidge, the thrifty conservative, vetoed this bill twice.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Three-Way Race for the White House in 1924</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smtClean="0"/>
              <a:t>1924 was a presidential election year. Calvin Coolidge was to be reelected for the Republicans as a conservative. </a:t>
            </a:r>
          </a:p>
          <a:p>
            <a:pPr lvl="1"/>
            <a:r>
              <a:rPr lang="en-US" b="1" dirty="0" smtClean="0"/>
              <a:t>John W. Davis</a:t>
            </a:r>
            <a:r>
              <a:rPr lang="en-US" dirty="0" smtClean="0"/>
              <a:t> was nominated by the Democrats after much debate. In the changing times, </a:t>
            </a:r>
            <a:r>
              <a:rPr lang="en-US" u="sng" dirty="0" smtClean="0"/>
              <a:t>Democrats had a hard time defining themselves</a:t>
            </a:r>
            <a:r>
              <a:rPr lang="en-US" dirty="0" smtClean="0"/>
              <a:t> and their positions at their convention in New York City. </a:t>
            </a:r>
          </a:p>
          <a:p>
            <a:pPr lvl="2"/>
            <a:r>
              <a:rPr lang="en-US" dirty="0" smtClean="0"/>
              <a:t>They did define their position on race when a Democrat party vote failed to condemn the K.K.K. </a:t>
            </a:r>
          </a:p>
          <a:p>
            <a:pPr lvl="1"/>
            <a:r>
              <a:rPr lang="en-US" dirty="0" smtClean="0"/>
              <a:t>The Progressive party refused to die and nominated Sen. </a:t>
            </a:r>
            <a:r>
              <a:rPr lang="en-US" b="1" dirty="0" smtClean="0"/>
              <a:t>Robert La </a:t>
            </a:r>
            <a:r>
              <a:rPr lang="en-US" b="1" dirty="0" err="1" smtClean="0"/>
              <a:t>Follette</a:t>
            </a:r>
            <a:r>
              <a:rPr lang="en-US" dirty="0" smtClean="0"/>
              <a:t>. He was endorsed by the American Federation of Labor (A.F. of L.) labor union and by the Socialists and </a:t>
            </a:r>
            <a:r>
              <a:rPr lang="en-US" u="sng" dirty="0" smtClean="0"/>
              <a:t>would receive a sizable 5 million votes</a:t>
            </a:r>
            <a:r>
              <a:rPr lang="en-US" dirty="0" smtClean="0"/>
              <a:t>. </a:t>
            </a:r>
          </a:p>
          <a:p>
            <a:pPr lvl="1"/>
            <a:r>
              <a:rPr lang="en-US" dirty="0" smtClean="0"/>
              <a:t>Still, times were good, thus </a:t>
            </a:r>
            <a:r>
              <a:rPr lang="en-US" u="sng" dirty="0" smtClean="0"/>
              <a:t>Coolidge was reelected easily</a:t>
            </a:r>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Foreign-Policy </a:t>
            </a:r>
            <a:r>
              <a:rPr lang="en-US" dirty="0" err="1" smtClean="0"/>
              <a:t>Flounderings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lvl="1"/>
            <a:r>
              <a:rPr lang="en-US" dirty="0" smtClean="0"/>
              <a:t>With regards to foreign policy, isolationism was the rule. The U.S. would have nothing to do with the League of Nations new "World Court." </a:t>
            </a:r>
          </a:p>
          <a:p>
            <a:pPr lvl="1"/>
            <a:r>
              <a:rPr lang="en-US" dirty="0" smtClean="0"/>
              <a:t>The U.S. pulled troops out of the Dominican Republic (1925), kept them in Haiti ('til 1934), and settled a situation with Mexico over disputed oil rights (1926). </a:t>
            </a:r>
          </a:p>
          <a:p>
            <a:pPr lvl="2"/>
            <a:r>
              <a:rPr lang="en-US" dirty="0" smtClean="0"/>
              <a:t>The trend in Latin America was clear by this time: </a:t>
            </a:r>
            <a:r>
              <a:rPr lang="en-US" u="sng" dirty="0" smtClean="0"/>
              <a:t>Latinos didn't like big Yankee America pushing them around</a:t>
            </a:r>
            <a:r>
              <a:rPr lang="en-US" dirty="0" smtClean="0"/>
              <a:t>. </a:t>
            </a:r>
          </a:p>
          <a:p>
            <a:pPr lvl="1"/>
            <a:r>
              <a:rPr lang="en-US" dirty="0" smtClean="0"/>
              <a:t>The issue of Europe's debt to America was intricate; and besides, Europe was unable to pay up anyway.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Unraveling the Debt Knot</a:t>
            </a:r>
            <a:endParaRPr lang="en-US" dirty="0"/>
          </a:p>
        </p:txBody>
      </p:sp>
      <p:sp>
        <p:nvSpPr>
          <p:cNvPr id="3" name="Content Placeholder 2"/>
          <p:cNvSpPr>
            <a:spLocks noGrp="1"/>
          </p:cNvSpPr>
          <p:nvPr>
            <p:ph idx="1"/>
          </p:nvPr>
        </p:nvSpPr>
        <p:spPr>
          <a:xfrm>
            <a:off x="304800" y="1295400"/>
            <a:ext cx="8382000" cy="5257800"/>
          </a:xfrm>
        </p:spPr>
        <p:txBody>
          <a:bodyPr>
            <a:normAutofit fontScale="70000" lnSpcReduction="20000"/>
          </a:bodyPr>
          <a:lstStyle/>
          <a:p>
            <a:endParaRPr lang="en-US" dirty="0" smtClean="0"/>
          </a:p>
          <a:p>
            <a:pPr lvl="1"/>
            <a:r>
              <a:rPr lang="en-US" dirty="0" smtClean="0"/>
              <a:t>America demanded that Britain and France pay their debts to the U.S. They couldn't. So, they placed a huge price-tag onto Germany who certainly could not pay. Germany printed paper money en masse, thus creating inflation and making the money completely worthless. </a:t>
            </a:r>
          </a:p>
          <a:p>
            <a:pPr lvl="2"/>
            <a:r>
              <a:rPr lang="en-US" dirty="0" smtClean="0"/>
              <a:t>Inflation was crippling in Germany: a loaf of bread was 480 million marks, it got so bad that it was immeasurable. </a:t>
            </a:r>
          </a:p>
          <a:p>
            <a:pPr lvl="1"/>
            <a:r>
              <a:rPr lang="en-US" dirty="0" smtClean="0"/>
              <a:t>Coolidge, conservative and thrifty, would not just erase the debt. The situation for paying off debt was hopeless. </a:t>
            </a:r>
          </a:p>
          <a:p>
            <a:pPr lvl="1"/>
            <a:r>
              <a:rPr lang="en-US" dirty="0" smtClean="0"/>
              <a:t>Charles Dawes came up with the </a:t>
            </a:r>
            <a:r>
              <a:rPr lang="en-US" b="1" dirty="0" smtClean="0"/>
              <a:t>Dawes Plan</a:t>
            </a:r>
            <a:r>
              <a:rPr lang="en-US" dirty="0" smtClean="0"/>
              <a:t> for payments. </a:t>
            </a:r>
            <a:r>
              <a:rPr lang="en-US" u="sng" dirty="0" smtClean="0"/>
              <a:t>America would loan money to Germany. Germany would make payments to Britain and France. Then, they would repay their loans to America</a:t>
            </a:r>
            <a:r>
              <a:rPr lang="en-US" dirty="0" smtClean="0"/>
              <a:t>. </a:t>
            </a:r>
          </a:p>
          <a:p>
            <a:pPr lvl="2"/>
            <a:r>
              <a:rPr lang="en-US" dirty="0" smtClean="0"/>
              <a:t>The plan was simply a circle of money from-and-back-to America. Nothing would really be gained in the U.S., but at least on paper, the debts would be repaid. </a:t>
            </a:r>
          </a:p>
          <a:p>
            <a:pPr lvl="1"/>
            <a:r>
              <a:rPr lang="en-US" dirty="0" smtClean="0"/>
              <a:t>The U.S. never did get repaid for the loans. The only thing America got was resent from Britain and France who thought the U.S. was a greedy bully.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Triumph of Herbert Hoover, 1928</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Calvin Coolidge decided to not run for reelection in 1928. Sec. of Commerce </a:t>
            </a:r>
            <a:r>
              <a:rPr lang="en-US" b="1" dirty="0" smtClean="0"/>
              <a:t>Herbert Hoover</a:t>
            </a:r>
            <a:r>
              <a:rPr lang="en-US" dirty="0" smtClean="0"/>
              <a:t> became the nominee for Republicans and ran on the prosperity the 20's enjoyed. </a:t>
            </a:r>
          </a:p>
          <a:p>
            <a:pPr lvl="2"/>
            <a:r>
              <a:rPr lang="en-US" dirty="0" smtClean="0"/>
              <a:t>Hoover spoke of “Rugged Individualism” which was his view that </a:t>
            </a:r>
            <a:r>
              <a:rPr lang="en-US" u="sng" dirty="0" smtClean="0"/>
              <a:t>America was made great by strong, self-sufficient individuals, like the pioneers of old days</a:t>
            </a:r>
            <a:r>
              <a:rPr lang="en-US" dirty="0" smtClean="0"/>
              <a:t> trekking across the prairies, relying on no one else for help. This was the kind of folk America still needed, he said. </a:t>
            </a:r>
          </a:p>
          <a:p>
            <a:pPr lvl="1"/>
            <a:r>
              <a:rPr lang="en-US" dirty="0" smtClean="0"/>
              <a:t>The Democrats nominated NY Gov. </a:t>
            </a:r>
            <a:r>
              <a:rPr lang="en-US" b="1" dirty="0" smtClean="0"/>
              <a:t>Alfred E. Smith</a:t>
            </a:r>
            <a:r>
              <a:rPr lang="en-US" dirty="0" smtClean="0"/>
              <a:t>. Smith had the people's touch, but he was Catholic (which turned off many) and he was a drinker (still the days of prohibition).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normAutofit fontScale="92500" lnSpcReduction="10000"/>
          </a:bodyPr>
          <a:lstStyle/>
          <a:p>
            <a:pPr lvl="1"/>
            <a:r>
              <a:rPr lang="en-US" dirty="0" smtClean="0"/>
              <a:t>Radio was a factor in the election. Hoover sounded better on the new media than Smith's New York accent. </a:t>
            </a:r>
          </a:p>
          <a:p>
            <a:pPr lvl="2"/>
            <a:r>
              <a:rPr lang="en-US" dirty="0" smtClean="0"/>
              <a:t>On the air Hoover spoke of rugged individualism. But, he also lived it. He'd paid his dues, done jobs well, and earned his way up the ladder. He was dignified, restrained, but somewhat aloof and very mediocre with personal skills. </a:t>
            </a:r>
          </a:p>
          <a:p>
            <a:pPr lvl="1"/>
            <a:r>
              <a:rPr lang="en-US" dirty="0" smtClean="0"/>
              <a:t>The campaign was full of mudslinging on both sides. The "Solid South" normally would go Democratic, but couldn't swallow Smith—an Irish Catholic, drinker, and city-slicker. It split its vote. </a:t>
            </a:r>
          </a:p>
          <a:p>
            <a:pPr lvl="1"/>
            <a:r>
              <a:rPr lang="en-US" u="sng" dirty="0" smtClean="0"/>
              <a:t>Hoover won big</a:t>
            </a:r>
            <a:r>
              <a:rPr lang="en-US" dirty="0" smtClean="0"/>
              <a:t>, 444 to 87 electoral votes.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Hoover’s First Moves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At first, Hoover enjoyed the economic prosperity of the day. </a:t>
            </a:r>
          </a:p>
          <a:p>
            <a:pPr lvl="1"/>
            <a:r>
              <a:rPr lang="en-US" dirty="0" smtClean="0"/>
              <a:t>Hoover's philosophy of helping one's self prompted his to get the </a:t>
            </a:r>
            <a:r>
              <a:rPr lang="en-US" b="1" dirty="0" smtClean="0"/>
              <a:t>Agricultural Marketing Act</a:t>
            </a:r>
            <a:r>
              <a:rPr lang="en-US" dirty="0" smtClean="0"/>
              <a:t> passed. It set up a </a:t>
            </a:r>
            <a:r>
              <a:rPr lang="en-US" b="1" dirty="0" smtClean="0"/>
              <a:t>Federal Farm Board</a:t>
            </a:r>
            <a:r>
              <a:rPr lang="en-US" dirty="0" smtClean="0"/>
              <a:t> which was to lend money to farmers. </a:t>
            </a:r>
          </a:p>
          <a:p>
            <a:pPr lvl="2"/>
            <a:r>
              <a:rPr lang="en-US" dirty="0" smtClean="0"/>
              <a:t>The board started the Grain Stabilization Corp. and Cotton Stabilization Corp. in 1930. They were to buy up surpluses of those crops to keep prices high. </a:t>
            </a:r>
          </a:p>
          <a:p>
            <a:pPr lvl="1"/>
            <a:r>
              <a:rPr lang="en-US" dirty="0" smtClean="0"/>
              <a:t>Isolationism was carried in the economics as well as politics. The </a:t>
            </a:r>
            <a:r>
              <a:rPr lang="en-US" b="1" dirty="0" smtClean="0"/>
              <a:t>Hawley-Smoot Tariff</a:t>
            </a:r>
            <a:r>
              <a:rPr lang="en-US" dirty="0" smtClean="0"/>
              <a:t> was </a:t>
            </a:r>
            <a:r>
              <a:rPr lang="en-US" u="sng" dirty="0" smtClean="0"/>
              <a:t>hiked up to almost 60%</a:t>
            </a:r>
            <a:r>
              <a:rPr lang="en-US" dirty="0" smtClean="0"/>
              <a:t>. To other nations, this was like an economic act of war. </a:t>
            </a:r>
          </a:p>
          <a:p>
            <a:pPr lvl="2"/>
            <a:r>
              <a:rPr lang="en-US" dirty="0" smtClean="0"/>
              <a:t>This increase had negative effects: (1) it went against a trend toward </a:t>
            </a:r>
            <a:r>
              <a:rPr lang="en-US" i="1" dirty="0" smtClean="0"/>
              <a:t>lower</a:t>
            </a:r>
            <a:r>
              <a:rPr lang="en-US" dirty="0" smtClean="0"/>
              <a:t> tariffs, (2) it would slow trade and thus deepen the depression when it hit, and (3) it helped move the U.S. to full-fledged isolationism and thus help allow Hitler to rise to power.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Republican “Old Guard” Returns</a:t>
            </a:r>
            <a:endParaRPr lang="en-US" dirty="0"/>
          </a:p>
        </p:txBody>
      </p:sp>
      <p:sp>
        <p:nvSpPr>
          <p:cNvPr id="3" name="Content Placeholder 2"/>
          <p:cNvSpPr>
            <a:spLocks noGrp="1"/>
          </p:cNvSpPr>
          <p:nvPr>
            <p:ph idx="1"/>
          </p:nvPr>
        </p:nvSpPr>
        <p:spPr>
          <a:xfrm>
            <a:off x="304800" y="1600200"/>
            <a:ext cx="8382000" cy="4953000"/>
          </a:xfrm>
        </p:spPr>
        <p:txBody>
          <a:bodyPr>
            <a:normAutofit fontScale="70000" lnSpcReduction="20000"/>
          </a:bodyPr>
          <a:lstStyle/>
          <a:p>
            <a:endParaRPr lang="en-US" dirty="0" smtClean="0"/>
          </a:p>
          <a:p>
            <a:pPr lvl="1"/>
            <a:r>
              <a:rPr lang="en-US" dirty="0" smtClean="0"/>
              <a:t>Pres. Harding looked the part as president—tall, handsome, silver-haired and was friendly and popular. But, he was of average intelligence and he was gullible. </a:t>
            </a:r>
          </a:p>
          <a:p>
            <a:pPr lvl="1"/>
            <a:r>
              <a:rPr lang="en-US" dirty="0" smtClean="0"/>
              <a:t>The saying was that George Washington couldn't tell a lie and Harding couldn't tell a liar. </a:t>
            </a:r>
          </a:p>
          <a:p>
            <a:pPr lvl="1"/>
            <a:r>
              <a:rPr lang="en-US" dirty="0" smtClean="0"/>
              <a:t>Harding sought to collect the "best minds" to be in his administration. </a:t>
            </a:r>
          </a:p>
          <a:p>
            <a:pPr lvl="2"/>
            <a:r>
              <a:rPr lang="en-US" b="1" dirty="0" smtClean="0"/>
              <a:t>Charles Evans Hughes</a:t>
            </a:r>
            <a:r>
              <a:rPr lang="en-US" dirty="0" smtClean="0"/>
              <a:t> became secretary of state. He was very able in that role. </a:t>
            </a:r>
          </a:p>
          <a:p>
            <a:pPr lvl="2"/>
            <a:r>
              <a:rPr lang="en-US" b="1" dirty="0" smtClean="0"/>
              <a:t>Andrew Mellon</a:t>
            </a:r>
            <a:r>
              <a:rPr lang="en-US" dirty="0" smtClean="0"/>
              <a:t> became secretary of the treasury and managed the budget extremely well. </a:t>
            </a:r>
          </a:p>
          <a:p>
            <a:pPr lvl="2"/>
            <a:r>
              <a:rPr lang="en-US" dirty="0" smtClean="0"/>
              <a:t>Due to his food-saving successes in WWI, </a:t>
            </a:r>
            <a:r>
              <a:rPr lang="en-US" b="1" dirty="0" smtClean="0"/>
              <a:t>Herbert Hoover</a:t>
            </a:r>
            <a:r>
              <a:rPr lang="en-US" dirty="0" smtClean="0"/>
              <a:t> became secretary of commerce. </a:t>
            </a:r>
          </a:p>
          <a:p>
            <a:pPr lvl="1"/>
            <a:r>
              <a:rPr lang="en-US" dirty="0" smtClean="0"/>
              <a:t>Despite the highlights above, there were also huge duds in the Harding administration. </a:t>
            </a:r>
          </a:p>
          <a:p>
            <a:pPr lvl="2"/>
            <a:r>
              <a:rPr lang="en-US" b="1" dirty="0" smtClean="0"/>
              <a:t>Albert </a:t>
            </a:r>
            <a:r>
              <a:rPr lang="en-US" b="1" dirty="0" err="1" smtClean="0"/>
              <a:t>B.Fall</a:t>
            </a:r>
            <a:r>
              <a:rPr lang="en-US" dirty="0" smtClean="0"/>
              <a:t> was a schemer and anti-conservationist, yet was appointed secretary of the interior to manage natural resources. </a:t>
            </a:r>
          </a:p>
          <a:p>
            <a:pPr lvl="2"/>
            <a:r>
              <a:rPr lang="en-US" b="1" dirty="0" smtClean="0"/>
              <a:t>Harry M. Daugherty</a:t>
            </a:r>
            <a:r>
              <a:rPr lang="en-US" dirty="0" smtClean="0"/>
              <a:t> was a small-town lawyer, was crooked, yet was appointed attorney general.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Crash Ends the Golden Twenties</a:t>
            </a:r>
            <a:endParaRPr lang="en-US" dirty="0"/>
          </a:p>
        </p:txBody>
      </p:sp>
      <p:sp>
        <p:nvSpPr>
          <p:cNvPr id="3" name="Content Placeholder 2"/>
          <p:cNvSpPr>
            <a:spLocks noGrp="1"/>
          </p:cNvSpPr>
          <p:nvPr>
            <p:ph idx="1"/>
          </p:nvPr>
        </p:nvSpPr>
        <p:spPr>
          <a:xfrm>
            <a:off x="304800" y="1600200"/>
            <a:ext cx="8382000" cy="4800600"/>
          </a:xfrm>
        </p:spPr>
        <p:txBody>
          <a:bodyPr>
            <a:normAutofit fontScale="70000" lnSpcReduction="20000"/>
          </a:bodyPr>
          <a:lstStyle/>
          <a:p>
            <a:endParaRPr lang="en-US" dirty="0" smtClean="0"/>
          </a:p>
          <a:p>
            <a:pPr lvl="1"/>
            <a:r>
              <a:rPr lang="en-US" dirty="0" smtClean="0"/>
              <a:t>In 1929, Hoover was growing drunk on the prosperity and thought it would be never-ending. The end came soon. </a:t>
            </a:r>
          </a:p>
          <a:p>
            <a:pPr lvl="1"/>
            <a:r>
              <a:rPr lang="en-US" dirty="0" smtClean="0"/>
              <a:t>The stock market had been shooting higher and higher all decade. Some saw that a house-of-cards built that high could not stand. All it took was a little something to trigger the fall. </a:t>
            </a:r>
          </a:p>
          <a:p>
            <a:pPr lvl="2"/>
            <a:r>
              <a:rPr lang="en-US" dirty="0" smtClean="0"/>
              <a:t>On "</a:t>
            </a:r>
            <a:r>
              <a:rPr lang="en-US" b="1" dirty="0" smtClean="0"/>
              <a:t>Black Tuesday</a:t>
            </a:r>
            <a:r>
              <a:rPr lang="en-US" dirty="0" smtClean="0"/>
              <a:t>," October 29, 1929, </a:t>
            </a:r>
            <a:r>
              <a:rPr lang="en-US" u="sng" dirty="0" smtClean="0"/>
              <a:t>the bottom dropped out of the stock market</a:t>
            </a:r>
            <a:r>
              <a:rPr lang="en-US" dirty="0" smtClean="0"/>
              <a:t> on some bad economic news from Britain. The sell-off had begun and prices plummeted: stockholders had lost $40 billion in value by the end of 1929. </a:t>
            </a:r>
          </a:p>
          <a:p>
            <a:pPr lvl="1"/>
            <a:r>
              <a:rPr lang="en-US" dirty="0" smtClean="0"/>
              <a:t>The stock crash was the trigger and the circle-of-bad-news had begun. </a:t>
            </a:r>
          </a:p>
          <a:p>
            <a:pPr lvl="2"/>
            <a:r>
              <a:rPr lang="en-US" dirty="0" smtClean="0"/>
              <a:t>Businesses began to go out of business (since people couldn't or wouldn't buy now). </a:t>
            </a:r>
          </a:p>
          <a:p>
            <a:pPr lvl="2"/>
            <a:r>
              <a:rPr lang="en-US" dirty="0" smtClean="0"/>
              <a:t>Unemployment shot up. </a:t>
            </a:r>
          </a:p>
          <a:p>
            <a:pPr lvl="2"/>
            <a:r>
              <a:rPr lang="en-US" dirty="0" smtClean="0"/>
              <a:t>Over 5,000, banks went bankrupt as folks withdrew their money in fear of their bank going bankrupt (a self-fulfilling prophecy). </a:t>
            </a:r>
          </a:p>
          <a:p>
            <a:pPr lvl="2"/>
            <a:r>
              <a:rPr lang="en-US" dirty="0" smtClean="0"/>
              <a:t>The only things growing were soup kitchens and homeless shelters.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Hooked on the Horn of Plenty</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Though the stock crash was the trigger, </a:t>
            </a:r>
            <a:r>
              <a:rPr lang="en-US" u="sng" dirty="0" smtClean="0"/>
              <a:t>the causes of the Great Depression were deeper</a:t>
            </a:r>
            <a:r>
              <a:rPr lang="en-US" dirty="0" smtClean="0"/>
              <a:t>. At their roots, it was same as nearly all recessions and depressions: </a:t>
            </a:r>
            <a:r>
              <a:rPr lang="en-US" u="sng" dirty="0" smtClean="0"/>
              <a:t>over-speculation (in stock) and over-production (in farms and factories</a:t>
            </a:r>
            <a:r>
              <a:rPr lang="en-US" dirty="0" smtClean="0"/>
              <a:t>). American production and consumerism had over-reached the consumers ability to buy things using real money. </a:t>
            </a:r>
          </a:p>
          <a:p>
            <a:pPr lvl="2"/>
            <a:r>
              <a:rPr lang="en-US" dirty="0" smtClean="0"/>
              <a:t>Purchasing is always good for business, purchasing on credit is too, until the debt gets called in and the consumer can't pay up. </a:t>
            </a:r>
          </a:p>
          <a:p>
            <a:pPr lvl="1"/>
            <a:r>
              <a:rPr lang="en-US" dirty="0" smtClean="0"/>
              <a:t>The Great Depression was an international one. Europe, who was still struggling from WWI, suffered again. The effect was for each nation to draw inward to protect themselves, further into isolationism. </a:t>
            </a:r>
          </a:p>
          <a:p>
            <a:pPr lvl="1"/>
            <a:r>
              <a:rPr lang="en-US" dirty="0" smtClean="0"/>
              <a:t>There were </a:t>
            </a:r>
            <a:r>
              <a:rPr lang="en-US" i="1" dirty="0" smtClean="0"/>
              <a:t>natural</a:t>
            </a:r>
            <a:r>
              <a:rPr lang="en-US" dirty="0" smtClean="0"/>
              <a:t> disasters to add to the </a:t>
            </a:r>
            <a:r>
              <a:rPr lang="en-US" i="1" dirty="0" smtClean="0"/>
              <a:t>man-made</a:t>
            </a:r>
            <a:r>
              <a:rPr lang="en-US" dirty="0" smtClean="0"/>
              <a:t> ones. A drought sizzled the Mississippi Valley in 1930 and ruined many farmers. The Dust Bowl was coming soon.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Out of work and perhaps deeply in debt, Americans were hurting. Despite "rugged individualism," Americans looked to the president. </a:t>
            </a:r>
          </a:p>
          <a:p>
            <a:pPr lvl="2"/>
            <a:r>
              <a:rPr lang="en-US" dirty="0" smtClean="0"/>
              <a:t>"Rugged individualism" took and cynically ironic turn when folks took care of themselves in homemade slums and were called "</a:t>
            </a:r>
            <a:r>
              <a:rPr lang="en-US" i="1" dirty="0" smtClean="0"/>
              <a:t>ragged</a:t>
            </a:r>
            <a:r>
              <a:rPr lang="en-US" dirty="0" smtClean="0"/>
              <a:t> individualists." These </a:t>
            </a:r>
            <a:r>
              <a:rPr lang="en-US" u="sng" dirty="0" smtClean="0"/>
              <a:t>shanty-towns</a:t>
            </a:r>
            <a:r>
              <a:rPr lang="en-US" dirty="0" smtClean="0"/>
              <a:t> would soon be named "</a:t>
            </a:r>
            <a:r>
              <a:rPr lang="en-US" b="1" dirty="0" err="1" smtClean="0"/>
              <a:t>Hoovervilles</a:t>
            </a:r>
            <a:r>
              <a:rPr lang="en-US" dirty="0" smtClean="0"/>
              <a:t>."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Rugged Times for Rugged Individualists</a:t>
            </a:r>
            <a:endParaRPr lang="en-US" dirty="0"/>
          </a:p>
        </p:txBody>
      </p:sp>
      <p:sp>
        <p:nvSpPr>
          <p:cNvPr id="3" name="Content Placeholder 2"/>
          <p:cNvSpPr>
            <a:spLocks noGrp="1"/>
          </p:cNvSpPr>
          <p:nvPr>
            <p:ph idx="1"/>
          </p:nvPr>
        </p:nvSpPr>
        <p:spPr>
          <a:xfrm>
            <a:off x="304800" y="1600200"/>
            <a:ext cx="8382000" cy="4800600"/>
          </a:xfrm>
        </p:spPr>
        <p:txBody>
          <a:bodyPr>
            <a:normAutofit fontScale="77500" lnSpcReduction="20000"/>
          </a:bodyPr>
          <a:lstStyle/>
          <a:p>
            <a:endParaRPr lang="en-US" dirty="0" smtClean="0"/>
          </a:p>
          <a:p>
            <a:pPr lvl="1"/>
            <a:r>
              <a:rPr lang="en-US" dirty="0" smtClean="0"/>
              <a:t>Like all presidents in economic bad times, Hoover took the blame. This was probably unfair. </a:t>
            </a:r>
          </a:p>
          <a:p>
            <a:pPr lvl="2"/>
            <a:r>
              <a:rPr lang="en-US" dirty="0" smtClean="0"/>
              <a:t>He didn't help himself though—</a:t>
            </a:r>
            <a:r>
              <a:rPr lang="en-US" u="sng" dirty="0" smtClean="0"/>
              <a:t>his "rugged individualist" nature made him slow to take any government action</a:t>
            </a:r>
            <a:r>
              <a:rPr lang="en-US" dirty="0" smtClean="0"/>
              <a:t>. </a:t>
            </a:r>
          </a:p>
          <a:p>
            <a:pPr lvl="2"/>
            <a:r>
              <a:rPr lang="en-US" dirty="0" smtClean="0"/>
              <a:t>Hoover-critics pointed out that he'd fed millions in Belgium during WWI, but no one in the U.S. </a:t>
            </a:r>
          </a:p>
          <a:p>
            <a:pPr lvl="2"/>
            <a:r>
              <a:rPr lang="en-US" dirty="0" smtClean="0"/>
              <a:t>A true conservative would even question whether the government's "help" was beneficial or actually </a:t>
            </a:r>
            <a:r>
              <a:rPr lang="en-US" i="1" dirty="0" smtClean="0"/>
              <a:t>hindered</a:t>
            </a:r>
            <a:r>
              <a:rPr lang="en-US" dirty="0" smtClean="0"/>
              <a:t> any growth. Changing away from </a:t>
            </a:r>
            <a:r>
              <a:rPr lang="en-US" i="1" dirty="0" smtClean="0"/>
              <a:t>laissez-faire</a:t>
            </a:r>
            <a:r>
              <a:rPr lang="en-US" dirty="0" smtClean="0"/>
              <a:t> might slow the economy even more. </a:t>
            </a:r>
          </a:p>
          <a:p>
            <a:pPr lvl="1"/>
            <a:r>
              <a:rPr lang="en-US" dirty="0" smtClean="0"/>
              <a:t>Hoover's analysis was simple: this was a natural part of the "</a:t>
            </a:r>
            <a:r>
              <a:rPr lang="en-US" b="1" dirty="0" smtClean="0"/>
              <a:t>business cycle</a:t>
            </a:r>
            <a:r>
              <a:rPr lang="en-US" dirty="0" smtClean="0"/>
              <a:t>." The business cycle being </a:t>
            </a:r>
            <a:r>
              <a:rPr lang="en-US" u="sng" dirty="0" smtClean="0"/>
              <a:t>the cyclical ups and downs of an economy</a:t>
            </a:r>
            <a:r>
              <a:rPr lang="en-US" dirty="0" smtClean="0"/>
              <a:t>, like a roller coaster. </a:t>
            </a:r>
          </a:p>
          <a:p>
            <a:pPr lvl="2"/>
            <a:r>
              <a:rPr lang="en-US" dirty="0" smtClean="0"/>
              <a:t>His solution was also simple: just wait it out. This is </a:t>
            </a:r>
            <a:r>
              <a:rPr lang="en-US" i="1" dirty="0" smtClean="0"/>
              <a:t>not</a:t>
            </a:r>
            <a:r>
              <a:rPr lang="en-US" dirty="0" smtClean="0"/>
              <a:t> what the people wanted to hear. </a:t>
            </a:r>
          </a:p>
          <a:p>
            <a:pPr lvl="1"/>
            <a:r>
              <a:rPr lang="en-US" dirty="0" smtClean="0"/>
              <a:t>Eventually, Hoover did go against his nature and get the government to take some action.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Hoover Battles the Great Depression</a:t>
            </a:r>
            <a:endParaRPr lang="en-US" dirty="0"/>
          </a:p>
        </p:txBody>
      </p:sp>
      <p:sp>
        <p:nvSpPr>
          <p:cNvPr id="3" name="Content Placeholder 2"/>
          <p:cNvSpPr>
            <a:spLocks noGrp="1"/>
          </p:cNvSpPr>
          <p:nvPr>
            <p:ph idx="1"/>
          </p:nvPr>
        </p:nvSpPr>
        <p:spPr>
          <a:xfrm>
            <a:off x="304800" y="1600200"/>
            <a:ext cx="8382000" cy="4876800"/>
          </a:xfrm>
        </p:spPr>
        <p:txBody>
          <a:bodyPr>
            <a:normAutofit fontScale="77500" lnSpcReduction="20000"/>
          </a:bodyPr>
          <a:lstStyle/>
          <a:p>
            <a:pPr lvl="1"/>
            <a:r>
              <a:rPr lang="en-US" dirty="0" smtClean="0"/>
              <a:t>Pres. Hoover got the government involved in the Great Depression by recommending Congress dole out $2.25 billion. The theory was to jump start the economy through government spending. </a:t>
            </a:r>
          </a:p>
          <a:p>
            <a:pPr lvl="2"/>
            <a:r>
              <a:rPr lang="en-US" dirty="0" smtClean="0"/>
              <a:t>The massive Boulder Dam was begun in 1930, completed in 1936, and renamed to </a:t>
            </a:r>
            <a:r>
              <a:rPr lang="en-US" b="1" dirty="0" smtClean="0"/>
              <a:t>Hoover Dam</a:t>
            </a:r>
            <a:r>
              <a:rPr lang="en-US" dirty="0" smtClean="0"/>
              <a:t>. The resulting Lake Mead served to generate electricity, irrigation, flood control, and recreation. It still does. </a:t>
            </a:r>
          </a:p>
          <a:p>
            <a:pPr lvl="2"/>
            <a:r>
              <a:rPr lang="en-US" dirty="0" smtClean="0"/>
              <a:t>Hoover, however, didn't like all dams. </a:t>
            </a:r>
            <a:r>
              <a:rPr lang="en-US" u="sng" dirty="0" smtClean="0"/>
              <a:t>He vetoed the Muscle Shoals Bill to dam the Tennessee River</a:t>
            </a:r>
            <a:r>
              <a:rPr lang="en-US" dirty="0" smtClean="0"/>
              <a:t>. This would be done later by Franklin Roosevelt under the Tennessee Valley Authority (the TVA). </a:t>
            </a:r>
          </a:p>
          <a:p>
            <a:pPr lvl="1"/>
            <a:r>
              <a:rPr lang="en-US" dirty="0" smtClean="0"/>
              <a:t>Hoover's most far-reaching effort wasn't construction in nature, but financial. He got the </a:t>
            </a:r>
            <a:r>
              <a:rPr lang="en-US" b="1" dirty="0" smtClean="0"/>
              <a:t>Reconstruction Finance Corporation</a:t>
            </a:r>
            <a:r>
              <a:rPr lang="en-US" dirty="0" smtClean="0"/>
              <a:t> (the RFC) passed. </a:t>
            </a:r>
            <a:r>
              <a:rPr lang="en-US" u="sng" dirty="0" smtClean="0"/>
              <a:t>It would lend money to finance the massive government projects of FDR's "New Deal</a:t>
            </a:r>
            <a:r>
              <a:rPr lang="en-US" dirty="0" smtClean="0"/>
              <a:t>." </a:t>
            </a:r>
          </a:p>
          <a:p>
            <a:pPr lvl="2"/>
            <a:r>
              <a:rPr lang="en-US" dirty="0" smtClean="0"/>
              <a:t>The real beneficiaries of the RFC were the government agencies lending the money. They were essentially banks profiting on the interest of loans. This also was a point of criticism toward Hoover.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When the economy is good, labor unions struggle (like the 1920's), when the economy is bad, labor unions tend to gain steam (like the Depression). </a:t>
            </a:r>
          </a:p>
          <a:p>
            <a:pPr lvl="2"/>
            <a:r>
              <a:rPr lang="en-US" dirty="0" smtClean="0"/>
              <a:t>Congress passed the </a:t>
            </a:r>
            <a:r>
              <a:rPr lang="en-US" b="1" dirty="0" smtClean="0"/>
              <a:t>Norris-La Guardia Anti-Injunction Act</a:t>
            </a:r>
            <a:r>
              <a:rPr lang="en-US" dirty="0" smtClean="0"/>
              <a:t> which </a:t>
            </a:r>
            <a:r>
              <a:rPr lang="en-US" u="sng" dirty="0" smtClean="0"/>
              <a:t>outlawed antiunion contracts</a:t>
            </a:r>
            <a:r>
              <a:rPr lang="en-US" dirty="0" smtClean="0"/>
              <a:t> (AKA "yellow dog" contracts) </a:t>
            </a:r>
            <a:r>
              <a:rPr lang="en-US" u="sng" dirty="0" smtClean="0"/>
              <a:t>which forced workers to sign promises to </a:t>
            </a:r>
            <a:r>
              <a:rPr lang="en-US" i="1" u="sng" dirty="0" smtClean="0"/>
              <a:t>not</a:t>
            </a:r>
            <a:r>
              <a:rPr lang="en-US" u="sng" dirty="0" smtClean="0"/>
              <a:t> join a union</a:t>
            </a:r>
            <a:r>
              <a:rPr lang="en-US" dirty="0" smtClean="0"/>
              <a:t>. It also said the </a:t>
            </a:r>
            <a:r>
              <a:rPr lang="en-US" u="sng" dirty="0" smtClean="0"/>
              <a:t>federal courts could not hinder strikes, boycotts, or peaceful protesting by unions</a:t>
            </a:r>
            <a:r>
              <a:rPr lang="en-US" dirty="0" smtClean="0"/>
              <a:t>. </a:t>
            </a:r>
          </a:p>
          <a:p>
            <a:pPr lvl="1"/>
            <a:r>
              <a:rPr lang="en-US" dirty="0" smtClean="0"/>
              <a:t>Despite his slogan of "rugged individualism," belief in the business cycle and </a:t>
            </a:r>
            <a:r>
              <a:rPr lang="en-US" i="1" dirty="0" smtClean="0"/>
              <a:t>laissez-faire</a:t>
            </a:r>
            <a:r>
              <a:rPr lang="en-US" dirty="0" smtClean="0"/>
              <a:t> economics, and something of a reputation for not caring about people, Hoover </a:t>
            </a:r>
            <a:r>
              <a:rPr lang="en-US" i="1" dirty="0" smtClean="0"/>
              <a:t>did</a:t>
            </a:r>
            <a:r>
              <a:rPr lang="en-US" dirty="0" smtClean="0"/>
              <a:t> get the government involved in fighting the Great Depression. It just happened later rather than sooner.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Routing the Bonus Army in Washington</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Many WWI veterans were still clamoring for "bonuses" for saving the world for democracy. The "</a:t>
            </a:r>
            <a:r>
              <a:rPr lang="en-US" b="1" dirty="0" smtClean="0"/>
              <a:t>Bonus Expeditionary Force</a:t>
            </a:r>
            <a:r>
              <a:rPr lang="en-US" dirty="0" smtClean="0"/>
              <a:t>" (the BEF) was drummed up. It consisted of 20,000 people who marched to Washington, set up camp (literally), and demanded their bonuses. </a:t>
            </a:r>
          </a:p>
          <a:p>
            <a:pPr lvl="2"/>
            <a:r>
              <a:rPr lang="en-US" dirty="0" smtClean="0"/>
              <a:t>The situation got out of hand. Riots emerged in the unsanitary encampment. </a:t>
            </a:r>
          </a:p>
          <a:p>
            <a:pPr lvl="2"/>
            <a:r>
              <a:rPr lang="en-US" dirty="0" smtClean="0"/>
              <a:t>Pres. Hoover criticized the BEF as being made up of riffraff and reds (communists). </a:t>
            </a:r>
            <a:r>
              <a:rPr lang="en-US" u="sng" dirty="0" smtClean="0"/>
              <a:t>Hoover ordered the BEF evicted</a:t>
            </a:r>
            <a:r>
              <a:rPr lang="en-US" dirty="0" smtClean="0"/>
              <a:t>. </a:t>
            </a:r>
          </a:p>
          <a:p>
            <a:pPr lvl="1"/>
            <a:r>
              <a:rPr lang="en-US" dirty="0" smtClean="0"/>
              <a:t>The eviction was carried out by </a:t>
            </a:r>
            <a:r>
              <a:rPr lang="en-US" b="1" dirty="0" smtClean="0"/>
              <a:t>Gen. Douglas MacArthur</a:t>
            </a:r>
            <a:r>
              <a:rPr lang="en-US" dirty="0" smtClean="0"/>
              <a:t> and the Army., and it was ugly. </a:t>
            </a:r>
          </a:p>
          <a:p>
            <a:pPr lvl="2"/>
            <a:r>
              <a:rPr lang="en-US" dirty="0" smtClean="0"/>
              <a:t>MacArthur used bayonets, tear gas, and fire to roust the BEF out. The "Battle of Anacostia Flats" was not a pretty picture in American History. </a:t>
            </a:r>
          </a:p>
          <a:p>
            <a:pPr lvl="2"/>
            <a:r>
              <a:rPr lang="en-US" dirty="0" smtClean="0"/>
              <a:t>The whole sad affair also hurt Hoover's image even more.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Japanese Militarists Attack China</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Meanwhile, across the Pacific, problems were budding. In 1931, </a:t>
            </a:r>
            <a:r>
              <a:rPr lang="en-US" u="sng" dirty="0" smtClean="0"/>
              <a:t>Japan invaded Manchuria</a:t>
            </a:r>
            <a:r>
              <a:rPr lang="en-US" dirty="0" smtClean="0"/>
              <a:t> (northern China). </a:t>
            </a:r>
          </a:p>
          <a:p>
            <a:pPr lvl="2"/>
            <a:r>
              <a:rPr lang="en-US" dirty="0" smtClean="0"/>
              <a:t>This involved the U.S. a bit since Open Door policy was shut in Manchuria. </a:t>
            </a:r>
          </a:p>
          <a:p>
            <a:pPr lvl="1"/>
            <a:r>
              <a:rPr lang="en-US" dirty="0" smtClean="0"/>
              <a:t>Those who believed in the idealistic League of Nations and the Kellogg-Briand Pact which outlawed war on paper, were shocked. This was simply a stronger nation in Japan taking over a weaker one in China. </a:t>
            </a:r>
          </a:p>
          <a:p>
            <a:pPr lvl="2"/>
            <a:r>
              <a:rPr lang="en-US" dirty="0" smtClean="0"/>
              <a:t>Steps were suggested the League use boycotts and blockades to put the economic stranglehold on Japan. </a:t>
            </a:r>
          </a:p>
          <a:p>
            <a:pPr lvl="2"/>
            <a:r>
              <a:rPr lang="en-US" dirty="0" smtClean="0"/>
              <a:t>But, the U.S. was </a:t>
            </a:r>
            <a:r>
              <a:rPr lang="en-US" i="1" dirty="0" smtClean="0"/>
              <a:t>not</a:t>
            </a:r>
            <a:r>
              <a:rPr lang="en-US" dirty="0" smtClean="0"/>
              <a:t> a member of the League of Nations. </a:t>
            </a:r>
          </a:p>
          <a:p>
            <a:pPr lvl="2"/>
            <a:r>
              <a:rPr lang="en-US" dirty="0" smtClean="0"/>
              <a:t>Sec. of State </a:t>
            </a:r>
            <a:r>
              <a:rPr lang="en-US" b="1" dirty="0" smtClean="0"/>
              <a:t>Henry Stimson</a:t>
            </a:r>
            <a:r>
              <a:rPr lang="en-US" dirty="0" smtClean="0"/>
              <a:t> issued words as actions. The "Stimson doctrine" said </a:t>
            </a:r>
            <a:r>
              <a:rPr lang="en-US" u="sng" dirty="0" smtClean="0"/>
              <a:t>the U.S. would not recognize any territories acquired by force</a:t>
            </a:r>
            <a:r>
              <a:rPr lang="en-US" dirty="0" smtClean="0"/>
              <a:t>. These were the right words, but in the end, only words.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The words may have even backfired. Japan was insulted and </a:t>
            </a:r>
            <a:r>
              <a:rPr lang="en-US" u="sng" dirty="0" smtClean="0"/>
              <a:t>bombed Shanghai on the coast of China</a:t>
            </a:r>
            <a:r>
              <a:rPr lang="en-US" dirty="0" smtClean="0"/>
              <a:t> in 1932. </a:t>
            </a:r>
          </a:p>
          <a:p>
            <a:pPr lvl="2"/>
            <a:r>
              <a:rPr lang="en-US" dirty="0" smtClean="0"/>
              <a:t>Some Americans engaged in informal boycotts. But, this was just piecemeal and unorganized. Since the Depression was foremost on their minds, most Americans didn't care to do much else toward Japan. </a:t>
            </a:r>
          </a:p>
          <a:p>
            <a:pPr lvl="1"/>
            <a:r>
              <a:rPr lang="en-US" dirty="0" smtClean="0"/>
              <a:t>The Japanese invasion of Manchuria in 1931 taught a lesson: </a:t>
            </a:r>
            <a:r>
              <a:rPr lang="en-US" u="sng" dirty="0" smtClean="0"/>
              <a:t>aggressive nations could take over weaker nations, the free nations would complain, but they would take no action</a:t>
            </a:r>
            <a:r>
              <a:rPr lang="en-US" dirty="0" smtClean="0"/>
              <a:t>. The first step to WWII had been taken.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Hoover Pioneers the Good Neighbor Policy</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lvl="1"/>
            <a:r>
              <a:rPr lang="en-US" dirty="0" smtClean="0"/>
              <a:t>U.S. relations with Latin America had been hurting since around 1900. Hoover wanted to change that. </a:t>
            </a:r>
          </a:p>
          <a:p>
            <a:pPr lvl="2"/>
            <a:r>
              <a:rPr lang="en-US" dirty="0" smtClean="0"/>
              <a:t>Hoover went on a good-will tour of Latin America in attempt to extend the hand of friendship. </a:t>
            </a:r>
          </a:p>
          <a:p>
            <a:pPr lvl="1"/>
            <a:r>
              <a:rPr lang="en-US" dirty="0" smtClean="0"/>
              <a:t>In the Depression, Americans had less money to engage in Taft-like "dollar diplomacy" (AKA "economic imperialism") with Latin America. </a:t>
            </a:r>
          </a:p>
          <a:p>
            <a:pPr lvl="1"/>
            <a:r>
              <a:rPr lang="en-US" dirty="0" smtClean="0"/>
              <a:t>New policies saw American troops were pulled out of Haiti and Nicaragua. </a:t>
            </a:r>
          </a:p>
          <a:p>
            <a:pPr lvl="1"/>
            <a:r>
              <a:rPr lang="en-US" dirty="0" smtClean="0"/>
              <a:t>These policies </a:t>
            </a:r>
            <a:r>
              <a:rPr lang="en-US" u="sng" dirty="0" smtClean="0"/>
              <a:t>laid the groundwork for FDR's "Good Neighbor" policy</a:t>
            </a:r>
            <a:r>
              <a:rPr lang="en-US" dirty="0" smtClean="0"/>
              <a:t>. </a:t>
            </a:r>
            <a:endParaRPr lang="en-US" smtClean="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GOP Reaction at the Throttle</a:t>
            </a:r>
            <a:endParaRPr lang="en-US" dirty="0"/>
          </a:p>
        </p:txBody>
      </p:sp>
      <p:sp>
        <p:nvSpPr>
          <p:cNvPr id="3" name="Content Placeholder 2"/>
          <p:cNvSpPr>
            <a:spLocks noGrp="1"/>
          </p:cNvSpPr>
          <p:nvPr>
            <p:ph idx="1"/>
          </p:nvPr>
        </p:nvSpPr>
        <p:spPr>
          <a:xfrm>
            <a:off x="228600" y="1295400"/>
            <a:ext cx="8458200" cy="5334000"/>
          </a:xfrm>
        </p:spPr>
        <p:txBody>
          <a:bodyPr>
            <a:normAutofit fontScale="70000" lnSpcReduction="20000"/>
          </a:bodyPr>
          <a:lstStyle/>
          <a:p>
            <a:endParaRPr lang="en-US" dirty="0" smtClean="0"/>
          </a:p>
          <a:p>
            <a:pPr lvl="1"/>
            <a:r>
              <a:rPr lang="en-US" dirty="0" smtClean="0"/>
              <a:t>Harding was a good man at heart, but he lacked the vigor of a strong leader. In Harding, the less-than-honest had the perfect front for their schemes. </a:t>
            </a:r>
          </a:p>
          <a:p>
            <a:pPr lvl="2"/>
            <a:r>
              <a:rPr lang="en-US" dirty="0" smtClean="0"/>
              <a:t>The "Old Guard", McKinley-style industrialists sought to further </a:t>
            </a:r>
            <a:r>
              <a:rPr lang="en-US" i="1" dirty="0" smtClean="0"/>
              <a:t>laissez-faire</a:t>
            </a:r>
            <a:r>
              <a:rPr lang="en-US" dirty="0" smtClean="0"/>
              <a:t>; in other words, to let business run wild and free. </a:t>
            </a:r>
          </a:p>
          <a:p>
            <a:pPr lvl="2"/>
            <a:r>
              <a:rPr lang="en-US" dirty="0" smtClean="0"/>
              <a:t>Harding appointed 4 Supreme Court justices. Three were standard traditionalists. The other was former president </a:t>
            </a:r>
            <a:r>
              <a:rPr lang="en-US" b="1" dirty="0" smtClean="0"/>
              <a:t>William Taft</a:t>
            </a:r>
            <a:r>
              <a:rPr lang="en-US" dirty="0" smtClean="0"/>
              <a:t> as </a:t>
            </a:r>
            <a:r>
              <a:rPr lang="en-US" u="sng" dirty="0" smtClean="0"/>
              <a:t>chief justice</a:t>
            </a:r>
            <a:r>
              <a:rPr lang="en-US" dirty="0" smtClean="0"/>
              <a:t>. He judged a bit more liberal. </a:t>
            </a:r>
          </a:p>
          <a:p>
            <a:pPr lvl="1"/>
            <a:r>
              <a:rPr lang="en-US" dirty="0" smtClean="0"/>
              <a:t>The conservative court halted progressive laws. </a:t>
            </a:r>
          </a:p>
          <a:p>
            <a:pPr lvl="2"/>
            <a:r>
              <a:rPr lang="en-US" dirty="0" smtClean="0"/>
              <a:t>A federal child-labor law was stopped. </a:t>
            </a:r>
          </a:p>
          <a:p>
            <a:pPr lvl="2"/>
            <a:r>
              <a:rPr lang="en-US" dirty="0" smtClean="0"/>
              <a:t>In the case of </a:t>
            </a:r>
            <a:r>
              <a:rPr lang="en-US" b="1" i="1" dirty="0" smtClean="0"/>
              <a:t>Adkins v. Children's Hospital</a:t>
            </a:r>
            <a:r>
              <a:rPr lang="en-US" dirty="0" smtClean="0"/>
              <a:t> the court reversed its own reasoning that had been set in </a:t>
            </a:r>
            <a:r>
              <a:rPr lang="en-US" i="1" dirty="0" smtClean="0"/>
              <a:t>Muller v. Oregon</a:t>
            </a:r>
            <a:r>
              <a:rPr lang="en-US" dirty="0" smtClean="0"/>
              <a:t>. The </a:t>
            </a:r>
            <a:r>
              <a:rPr lang="en-US" i="1" dirty="0" smtClean="0"/>
              <a:t>Muller</a:t>
            </a:r>
            <a:r>
              <a:rPr lang="en-US" dirty="0" smtClean="0"/>
              <a:t> case had said women need special protection in the work place. The </a:t>
            </a:r>
            <a:r>
              <a:rPr lang="en-US" i="1" dirty="0" smtClean="0"/>
              <a:t>Adkins</a:t>
            </a:r>
            <a:r>
              <a:rPr lang="en-US" dirty="0" smtClean="0"/>
              <a:t> decision </a:t>
            </a:r>
            <a:r>
              <a:rPr lang="en-US" u="sng" dirty="0" smtClean="0"/>
              <a:t>erased the idea of women's protection at work and wiped out a minimum wage law for women</a:t>
            </a:r>
            <a:r>
              <a:rPr lang="en-US" dirty="0" smtClean="0"/>
              <a:t>. </a:t>
            </a:r>
          </a:p>
          <a:p>
            <a:pPr lvl="1"/>
            <a:r>
              <a:rPr lang="en-US" dirty="0" smtClean="0"/>
              <a:t>The Anti-trust laws which had been applied during the Progressive years were set aside. The Harding-era trend was clear for businesses: it's a go for expansion and free from fear that the government might interfere. </a:t>
            </a:r>
          </a:p>
          <a:p>
            <a:pPr lvl="2"/>
            <a:r>
              <a:rPr lang="en-US" dirty="0" smtClean="0"/>
              <a:t>An example would be the I.C.C. (the Interstate Commerce Commission, set up to regulate the railroads). It was made up of men sympathetic to the railroad managers.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Aftermath of the War</a:t>
            </a:r>
            <a:endParaRPr lang="en-US" dirty="0"/>
          </a:p>
        </p:txBody>
      </p:sp>
      <p:sp>
        <p:nvSpPr>
          <p:cNvPr id="3" name="Content Placeholder 2"/>
          <p:cNvSpPr>
            <a:spLocks noGrp="1"/>
          </p:cNvSpPr>
          <p:nvPr>
            <p:ph idx="1"/>
          </p:nvPr>
        </p:nvSpPr>
        <p:spPr>
          <a:xfrm>
            <a:off x="304800" y="1371600"/>
            <a:ext cx="8382000" cy="5181600"/>
          </a:xfrm>
        </p:spPr>
        <p:txBody>
          <a:bodyPr>
            <a:normAutofit fontScale="85000" lnSpcReduction="20000"/>
          </a:bodyPr>
          <a:lstStyle/>
          <a:p>
            <a:pPr lvl="1"/>
            <a:r>
              <a:rPr lang="en-US" dirty="0" smtClean="0"/>
              <a:t>With the war over, </a:t>
            </a:r>
            <a:r>
              <a:rPr lang="en-US" u="sng" dirty="0" smtClean="0"/>
              <a:t>the government stepped back and away from business intervention</a:t>
            </a:r>
            <a:r>
              <a:rPr lang="en-US" dirty="0" smtClean="0"/>
              <a:t>. Two examples were that the War Industries Board was gone and control of the railroads went back to private enterprise in the </a:t>
            </a:r>
            <a:r>
              <a:rPr lang="en-US" dirty="0" err="1" smtClean="0"/>
              <a:t>Esch</a:t>
            </a:r>
            <a:r>
              <a:rPr lang="en-US" dirty="0" smtClean="0"/>
              <a:t>-Cummins Transportation Act. </a:t>
            </a:r>
          </a:p>
          <a:p>
            <a:pPr lvl="1"/>
            <a:r>
              <a:rPr lang="en-US" dirty="0" smtClean="0"/>
              <a:t>The federal government got out of shipping by passing the </a:t>
            </a:r>
            <a:r>
              <a:rPr lang="en-US" b="1" dirty="0" smtClean="0"/>
              <a:t>Merchant Marine Act</a:t>
            </a:r>
            <a:r>
              <a:rPr lang="en-US" dirty="0" smtClean="0"/>
              <a:t> (1920). It authorized the Shipping Board to sell some 1,500 WWI-era ships to private shippers. This meant a smaller navy and less hassles. </a:t>
            </a:r>
          </a:p>
          <a:p>
            <a:pPr lvl="1"/>
            <a:r>
              <a:rPr lang="en-US" dirty="0" smtClean="0"/>
              <a:t>In the era of </a:t>
            </a:r>
            <a:r>
              <a:rPr lang="en-US" i="1" dirty="0" smtClean="0"/>
              <a:t>laissez-faire</a:t>
            </a:r>
            <a:r>
              <a:rPr lang="en-US" dirty="0" smtClean="0"/>
              <a:t> and pro-business policies, </a:t>
            </a:r>
            <a:r>
              <a:rPr lang="en-US" u="sng" dirty="0" smtClean="0"/>
              <a:t>the labor movement struggled badly</a:t>
            </a:r>
            <a:r>
              <a:rPr lang="en-US" dirty="0" smtClean="0"/>
              <a:t>. </a:t>
            </a:r>
          </a:p>
          <a:p>
            <a:pPr lvl="2"/>
            <a:r>
              <a:rPr lang="en-US" dirty="0" smtClean="0"/>
              <a:t>A bloody strike was broken in 1919, crippling the labor movement. </a:t>
            </a:r>
          </a:p>
          <a:p>
            <a:pPr lvl="2"/>
            <a:r>
              <a:rPr lang="en-US" dirty="0" smtClean="0"/>
              <a:t>In 1922, the Railway Labor Board cut wages by 12%. This started a two month strike. Atty. Gen. Daugherty laid down a stinging injunction and crushed the strike. This was a near-death blow to labor unions and </a:t>
            </a:r>
            <a:r>
              <a:rPr lang="en-US" u="sng" dirty="0" smtClean="0"/>
              <a:t>union enrollment dropped by 30%</a:t>
            </a:r>
            <a:r>
              <a:rPr lang="en-US"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Veterans began organizing. Teddy Roosevelt started the American Legion in Paris in 1919. </a:t>
            </a:r>
          </a:p>
          <a:p>
            <a:pPr lvl="2"/>
            <a:r>
              <a:rPr lang="en-US" dirty="0" smtClean="0"/>
              <a:t>Vets got together socially, but also for other reasons, mainly seeking money. The </a:t>
            </a:r>
            <a:r>
              <a:rPr lang="en-US" u="sng" dirty="0" smtClean="0"/>
              <a:t>vets sought wages lost while away and/or veterans benefits</a:t>
            </a:r>
            <a:r>
              <a:rPr lang="en-US" dirty="0" smtClean="0"/>
              <a:t>. </a:t>
            </a:r>
          </a:p>
          <a:p>
            <a:pPr lvl="2"/>
            <a:r>
              <a:rPr lang="en-US" dirty="0" smtClean="0"/>
              <a:t>Their pressure got Congress to pass a "bonus" bill, Harding vetoed it. Congress passed another, the Adjusted Compensation Act, </a:t>
            </a:r>
            <a:r>
              <a:rPr lang="en-US" b="1" dirty="0" smtClean="0"/>
              <a:t>Pres. Calvin Coolidge</a:t>
            </a:r>
            <a:r>
              <a:rPr lang="en-US" dirty="0" smtClean="0"/>
              <a:t> vetoed it, but Congress overrode the veto.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 Seeks Benefits Without Burdens</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Because the Senate had not approved of the Treaty of Versailles, America was still, technically, at war. Thus, Congress passed a joint resolution officially ending the war in July of 1921. </a:t>
            </a:r>
          </a:p>
          <a:p>
            <a:pPr lvl="1"/>
            <a:r>
              <a:rPr lang="en-US" dirty="0" smtClean="0"/>
              <a:t>Officially, the U.S. did not participate with the League of Nations. "Unofficial observers" were at the meetings to keep a suspicious eye on things. The lack of real participation though from the U.S. helped to doom the League. </a:t>
            </a:r>
          </a:p>
          <a:p>
            <a:pPr lvl="1"/>
            <a:r>
              <a:rPr lang="en-US" dirty="0" smtClean="0"/>
              <a:t>In the Middle East, Harding recognized the need for oil. He secured the rights, along with England, for drilling there. </a:t>
            </a:r>
          </a:p>
          <a:p>
            <a:pPr lvl="1"/>
            <a:r>
              <a:rPr lang="en-US" dirty="0" smtClean="0"/>
              <a:t>Disarmament was the trend of the time. A cautious eye was on Britain and Japan who were starting a ship-building race.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1"/>
            <a:r>
              <a:rPr lang="en-US" dirty="0" smtClean="0"/>
              <a:t>A "Disarmament" Conference was held in 1921-22. All major powers were invited, except Bolshevik Russia. Sec. of State Charles Evans Hughes suggested </a:t>
            </a:r>
            <a:r>
              <a:rPr lang="en-US" u="sng" dirty="0" smtClean="0"/>
              <a:t>a ratio of ships at 5:5:3 (U.S. to Britain to Japan</a:t>
            </a:r>
            <a:r>
              <a:rPr lang="en-US" dirty="0" smtClean="0"/>
              <a:t>). Several treaties were made: </a:t>
            </a:r>
          </a:p>
          <a:p>
            <a:pPr lvl="2"/>
            <a:r>
              <a:rPr lang="en-US" dirty="0" smtClean="0"/>
              <a:t>The </a:t>
            </a:r>
            <a:r>
              <a:rPr lang="en-US" b="1" dirty="0" smtClean="0"/>
              <a:t>Five-Power Treaty</a:t>
            </a:r>
            <a:r>
              <a:rPr lang="en-US" dirty="0" smtClean="0"/>
              <a:t> </a:t>
            </a:r>
            <a:r>
              <a:rPr lang="en-US" u="sng" dirty="0" smtClean="0"/>
              <a:t>set up the 5:5:3 ratio</a:t>
            </a:r>
            <a:r>
              <a:rPr lang="en-US" dirty="0" smtClean="0"/>
              <a:t> and gave Japan a bonus to save face. </a:t>
            </a:r>
          </a:p>
          <a:p>
            <a:pPr lvl="2"/>
            <a:r>
              <a:rPr lang="en-US" dirty="0" smtClean="0"/>
              <a:t>The </a:t>
            </a:r>
            <a:r>
              <a:rPr lang="en-US" b="1" dirty="0" smtClean="0"/>
              <a:t>Four-Power Treaty</a:t>
            </a:r>
            <a:r>
              <a:rPr lang="en-US" dirty="0" smtClean="0"/>
              <a:t> required Britain, Japan, France, and the U.S. to </a:t>
            </a:r>
            <a:r>
              <a:rPr lang="en-US" u="sng" dirty="0" smtClean="0"/>
              <a:t>keep the status quo in the Pacific</a:t>
            </a:r>
            <a:r>
              <a:rPr lang="en-US" dirty="0" smtClean="0"/>
              <a:t>. </a:t>
            </a:r>
          </a:p>
          <a:p>
            <a:pPr lvl="2"/>
            <a:r>
              <a:rPr lang="en-US" dirty="0" smtClean="0"/>
              <a:t>The </a:t>
            </a:r>
            <a:r>
              <a:rPr lang="en-US" b="1" dirty="0" smtClean="0"/>
              <a:t>Nine-Power Treaty</a:t>
            </a:r>
            <a:r>
              <a:rPr lang="en-US" dirty="0" smtClean="0"/>
              <a:t> kept open the </a:t>
            </a:r>
            <a:r>
              <a:rPr lang="en-US" u="sng" dirty="0" smtClean="0"/>
              <a:t>Open Door policy</a:t>
            </a:r>
            <a:r>
              <a:rPr lang="en-US" dirty="0" smtClean="0"/>
              <a:t> with China (free trade for all). </a:t>
            </a:r>
          </a:p>
          <a:p>
            <a:pPr lvl="2"/>
            <a:r>
              <a:rPr lang="en-US" dirty="0" smtClean="0"/>
              <a:t>At the meetings end, the Harding crowd boasted of disarmament. But, there were technicalities: (1) there was no limit on small ships and (2) the U.S. </a:t>
            </a:r>
            <a:r>
              <a:rPr lang="en-US" i="1" dirty="0" smtClean="0"/>
              <a:t>agreed</a:t>
            </a:r>
            <a:r>
              <a:rPr lang="en-US" dirty="0" smtClean="0"/>
              <a:t> to the Four-Power Treaty, but was not </a:t>
            </a:r>
            <a:r>
              <a:rPr lang="en-US" i="1" dirty="0" smtClean="0"/>
              <a:t>bound</a:t>
            </a:r>
            <a:r>
              <a:rPr lang="en-US" dirty="0" smtClean="0"/>
              <a:t> by it (it had no muscle).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In keeping with Woodrow Wilson's "war to end all war" ambition, there was an international trend to end warfare as a means of solving disputes. Later, in 1928 under Pres. Coolidge, Sec. of State </a:t>
            </a:r>
            <a:r>
              <a:rPr lang="en-US" b="1" dirty="0" smtClean="0"/>
              <a:t>Frank B. Kellogg</a:t>
            </a:r>
            <a:r>
              <a:rPr lang="en-US" dirty="0" smtClean="0"/>
              <a:t> won the Nobel Peace Prize. He signed the </a:t>
            </a:r>
            <a:r>
              <a:rPr lang="en-US" b="1" dirty="0" smtClean="0"/>
              <a:t>Kellogg-Briand Pact</a:t>
            </a:r>
            <a:r>
              <a:rPr lang="en-US" dirty="0" smtClean="0"/>
              <a:t> which </a:t>
            </a:r>
            <a:r>
              <a:rPr lang="en-US" u="sng" dirty="0" smtClean="0"/>
              <a:t>outlawed war</a:t>
            </a:r>
            <a:r>
              <a:rPr lang="en-US" dirty="0" smtClean="0"/>
              <a:t>. 62 nations signed this treaty—a beautiful idea, yet incredibly naive.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Hiking the Tariff Higher</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smtClean="0"/>
              <a:t>In the pro-business mood of the time period, businesses sought to up the tariff to protect themselves from cheaper European goods. They got their wish in the </a:t>
            </a:r>
            <a:r>
              <a:rPr lang="en-US" b="1" dirty="0" err="1" smtClean="0"/>
              <a:t>Fordney-McCumber</a:t>
            </a:r>
            <a:r>
              <a:rPr lang="en-US" b="1" dirty="0" smtClean="0"/>
              <a:t> Tariff</a:t>
            </a:r>
            <a:r>
              <a:rPr lang="en-US" dirty="0" smtClean="0"/>
              <a:t> which </a:t>
            </a:r>
            <a:r>
              <a:rPr lang="en-US" u="sng" dirty="0" smtClean="0"/>
              <a:t>increased tariff rates from 27 to 38.5%</a:t>
            </a:r>
            <a:r>
              <a:rPr lang="en-US" dirty="0" smtClean="0"/>
              <a:t>. </a:t>
            </a:r>
          </a:p>
          <a:p>
            <a:pPr lvl="1"/>
            <a:r>
              <a:rPr lang="en-US" dirty="0" smtClean="0"/>
              <a:t>Presidents Harding and Coolidge were given the authority to fluctuate the tariff all the way up to 50%. And, being pro-business men at heart, they leaned toward the higher rather than lower tariffs. </a:t>
            </a:r>
          </a:p>
          <a:p>
            <a:pPr lvl="1"/>
            <a:r>
              <a:rPr lang="en-US" dirty="0" smtClean="0"/>
              <a:t>There was a snag in this high-tariff system: Europe owed money to the U.S. for WWI, in order to pay it back, they needed to export, but the U.S. tariff crippled those exports. Thus, the WWI money was not getting paid back.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3872</Words>
  <Application>Microsoft Office PowerPoint</Application>
  <PresentationFormat>On-screen Show (4:3)</PresentationFormat>
  <Paragraphs>166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The Politics of Boom and Bust </vt:lpstr>
      <vt:lpstr>The Republican “Old Guard” Returns</vt:lpstr>
      <vt:lpstr>GOP Reaction at the Throttle</vt:lpstr>
      <vt:lpstr>Aftermath of the War</vt:lpstr>
      <vt:lpstr>Slide 5</vt:lpstr>
      <vt:lpstr>America Seeks Benefits Without Burdens</vt:lpstr>
      <vt:lpstr>Slide 7</vt:lpstr>
      <vt:lpstr>Slide 8</vt:lpstr>
      <vt:lpstr>Hiking the Tariff Higher</vt:lpstr>
      <vt:lpstr>The Stench of Scandal</vt:lpstr>
      <vt:lpstr>Slide 11</vt:lpstr>
      <vt:lpstr>“Silent Cal” Coolidge</vt:lpstr>
      <vt:lpstr>Frustrated Farmers</vt:lpstr>
      <vt:lpstr>A Three-Way Race for the White House in 1924</vt:lpstr>
      <vt:lpstr>Foreign-Policy Flounderings</vt:lpstr>
      <vt:lpstr>Unraveling the Debt Knot</vt:lpstr>
      <vt:lpstr>The Triumph of Herbert Hoover, 1928</vt:lpstr>
      <vt:lpstr>Slide 18</vt:lpstr>
      <vt:lpstr>President Hoover’s First Moves</vt:lpstr>
      <vt:lpstr>The Great Crash Ends the Golden Twenties</vt:lpstr>
      <vt:lpstr>Hooked on the Horn of Plenty</vt:lpstr>
      <vt:lpstr>Slide 22</vt:lpstr>
      <vt:lpstr>Rugged Times for Rugged Individualists</vt:lpstr>
      <vt:lpstr>Hoover Battles the Great Depression</vt:lpstr>
      <vt:lpstr>Slide 25</vt:lpstr>
      <vt:lpstr>Routing the Bonus Army in Washington</vt:lpstr>
      <vt:lpstr>Japanese Militarists Attack China</vt:lpstr>
      <vt:lpstr>Slide 28</vt:lpstr>
      <vt:lpstr>Hoover Pioneers the Good Neighbor Policy</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Politics of Boom and Bust </dc:title>
  <dc:creator>pete</dc:creator>
  <cp:lastModifiedBy>pete</cp:lastModifiedBy>
  <cp:revision>2</cp:revision>
  <dcterms:created xsi:type="dcterms:W3CDTF">2014-04-28T14:00:05Z</dcterms:created>
  <dcterms:modified xsi:type="dcterms:W3CDTF">2014-04-28T14:10:30Z</dcterms:modified>
</cp:coreProperties>
</file>