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F1C932-445B-467C-BD98-7CC3CFB06B4C}"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1C932-445B-467C-BD98-7CC3CFB06B4C}"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1C932-445B-467C-BD98-7CC3CFB06B4C}"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1C932-445B-467C-BD98-7CC3CFB06B4C}"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1C932-445B-467C-BD98-7CC3CFB06B4C}"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F1C932-445B-467C-BD98-7CC3CFB06B4C}"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F1C932-445B-467C-BD98-7CC3CFB06B4C}" type="datetimeFigureOut">
              <a:rPr lang="en-US" smtClean="0"/>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F1C932-445B-467C-BD98-7CC3CFB06B4C}" type="datetimeFigureOut">
              <a:rPr lang="en-US" smtClean="0"/>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1C932-445B-467C-BD98-7CC3CFB06B4C}" type="datetimeFigureOut">
              <a:rPr lang="en-US" smtClean="0"/>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1C932-445B-467C-BD98-7CC3CFB06B4C}"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1C932-445B-467C-BD98-7CC3CFB06B4C}"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E2A73-E02D-4AC2-B6B9-848DAB98BD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1C932-445B-467C-BD98-7CC3CFB06B4C}" type="datetimeFigureOut">
              <a:rPr lang="en-US" smtClean="0"/>
              <a:t>4/24/2014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E2A73-E02D-4AC2-B6B9-848DAB98BD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American Life in the Roaring ‘20s</a:t>
            </a:r>
            <a:br>
              <a:rPr lang="en-US" b="1" dirty="0"/>
            </a:br>
            <a:endParaRPr lang="en-US" dirty="0"/>
          </a:p>
        </p:txBody>
      </p:sp>
      <p:sp>
        <p:nvSpPr>
          <p:cNvPr id="3" name="Subtitle 2"/>
          <p:cNvSpPr>
            <a:spLocks noGrp="1"/>
          </p:cNvSpPr>
          <p:nvPr>
            <p:ph type="subTitle" idx="1"/>
          </p:nvPr>
        </p:nvSpPr>
        <p:spPr/>
        <p:txBody>
          <a:bodyPr/>
          <a:lstStyle/>
          <a:p>
            <a:r>
              <a:rPr lang="en-US" dirty="0" smtClean="0"/>
              <a:t>Chapter 31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2" indent="-342900"/>
            <a:r>
              <a:rPr lang="en-US" dirty="0" smtClean="0"/>
              <a:t>Fundamentalism may have gained a victory in that, through mocking, their faith was strengthened even more. And, their numbers continued to grow, especially with Baptists and the new Church of Christ.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Mass-Consumption Economy </a:t>
            </a:r>
            <a:endParaRPr lang="en-US" dirty="0"/>
          </a:p>
        </p:txBody>
      </p:sp>
      <p:sp>
        <p:nvSpPr>
          <p:cNvPr id="3" name="Content Placeholder 2"/>
          <p:cNvSpPr>
            <a:spLocks noGrp="1"/>
          </p:cNvSpPr>
          <p:nvPr>
            <p:ph idx="1"/>
          </p:nvPr>
        </p:nvSpPr>
        <p:spPr/>
        <p:txBody>
          <a:bodyPr/>
          <a:lstStyle/>
          <a:p>
            <a:pPr lvl="1"/>
            <a:r>
              <a:rPr lang="en-US" dirty="0" smtClean="0"/>
              <a:t>After the immediate post-war recession, the 1920's generally enjoyed a robust economy. Treasury Sec. </a:t>
            </a:r>
            <a:r>
              <a:rPr lang="en-US" b="1" dirty="0" smtClean="0"/>
              <a:t>Andrew </a:t>
            </a:r>
            <a:r>
              <a:rPr lang="en-US" b="1" dirty="0" err="1" smtClean="0"/>
              <a:t>Mellons</a:t>
            </a:r>
            <a:r>
              <a:rPr lang="en-US" dirty="0" smtClean="0"/>
              <a:t> </a:t>
            </a:r>
            <a:r>
              <a:rPr lang="en-US" u="sng" dirty="0" smtClean="0"/>
              <a:t>low-tax policies helped encourage growth</a:t>
            </a:r>
            <a:r>
              <a:rPr lang="en-US" dirty="0" smtClean="0"/>
              <a:t>. </a:t>
            </a:r>
          </a:p>
          <a:p>
            <a:pPr lvl="1"/>
            <a:r>
              <a:rPr lang="en-US" dirty="0" smtClean="0"/>
              <a:t>Machinery got better and ran on cheap energy. </a:t>
            </a:r>
          </a:p>
          <a:p>
            <a:pPr lvl="2"/>
            <a:r>
              <a:rPr lang="en-US" dirty="0" smtClean="0"/>
              <a:t>The business period was personified by </a:t>
            </a:r>
            <a:r>
              <a:rPr lang="en-US" b="1" dirty="0" smtClean="0"/>
              <a:t>Henry Ford</a:t>
            </a:r>
            <a:r>
              <a:rPr lang="en-US" dirty="0" smtClean="0"/>
              <a:t>. He perfected the assembly line at his Rouge Rive Plant and could produce a new car every 10 seconds. Ford-style mass production was then applied to other industries, lowering costs, and starting mass </a:t>
            </a:r>
            <a:r>
              <a:rPr lang="en-US" i="1" dirty="0" smtClean="0"/>
              <a:t>consumption</a:t>
            </a:r>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1"/>
            <a:r>
              <a:rPr lang="en-US" dirty="0" smtClean="0"/>
              <a:t>To sell the tons of new stuff, new advertising techniques were needed. Ads began to employ persuasion and sex appeal. </a:t>
            </a:r>
          </a:p>
          <a:p>
            <a:pPr lvl="2"/>
            <a:r>
              <a:rPr lang="en-US" dirty="0" smtClean="0"/>
              <a:t>The ad-master was </a:t>
            </a:r>
            <a:r>
              <a:rPr lang="en-US" b="1" dirty="0" smtClean="0"/>
              <a:t>Bruce Barton</a:t>
            </a:r>
            <a:r>
              <a:rPr lang="en-US" dirty="0" smtClean="0"/>
              <a:t>. He wrote a best-seller called </a:t>
            </a:r>
            <a:r>
              <a:rPr lang="en-US" i="1" dirty="0" smtClean="0"/>
              <a:t>The Man Nobody Knows</a:t>
            </a:r>
            <a:r>
              <a:rPr lang="en-US" dirty="0" smtClean="0"/>
              <a:t>. That man was </a:t>
            </a:r>
            <a:r>
              <a:rPr lang="en-US" u="sng" dirty="0" smtClean="0"/>
              <a:t>Jesus Christ, whom Barton said was the best advertiser ever</a:t>
            </a:r>
            <a:r>
              <a:rPr lang="en-US" dirty="0" smtClean="0"/>
              <a:t> and others marketers would do well to follow his steps. </a:t>
            </a:r>
          </a:p>
          <a:p>
            <a:pPr lvl="2"/>
            <a:r>
              <a:rPr lang="en-US" dirty="0" smtClean="0"/>
              <a:t>People began to buy things they didn't know they'd needed or wanted, until they saw the </a:t>
            </a:r>
            <a:r>
              <a:rPr lang="en-US" dirty="0" err="1" smtClean="0"/>
              <a:t>ad.</a:t>
            </a:r>
            <a:r>
              <a:rPr lang="en-US" dirty="0" smtClean="0"/>
              <a:t> Folks followed new (and dangerous) buying techniques…they bought (1) on the installment plan and (2) on credit. Both ways were capable of plunging an unsuspecting consumer into debt.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smtClean="0"/>
              <a:t>The growing mass media, like newspapers, magazines, and infant radio, made America more homogeneous, more the same from coast-to-coast. This was great for mass consumption. </a:t>
            </a:r>
          </a:p>
          <a:p>
            <a:pPr lvl="1"/>
            <a:r>
              <a:rPr lang="en-US" dirty="0" smtClean="0"/>
              <a:t>Mass media helped sports grow in popularity. Baseball was the king of American sports with heroes like Babe Ruth. It was now practical to follow your team on a daily basis, home or away. Boxing was popular, with champ Jack Dempsey. Horse racing was the second most popular sport by attendance.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America on Rubber Tires </a:t>
            </a:r>
            <a:endParaRPr lang="en-US" dirty="0"/>
          </a:p>
        </p:txBody>
      </p:sp>
      <p:sp>
        <p:nvSpPr>
          <p:cNvPr id="3" name="Content Placeholder 2"/>
          <p:cNvSpPr>
            <a:spLocks noGrp="1"/>
          </p:cNvSpPr>
          <p:nvPr>
            <p:ph idx="1"/>
          </p:nvPr>
        </p:nvSpPr>
        <p:spPr>
          <a:xfrm>
            <a:off x="152400" y="1295400"/>
            <a:ext cx="8534400" cy="4830763"/>
          </a:xfrm>
        </p:spPr>
        <p:txBody>
          <a:bodyPr>
            <a:normAutofit fontScale="77500" lnSpcReduction="20000"/>
          </a:bodyPr>
          <a:lstStyle/>
          <a:p>
            <a:endParaRPr lang="en-US" dirty="0" smtClean="0"/>
          </a:p>
          <a:p>
            <a:pPr lvl="1"/>
            <a:r>
              <a:rPr lang="en-US" dirty="0" smtClean="0"/>
              <a:t>Americans took European know-how and further developed the gasoline engine. </a:t>
            </a:r>
          </a:p>
          <a:p>
            <a:pPr lvl="1"/>
            <a:r>
              <a:rPr lang="en-US" b="1" dirty="0" smtClean="0"/>
              <a:t>Frederick Taylor</a:t>
            </a:r>
            <a:r>
              <a:rPr lang="en-US" dirty="0" smtClean="0"/>
              <a:t> promoted efficiency in production. He would put the stopwatch on a worker then orchestrate his movements to eliminated wasted movement and quicken his time. It was effective as workers became very effective (though they were little more than machine parts). </a:t>
            </a:r>
          </a:p>
          <a:p>
            <a:pPr lvl="1"/>
            <a:r>
              <a:rPr lang="en-US" dirty="0" smtClean="0"/>
              <a:t>Early moguls in the automobile industry were Henry Ford and Ransom E. Olds (the Oldsmobile). </a:t>
            </a:r>
          </a:p>
          <a:p>
            <a:pPr lvl="1"/>
            <a:r>
              <a:rPr lang="en-US" dirty="0" smtClean="0"/>
              <a:t>These cars were unreliable—a driver would have to also be half mechanic. But, they were inexpensive, especially Ford's Model T. When Ford switched to the Model A, the assembly line technique made the Model A affordable for practically any working person. </a:t>
            </a:r>
          </a:p>
          <a:p>
            <a:pPr lvl="2"/>
            <a:r>
              <a:rPr lang="en-US" dirty="0" smtClean="0"/>
              <a:t>When the stock market crashed in 1929, there were 26 million registered cars—1 car for every 4.9 people America.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Advent of the Gasoline Age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lvl="1"/>
            <a:r>
              <a:rPr lang="en-US" dirty="0" smtClean="0"/>
              <a:t>Cars created 6 million new jobs and quickly became America's number one mode of transportation. </a:t>
            </a:r>
          </a:p>
          <a:p>
            <a:pPr lvl="1"/>
            <a:r>
              <a:rPr lang="en-US" dirty="0" smtClean="0"/>
              <a:t>Cars brought fundamental changes to America: </a:t>
            </a:r>
          </a:p>
          <a:p>
            <a:pPr lvl="2"/>
            <a:r>
              <a:rPr lang="en-US" dirty="0" smtClean="0"/>
              <a:t>Roads were now needed—there was a boom in paving and cars' accompanying gasoline industry started and mushroomed. </a:t>
            </a:r>
          </a:p>
          <a:p>
            <a:pPr lvl="2"/>
            <a:r>
              <a:rPr lang="en-US" dirty="0" smtClean="0"/>
              <a:t>There were social changes as well. Cars brought independence to young people who "dated" in them and America began to reshape itself by spreading out into suburbs. There were many crashes too. By 1951, a million people had died in car crashes—more than all the wars combined.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Humans Develop Wings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The gas engine also led to airplanes. In </a:t>
            </a:r>
            <a:r>
              <a:rPr lang="en-US" b="1" dirty="0" smtClean="0"/>
              <a:t>Orville</a:t>
            </a:r>
            <a:r>
              <a:rPr lang="en-US" dirty="0" smtClean="0"/>
              <a:t> and </a:t>
            </a:r>
            <a:r>
              <a:rPr lang="en-US" b="1" dirty="0" smtClean="0"/>
              <a:t>Wilbur Wright</a:t>
            </a:r>
            <a:r>
              <a:rPr lang="en-US" dirty="0" smtClean="0"/>
              <a:t> </a:t>
            </a:r>
            <a:r>
              <a:rPr lang="en-US" u="sng" dirty="0" smtClean="0"/>
              <a:t>man flew for the first time</a:t>
            </a:r>
            <a:r>
              <a:rPr lang="en-US" dirty="0" smtClean="0"/>
              <a:t> on December 17, 1903 for 12 seconds at Kitty Hawk, N.C. </a:t>
            </a:r>
          </a:p>
          <a:p>
            <a:pPr lvl="1"/>
            <a:r>
              <a:rPr lang="en-US" dirty="0" smtClean="0"/>
              <a:t>Airplanes grew as heard spread. Many first saw a plane when a stunt flier would barnstorm their town or county fair. </a:t>
            </a:r>
          </a:p>
          <a:p>
            <a:pPr lvl="1"/>
            <a:r>
              <a:rPr lang="en-US" dirty="0" smtClean="0"/>
              <a:t>Planes were used minimally in World War I—mostly for recon (spying), dog fighting each other, and crude bombing. </a:t>
            </a:r>
          </a:p>
          <a:p>
            <a:pPr lvl="1"/>
            <a:r>
              <a:rPr lang="en-US" dirty="0" smtClean="0"/>
              <a:t>After WWI planes really got going. They were used for air mail. The first transcontinental airmail route started from New York to San Francisco in 1920.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America got a hero when </a:t>
            </a:r>
            <a:r>
              <a:rPr lang="en-US" b="1" dirty="0" smtClean="0"/>
              <a:t>Charles Lindbergh</a:t>
            </a:r>
            <a:r>
              <a:rPr lang="en-US" dirty="0" smtClean="0"/>
              <a:t> was the first to fly solo across the Atlantic Ocean in 1927. It took him 33 1/2 hours, he won a $25,000 prize, and instantly became a celebrity. </a:t>
            </a:r>
          </a:p>
          <a:p>
            <a:pPr lvl="2"/>
            <a:r>
              <a:rPr lang="en-US" dirty="0" smtClean="0"/>
              <a:t>Lindbergh was sort of represented the anti-Jazz Age. Whereas many young people were living the high life of fast cars, illegal booze, jazz, nightclubs, "petting parties", Lindbergh was traditional, wholesome and shy. It was said that for a brief moment, the Jazz Age crowd paused their party and tipped their glasses to Lindbergh's accomplishment.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Radio Revolution </a:t>
            </a:r>
            <a:endParaRPr lang="en-US" dirty="0"/>
          </a:p>
        </p:txBody>
      </p:sp>
      <p:sp>
        <p:nvSpPr>
          <p:cNvPr id="3" name="Content Placeholder 2"/>
          <p:cNvSpPr>
            <a:spLocks noGrp="1"/>
          </p:cNvSpPr>
          <p:nvPr>
            <p:ph idx="1"/>
          </p:nvPr>
        </p:nvSpPr>
        <p:spPr/>
        <p:txBody>
          <a:bodyPr>
            <a:normAutofit fontScale="92500"/>
          </a:bodyPr>
          <a:lstStyle/>
          <a:p>
            <a:pPr lvl="1"/>
            <a:r>
              <a:rPr lang="en-US" b="1" dirty="0" err="1" smtClean="0"/>
              <a:t>Guglielmo</a:t>
            </a:r>
            <a:r>
              <a:rPr lang="en-US" b="1" dirty="0" smtClean="0"/>
              <a:t> Marconi</a:t>
            </a:r>
            <a:r>
              <a:rPr lang="en-US" dirty="0" smtClean="0"/>
              <a:t> invented wireless telegraphy in the 1890's. His invention was used in WWI. The beep-beep radio would soon give birth to voice radio. </a:t>
            </a:r>
          </a:p>
          <a:p>
            <a:pPr lvl="1"/>
            <a:r>
              <a:rPr lang="en-US" dirty="0" smtClean="0"/>
              <a:t>The first major radio broadcast was made by KDKA it Pittsburgh. They broadcast the results of Warren </a:t>
            </a:r>
            <a:r>
              <a:rPr lang="en-US" dirty="0" err="1" smtClean="0"/>
              <a:t>Hardings</a:t>
            </a:r>
            <a:r>
              <a:rPr lang="en-US" dirty="0" smtClean="0"/>
              <a:t> presidential victory. </a:t>
            </a:r>
          </a:p>
          <a:p>
            <a:pPr lvl="2"/>
            <a:r>
              <a:rPr lang="en-US" dirty="0" smtClean="0"/>
              <a:t>Radio spread out from being local, to powerful national shows that often drowned out the local stations. Entrepreneur </a:t>
            </a:r>
            <a:r>
              <a:rPr lang="en-US" b="1" dirty="0" smtClean="0"/>
              <a:t>Powel </a:t>
            </a:r>
            <a:r>
              <a:rPr lang="en-US" b="1" dirty="0" err="1" smtClean="0"/>
              <a:t>Crosley</a:t>
            </a:r>
            <a:r>
              <a:rPr lang="en-US" dirty="0" err="1" smtClean="0"/>
              <a:t>'s</a:t>
            </a:r>
            <a:r>
              <a:rPr lang="en-US" dirty="0" smtClean="0"/>
              <a:t> station sent out 500,000 watts (10 times the limit today) and could be reached nearly anywhere in the U.S.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dirty="0" smtClean="0"/>
              <a:t>Like the car, the radio also changed society. </a:t>
            </a:r>
          </a:p>
          <a:p>
            <a:pPr lvl="2"/>
            <a:r>
              <a:rPr lang="en-US" dirty="0" smtClean="0"/>
              <a:t>Radio standardized or homogenized Americans in a way never before possible—everyone could hear the same news at exactly the same time. </a:t>
            </a:r>
          </a:p>
          <a:p>
            <a:pPr lvl="2"/>
            <a:r>
              <a:rPr lang="en-US" dirty="0" smtClean="0"/>
              <a:t>Whereas the car scattered people, the radio drew them back to their homes. Sitting as a family listening to the radio was the norm. Popular shows were "Amos 'n' Andy. </a:t>
            </a:r>
          </a:p>
          <a:p>
            <a:pPr lvl="2"/>
            <a:r>
              <a:rPr lang="en-US" dirty="0" smtClean="0"/>
              <a:t>Radio was a new and powerful medium for advertisers as well. They sponsored shows like the "A&amp;P Gypsies" and the "Eveready Hour." </a:t>
            </a:r>
          </a:p>
          <a:p>
            <a:pPr lvl="2"/>
            <a:r>
              <a:rPr lang="en-US" dirty="0" smtClean="0"/>
              <a:t>It was even easier for sports fans to follow their teams—sports grew even more in popularity. </a:t>
            </a:r>
          </a:p>
          <a:p>
            <a:pPr lvl="2"/>
            <a:r>
              <a:rPr lang="en-US" dirty="0" smtClean="0"/>
              <a:t>Politicians had to adjust to the new media as well.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Red </a:t>
            </a:r>
            <a:endParaRPr lang="en-US" dirty="0"/>
          </a:p>
        </p:txBody>
      </p:sp>
      <p:sp>
        <p:nvSpPr>
          <p:cNvPr id="3" name="Content Placeholder 2"/>
          <p:cNvSpPr>
            <a:spLocks noGrp="1"/>
          </p:cNvSpPr>
          <p:nvPr>
            <p:ph idx="1"/>
          </p:nvPr>
        </p:nvSpPr>
        <p:spPr>
          <a:xfrm>
            <a:off x="0" y="1066800"/>
            <a:ext cx="8686800" cy="5562600"/>
          </a:xfrm>
        </p:spPr>
        <p:txBody>
          <a:bodyPr>
            <a:normAutofit fontScale="70000" lnSpcReduction="20000"/>
          </a:bodyPr>
          <a:lstStyle/>
          <a:p>
            <a:endParaRPr lang="en-US" dirty="0" smtClean="0"/>
          </a:p>
          <a:p>
            <a:pPr lvl="1"/>
            <a:r>
              <a:rPr lang="en-US" dirty="0" smtClean="0"/>
              <a:t>Following WWI, America's mood changed to isolationism and anti-foreigner. "Radicals" were shunned and foreigners were expected to change their ways to American. </a:t>
            </a:r>
          </a:p>
          <a:p>
            <a:pPr lvl="1"/>
            <a:r>
              <a:rPr lang="en-US" dirty="0" smtClean="0"/>
              <a:t>A "</a:t>
            </a:r>
            <a:r>
              <a:rPr lang="en-US" b="1" dirty="0" smtClean="0"/>
              <a:t>Red Scare</a:t>
            </a:r>
            <a:r>
              <a:rPr lang="en-US" dirty="0" smtClean="0"/>
              <a:t>" (a fear of communism) emerged. This fear was fueled by (1) the recent Russian revolution, (2) Eugene Debs growing numbers, (3) loads of strikes, and (4) a series of mail bombs. </a:t>
            </a:r>
          </a:p>
          <a:p>
            <a:pPr lvl="2"/>
            <a:r>
              <a:rPr lang="en-US" dirty="0" smtClean="0"/>
              <a:t>The logic went that communism was from Europe—all the more reason to shun foreigners and their ways. </a:t>
            </a:r>
          </a:p>
          <a:p>
            <a:pPr lvl="2"/>
            <a:r>
              <a:rPr lang="en-US" dirty="0" smtClean="0"/>
              <a:t>Right or wrong, people blamed the bombs on the reds. </a:t>
            </a:r>
            <a:r>
              <a:rPr lang="en-US" b="1" dirty="0" smtClean="0"/>
              <a:t>Atty. Gen. Mitchell Palmer</a:t>
            </a:r>
            <a:r>
              <a:rPr lang="en-US" dirty="0" smtClean="0"/>
              <a:t> vowed to round up the reds. He arrested about 6,000 people; some were deported. He slowed down a bit after a bomb blew up his house. </a:t>
            </a:r>
          </a:p>
          <a:p>
            <a:pPr lvl="1"/>
            <a:r>
              <a:rPr lang="en-US" dirty="0" smtClean="0"/>
              <a:t>Again, free speech, such as explaining one's political views, was under fire. </a:t>
            </a:r>
          </a:p>
          <a:p>
            <a:pPr lvl="2"/>
            <a:r>
              <a:rPr lang="en-US" dirty="0" smtClean="0"/>
              <a:t>States passed laws outlawing advocacy of violence for social change. </a:t>
            </a:r>
          </a:p>
          <a:p>
            <a:pPr lvl="2"/>
            <a:r>
              <a:rPr lang="en-US" dirty="0" smtClean="0"/>
              <a:t>Some elected officials were denied seats on the legislature because they were Socialists. </a:t>
            </a:r>
          </a:p>
          <a:p>
            <a:pPr lvl="1"/>
            <a:r>
              <a:rPr lang="en-US" dirty="0" smtClean="0"/>
              <a:t>The faces of the Red Scare were Sacco and Vanzetti. </a:t>
            </a:r>
          </a:p>
          <a:p>
            <a:pPr lvl="2"/>
            <a:r>
              <a:rPr lang="en-US" b="1" dirty="0" smtClean="0"/>
              <a:t>Nicola Sacco</a:t>
            </a:r>
            <a:r>
              <a:rPr lang="en-US" dirty="0" smtClean="0"/>
              <a:t> and </a:t>
            </a:r>
            <a:r>
              <a:rPr lang="en-US" b="1" dirty="0" err="1" smtClean="0"/>
              <a:t>Bartolomeo</a:t>
            </a:r>
            <a:r>
              <a:rPr lang="en-US" b="1" dirty="0" smtClean="0"/>
              <a:t> Vanzetti</a:t>
            </a:r>
            <a:r>
              <a:rPr lang="en-US" dirty="0" smtClean="0"/>
              <a:t> were </a:t>
            </a:r>
            <a:r>
              <a:rPr lang="en-US" u="sng" dirty="0" smtClean="0"/>
              <a:t>Italian immigrants accused of murder</a:t>
            </a:r>
            <a:r>
              <a:rPr lang="en-US" dirty="0" smtClean="0"/>
              <a:t>. </a:t>
            </a:r>
          </a:p>
          <a:p>
            <a:pPr lvl="2"/>
            <a:r>
              <a:rPr lang="en-US" dirty="0" smtClean="0"/>
              <a:t>The importance is that although there was some evidence against them, many concluded their case was based less on </a:t>
            </a:r>
            <a:r>
              <a:rPr lang="en-US" i="1" dirty="0" smtClean="0"/>
              <a:t>evidence</a:t>
            </a:r>
            <a:r>
              <a:rPr lang="en-US" dirty="0" smtClean="0"/>
              <a:t> and more on </a:t>
            </a:r>
            <a:r>
              <a:rPr lang="en-US" i="1" dirty="0" smtClean="0"/>
              <a:t>other</a:t>
            </a:r>
            <a:r>
              <a:rPr lang="en-US" dirty="0" smtClean="0"/>
              <a:t> strikes against them. The other strikes: </a:t>
            </a:r>
            <a:r>
              <a:rPr lang="en-US" u="sng" dirty="0" smtClean="0"/>
              <a:t>they were Italian, atheists, anarchists, draft dodgers</a:t>
            </a:r>
            <a:r>
              <a:rPr lang="en-US" dirty="0" smtClean="0"/>
              <a:t>. They were tried, convicted, and executed.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Hollywood’s </a:t>
            </a:r>
            <a:r>
              <a:rPr lang="en-US" dirty="0" err="1" smtClean="0"/>
              <a:t>Filmland</a:t>
            </a:r>
            <a:r>
              <a:rPr lang="en-US" dirty="0" smtClean="0"/>
              <a:t> Fantasies </a:t>
            </a:r>
            <a:endParaRPr lang="en-US" dirty="0"/>
          </a:p>
        </p:txBody>
      </p:sp>
      <p:sp>
        <p:nvSpPr>
          <p:cNvPr id="3" name="Content Placeholder 2"/>
          <p:cNvSpPr>
            <a:spLocks noGrp="1"/>
          </p:cNvSpPr>
          <p:nvPr>
            <p:ph idx="1"/>
          </p:nvPr>
        </p:nvSpPr>
        <p:spPr/>
        <p:txBody>
          <a:bodyPr>
            <a:normAutofit fontScale="77500" lnSpcReduction="20000"/>
          </a:bodyPr>
          <a:lstStyle/>
          <a:p>
            <a:pPr lvl="1"/>
            <a:r>
              <a:rPr lang="en-US" b="1" dirty="0" smtClean="0"/>
              <a:t>Thomas Edison</a:t>
            </a:r>
            <a:r>
              <a:rPr lang="en-US" dirty="0" smtClean="0"/>
              <a:t> helped invent/develop the "picture show" (movies). </a:t>
            </a:r>
          </a:p>
          <a:p>
            <a:pPr lvl="1"/>
            <a:r>
              <a:rPr lang="en-US" dirty="0" smtClean="0"/>
              <a:t>Largely considered the first movie was </a:t>
            </a:r>
            <a:r>
              <a:rPr lang="en-US" i="1" dirty="0" smtClean="0"/>
              <a:t>The Great Train Robbery</a:t>
            </a:r>
            <a:r>
              <a:rPr lang="en-US" dirty="0" smtClean="0"/>
              <a:t> in 1903. The </a:t>
            </a:r>
            <a:r>
              <a:rPr lang="en-US" u="sng" dirty="0" smtClean="0"/>
              <a:t>first full-length movie</a:t>
            </a:r>
            <a:r>
              <a:rPr lang="en-US" dirty="0" smtClean="0"/>
              <a:t> was made in 1915 by </a:t>
            </a:r>
            <a:r>
              <a:rPr lang="en-US" b="1" dirty="0" smtClean="0"/>
              <a:t>D.W. Griffith</a:t>
            </a:r>
            <a:r>
              <a:rPr lang="en-US" dirty="0" smtClean="0"/>
              <a:t> called </a:t>
            </a:r>
            <a:r>
              <a:rPr lang="en-US" i="1" dirty="0" smtClean="0"/>
              <a:t>The Birth of a Nation</a:t>
            </a:r>
            <a:r>
              <a:rPr lang="en-US" dirty="0" smtClean="0"/>
              <a:t>. It dealt with the Civil War and Reconstruction and was controversial because it seemed to glorify the KKK. Technically, though, it stunned viewers with its battle scenes and ability to draw out emotions on a personal level. </a:t>
            </a:r>
          </a:p>
          <a:p>
            <a:pPr lvl="2"/>
            <a:r>
              <a:rPr lang="en-US" dirty="0" smtClean="0"/>
              <a:t>After viewing the movie, Pres. Woodrow Wilson said it was like writing "history with lightning." </a:t>
            </a:r>
          </a:p>
          <a:p>
            <a:pPr lvl="1"/>
            <a:r>
              <a:rPr lang="en-US" dirty="0" smtClean="0"/>
              <a:t>Hollywood became the movie headquarters with its sunny climate. Early films often featured nude women and "vamps" (female vampires) until criticism clothed things.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Movies really took off during WWI as many propaganda shorts were created. </a:t>
            </a:r>
          </a:p>
          <a:p>
            <a:pPr lvl="1"/>
            <a:r>
              <a:rPr lang="en-US" i="1" dirty="0" smtClean="0"/>
              <a:t>The Jazz Singer</a:t>
            </a:r>
            <a:r>
              <a:rPr lang="en-US" dirty="0" smtClean="0"/>
              <a:t> starring Al Jolson in 1927, a "minstrel" movie with white men dressed as black men, was </a:t>
            </a:r>
            <a:r>
              <a:rPr lang="en-US" u="sng" dirty="0" smtClean="0"/>
              <a:t>the first "talkie</a:t>
            </a:r>
            <a:r>
              <a:rPr lang="en-US" dirty="0" smtClean="0"/>
              <a:t>" (movie with sound). </a:t>
            </a:r>
          </a:p>
          <a:p>
            <a:pPr lvl="1"/>
            <a:r>
              <a:rPr lang="en-US" dirty="0" smtClean="0"/>
              <a:t>Movies quickly became America's foremost form entertainment. Early movie stars like Charlie Chaplain, Douglas Fairbanks, and Mary Pickford quickly emerged. </a:t>
            </a:r>
          </a:p>
          <a:p>
            <a:pPr lvl="1"/>
            <a:r>
              <a:rPr lang="en-US" dirty="0" smtClean="0"/>
              <a:t>There were critics of radio and the movies. They said it turned America away from grandma's story-telling to mere clown-shows. Still, the times had changed for good.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Dynamic Decade</a:t>
            </a:r>
            <a:endParaRPr lang="en-US" dirty="0"/>
          </a:p>
        </p:txBody>
      </p:sp>
      <p:sp>
        <p:nvSpPr>
          <p:cNvPr id="3" name="Content Placeholder 2"/>
          <p:cNvSpPr>
            <a:spLocks noGrp="1"/>
          </p:cNvSpPr>
          <p:nvPr>
            <p:ph idx="1"/>
          </p:nvPr>
        </p:nvSpPr>
        <p:spPr>
          <a:xfrm>
            <a:off x="228600" y="1371600"/>
            <a:ext cx="8458200" cy="5257800"/>
          </a:xfrm>
        </p:spPr>
        <p:txBody>
          <a:bodyPr>
            <a:normAutofit fontScale="70000" lnSpcReduction="20000"/>
          </a:bodyPr>
          <a:lstStyle/>
          <a:p>
            <a:pPr lvl="1"/>
            <a:r>
              <a:rPr lang="en-US" u="sng" dirty="0" smtClean="0"/>
              <a:t>By the census of 1920, for the first time, more Americans lived in </a:t>
            </a:r>
            <a:r>
              <a:rPr lang="en-US" i="1" u="sng" dirty="0" smtClean="0"/>
              <a:t>urban</a:t>
            </a:r>
            <a:r>
              <a:rPr lang="en-US" u="sng" dirty="0" smtClean="0"/>
              <a:t> areas than in </a:t>
            </a:r>
            <a:r>
              <a:rPr lang="en-US" i="1" u="sng" dirty="0" smtClean="0"/>
              <a:t>rural</a:t>
            </a:r>
            <a:r>
              <a:rPr lang="en-US" u="sng" dirty="0" smtClean="0"/>
              <a:t> areas</a:t>
            </a:r>
            <a:r>
              <a:rPr lang="en-US" dirty="0" smtClean="0"/>
              <a:t>. This red-letter year marked a teetering point in American history socially—the change from an agrarian to an urban society. </a:t>
            </a:r>
          </a:p>
          <a:p>
            <a:pPr lvl="1"/>
            <a:r>
              <a:rPr lang="en-US" dirty="0" smtClean="0"/>
              <a:t>There were many social changes during the 20's. The decade marked the break from old-to-new, from traditional-to-modern. This break often came with culture clash (the Scopes Monkey Trial is a great example). </a:t>
            </a:r>
          </a:p>
          <a:p>
            <a:pPr lvl="2"/>
            <a:r>
              <a:rPr lang="en-US" b="1" dirty="0" smtClean="0"/>
              <a:t>Margaret Sanger</a:t>
            </a:r>
            <a:r>
              <a:rPr lang="en-US" dirty="0" smtClean="0"/>
              <a:t> promoted birth-control for women. The </a:t>
            </a:r>
            <a:r>
              <a:rPr lang="en-US" b="1" dirty="0" smtClean="0"/>
              <a:t>National Women's Party</a:t>
            </a:r>
            <a:r>
              <a:rPr lang="en-US" dirty="0" smtClean="0"/>
              <a:t> emerged in 1923 with the ambition of getting an Equal Rights Amendment passed to the U.S. Constitution. </a:t>
            </a:r>
          </a:p>
          <a:p>
            <a:pPr lvl="2"/>
            <a:r>
              <a:rPr lang="en-US" dirty="0" smtClean="0"/>
              <a:t>Religion was watered-down too. "Modernists" pushed back at Fundamentalists. Modernists viewed God as an old chum, as opposed to the traditional view that man was a born sinner and in need of forgiveness through Christ. </a:t>
            </a:r>
          </a:p>
          <a:p>
            <a:pPr lvl="2"/>
            <a:r>
              <a:rPr lang="en-US" dirty="0" smtClean="0"/>
              <a:t>The young "Jazz Age" set of "flaming youth" shocked the older crowd. The young modern women in the 20's, the "flappers" were the worst: </a:t>
            </a:r>
          </a:p>
          <a:p>
            <a:pPr lvl="3"/>
            <a:r>
              <a:rPr lang="en-US" dirty="0" smtClean="0"/>
              <a:t>They dressed scantily and danced "dirty" to the Charleston. </a:t>
            </a:r>
          </a:p>
          <a:p>
            <a:pPr lvl="3"/>
            <a:r>
              <a:rPr lang="en-US" dirty="0" smtClean="0"/>
              <a:t>They drank booze, bobbed their hair short, courted boys in motorcars, and openly spoke of sex. </a:t>
            </a:r>
          </a:p>
          <a:p>
            <a:pPr lvl="3"/>
            <a:r>
              <a:rPr lang="en-US" dirty="0" smtClean="0"/>
              <a:t>It was popular to read of </a:t>
            </a:r>
            <a:r>
              <a:rPr lang="en-US" b="1" dirty="0" smtClean="0"/>
              <a:t>Sigmund Freud</a:t>
            </a:r>
            <a:r>
              <a:rPr lang="en-US" dirty="0" smtClean="0"/>
              <a:t>'s psychological theories (always involving sex and violence). Freud said sexual repression led to many ills, mental and physical. Thus, sexual gratification was needed for both types of health.</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lvl="1"/>
            <a:r>
              <a:rPr lang="en-US" dirty="0" smtClean="0"/>
              <a:t>Jazz came on in a big way during the 20's (so that F. Scott Fitzgerald coined the term the "Jazz Age"). </a:t>
            </a:r>
          </a:p>
          <a:p>
            <a:pPr lvl="2"/>
            <a:r>
              <a:rPr lang="en-US" dirty="0" smtClean="0"/>
              <a:t>Jazz pioneers were W.C. Handy with his Memphis blues style, "Jelly Roll" Morton, and "Joe" King Oliver. Jazz was mostly started by black artists, but white performers got most of the profits. </a:t>
            </a:r>
          </a:p>
          <a:p>
            <a:pPr lvl="1"/>
            <a:r>
              <a:rPr lang="en-US" dirty="0" smtClean="0"/>
              <a:t>Black pride emerged, largely in the cities. </a:t>
            </a:r>
          </a:p>
          <a:p>
            <a:pPr lvl="2"/>
            <a:r>
              <a:rPr lang="en-US" dirty="0" smtClean="0"/>
              <a:t>Poet </a:t>
            </a:r>
            <a:r>
              <a:rPr lang="en-US" b="1" dirty="0" smtClean="0"/>
              <a:t>Langston Hughes</a:t>
            </a:r>
            <a:r>
              <a:rPr lang="en-US" dirty="0" smtClean="0"/>
              <a:t> penned the voice of black America. </a:t>
            </a:r>
          </a:p>
          <a:p>
            <a:pPr lvl="2"/>
            <a:r>
              <a:rPr lang="en-US" b="1" dirty="0" smtClean="0"/>
              <a:t>Marcus Garvey</a:t>
            </a:r>
            <a:r>
              <a:rPr lang="en-US" dirty="0" smtClean="0"/>
              <a:t> founded the United Negro Improvement Association to </a:t>
            </a:r>
            <a:r>
              <a:rPr lang="en-US" u="sng" dirty="0" smtClean="0"/>
              <a:t>re-locate blacks to their native homeland</a:t>
            </a:r>
            <a:r>
              <a:rPr lang="en-US" dirty="0" smtClean="0"/>
              <a:t>. They also </a:t>
            </a:r>
            <a:r>
              <a:rPr lang="en-US" u="sng" dirty="0" smtClean="0"/>
              <a:t>sponsored black enterprises to try and keep blacks' money in blacks' hands</a:t>
            </a:r>
            <a:r>
              <a:rPr lang="en-US" dirty="0" smtClean="0"/>
              <a:t>. </a:t>
            </a:r>
          </a:p>
          <a:p>
            <a:pPr lvl="3"/>
            <a:r>
              <a:rPr lang="en-US" dirty="0" smtClean="0"/>
              <a:t>Garvey's enterprises usually failed and he was jailed for mail fraud. The sense of pride he helped create remained and helped later start the Nation of Islam (Black Muslim) movement.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Liberation </a:t>
            </a:r>
            <a:endParaRPr lang="en-US" dirty="0"/>
          </a:p>
        </p:txBody>
      </p:sp>
      <p:sp>
        <p:nvSpPr>
          <p:cNvPr id="3" name="Content Placeholder 2"/>
          <p:cNvSpPr>
            <a:spLocks noGrp="1"/>
          </p:cNvSpPr>
          <p:nvPr>
            <p:ph idx="1"/>
          </p:nvPr>
        </p:nvSpPr>
        <p:spPr/>
        <p:txBody>
          <a:bodyPr/>
          <a:lstStyle/>
          <a:p>
            <a:pPr lvl="1"/>
            <a:r>
              <a:rPr lang="en-US" dirty="0" smtClean="0"/>
              <a:t>The 1920's was also a turning point in literature. The Victorian era writers had died: Henry James, Henry Adams, and William Dean Howells. There were a few popular writers, especially Edith Wharton and Willa Cather (who wrote plainly about life on the Plains). </a:t>
            </a:r>
          </a:p>
          <a:p>
            <a:pPr lvl="1"/>
            <a:r>
              <a:rPr lang="en-US" dirty="0" smtClean="0"/>
              <a:t>The new writers were from broad backgrounds (not just New England protestants) and they were very good.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05800" cy="5211763"/>
          </a:xfrm>
        </p:spPr>
        <p:txBody>
          <a:bodyPr>
            <a:normAutofit fontScale="92500" lnSpcReduction="20000"/>
          </a:bodyPr>
          <a:lstStyle/>
          <a:p>
            <a:pPr lvl="2"/>
            <a:r>
              <a:rPr lang="en-US" b="1" dirty="0" smtClean="0"/>
              <a:t>H.L. Mencken</a:t>
            </a:r>
            <a:r>
              <a:rPr lang="en-US" dirty="0" smtClean="0"/>
              <a:t> used wit and biting criticism to jab at almost every aspect of society in his </a:t>
            </a:r>
            <a:r>
              <a:rPr lang="en-US" i="1" dirty="0" smtClean="0"/>
              <a:t>American Monthly</a:t>
            </a:r>
            <a:r>
              <a:rPr lang="en-US" dirty="0" smtClean="0"/>
              <a:t>. </a:t>
            </a:r>
          </a:p>
          <a:p>
            <a:pPr lvl="2"/>
            <a:r>
              <a:rPr lang="en-US" b="1" dirty="0" smtClean="0"/>
              <a:t>F. Scott Fitzgerald</a:t>
            </a:r>
            <a:r>
              <a:rPr lang="en-US" dirty="0" smtClean="0"/>
              <a:t> was the de facto spokesman for the Jazz Age (his term). He gained fame with </a:t>
            </a:r>
            <a:r>
              <a:rPr lang="en-US" i="1" dirty="0" smtClean="0"/>
              <a:t>This Side of Paradise</a:t>
            </a:r>
            <a:r>
              <a:rPr lang="en-US" dirty="0" smtClean="0"/>
              <a:t> (partying college-kids) and then his best work </a:t>
            </a:r>
            <a:r>
              <a:rPr lang="en-US" i="1" dirty="0" smtClean="0"/>
              <a:t>The Great Gatsby</a:t>
            </a:r>
            <a:r>
              <a:rPr lang="en-US" dirty="0" smtClean="0"/>
              <a:t> (a ruined WWI vet). His stories, along with his life and wife Zelda, described the period's </a:t>
            </a:r>
            <a:r>
              <a:rPr lang="en-US" dirty="0" err="1" smtClean="0"/>
              <a:t>glamor</a:t>
            </a:r>
            <a:r>
              <a:rPr lang="en-US" dirty="0" smtClean="0"/>
              <a:t> and senselessness. </a:t>
            </a:r>
          </a:p>
          <a:p>
            <a:pPr lvl="2"/>
            <a:r>
              <a:rPr lang="en-US" b="1" dirty="0" smtClean="0"/>
              <a:t>Theodore Dreiser</a:t>
            </a:r>
            <a:r>
              <a:rPr lang="en-US" dirty="0" smtClean="0"/>
              <a:t> wrote in the ugly form of a realist (not a romantic) in </a:t>
            </a:r>
            <a:r>
              <a:rPr lang="en-US" i="1" dirty="0" smtClean="0"/>
              <a:t>An American Tragedy</a:t>
            </a:r>
            <a:r>
              <a:rPr lang="en-US" dirty="0" smtClean="0"/>
              <a:t>. It told of a pregnant woman murdered by her socially ambitious lover. </a:t>
            </a:r>
          </a:p>
          <a:p>
            <a:pPr lvl="2"/>
            <a:r>
              <a:rPr lang="en-US" b="1" dirty="0" smtClean="0"/>
              <a:t>Ernest Hemingway</a:t>
            </a:r>
            <a:r>
              <a:rPr lang="en-US" dirty="0" smtClean="0"/>
              <a:t> wrote </a:t>
            </a:r>
            <a:r>
              <a:rPr lang="en-US" i="1" dirty="0" smtClean="0"/>
              <a:t>The Sun Also Rises</a:t>
            </a:r>
            <a:r>
              <a:rPr lang="en-US" dirty="0" smtClean="0"/>
              <a:t> (young adults partying in Paris, Spain) and </a:t>
            </a:r>
            <a:r>
              <a:rPr lang="en-US" i="1" dirty="0" smtClean="0"/>
              <a:t>A Farewell to Arms</a:t>
            </a:r>
            <a:r>
              <a:rPr lang="en-US" dirty="0" smtClean="0"/>
              <a:t> (young officer fleeing war, seeking love). </a:t>
            </a:r>
          </a:p>
          <a:p>
            <a:pPr lvl="3"/>
            <a:r>
              <a:rPr lang="en-US" dirty="0" smtClean="0"/>
              <a:t>Roughly based on his own life, both stories showed the empty, hollow lives of young adults. Hemingway became the voice of the "Lost Generation"—those who'd gone to WWI with </a:t>
            </a:r>
            <a:r>
              <a:rPr lang="en-US" dirty="0" err="1" smtClean="0"/>
              <a:t>Wilsonian</a:t>
            </a:r>
            <a:r>
              <a:rPr lang="en-US" dirty="0" smtClean="0"/>
              <a:t> ideals, only to become disillusioned and ruined by the realities of war.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fontScale="85000" lnSpcReduction="10000"/>
          </a:bodyPr>
          <a:lstStyle/>
          <a:p>
            <a:pPr lvl="2"/>
            <a:r>
              <a:rPr lang="en-US" b="1" dirty="0" smtClean="0"/>
              <a:t>Sherwood Anderson</a:t>
            </a:r>
            <a:r>
              <a:rPr lang="en-US" dirty="0" smtClean="0"/>
              <a:t> wrote </a:t>
            </a:r>
            <a:r>
              <a:rPr lang="en-US" i="1" dirty="0" err="1" smtClean="0"/>
              <a:t>Winesburg</a:t>
            </a:r>
            <a:r>
              <a:rPr lang="en-US" i="1" dirty="0" smtClean="0"/>
              <a:t>, Ohio</a:t>
            </a:r>
            <a:r>
              <a:rPr lang="en-US" dirty="0" smtClean="0"/>
              <a:t> which dredged the insides small-town America. </a:t>
            </a:r>
          </a:p>
          <a:p>
            <a:pPr lvl="2"/>
            <a:r>
              <a:rPr lang="en-US" b="1" dirty="0" smtClean="0"/>
              <a:t>Sinclair Lewis</a:t>
            </a:r>
            <a:r>
              <a:rPr lang="en-US" dirty="0" smtClean="0"/>
              <a:t> also depicted small-town America in </a:t>
            </a:r>
            <a:r>
              <a:rPr lang="en-US" i="1" dirty="0" smtClean="0"/>
              <a:t>Main Street</a:t>
            </a:r>
            <a:r>
              <a:rPr lang="en-US" dirty="0" smtClean="0"/>
              <a:t> and 20's materialism/consumerism in </a:t>
            </a:r>
            <a:r>
              <a:rPr lang="en-US" i="1" dirty="0" smtClean="0"/>
              <a:t>Babbitt</a:t>
            </a:r>
            <a:r>
              <a:rPr lang="en-US" dirty="0" smtClean="0"/>
              <a:t>. </a:t>
            </a:r>
          </a:p>
          <a:p>
            <a:pPr lvl="2"/>
            <a:r>
              <a:rPr lang="en-US" b="1" dirty="0" smtClean="0"/>
              <a:t>William Faulkner</a:t>
            </a:r>
            <a:r>
              <a:rPr lang="en-US" dirty="0" smtClean="0"/>
              <a:t> wrote hauntingly about the Southern experience in novels such as </a:t>
            </a:r>
            <a:r>
              <a:rPr lang="en-US" i="1" dirty="0" smtClean="0"/>
              <a:t>The Sound and the Fury</a:t>
            </a:r>
            <a:r>
              <a:rPr lang="en-US" dirty="0" smtClean="0"/>
              <a:t>, </a:t>
            </a:r>
            <a:r>
              <a:rPr lang="en-US" i="1" dirty="0" smtClean="0"/>
              <a:t>As I Lay Dying</a:t>
            </a:r>
            <a:r>
              <a:rPr lang="en-US" dirty="0" smtClean="0"/>
              <a:t>, and </a:t>
            </a:r>
            <a:r>
              <a:rPr lang="en-US" i="1" dirty="0" err="1" smtClean="0"/>
              <a:t>Absolom</a:t>
            </a:r>
            <a:r>
              <a:rPr lang="en-US" i="1" dirty="0" smtClean="0"/>
              <a:t>, </a:t>
            </a:r>
            <a:r>
              <a:rPr lang="en-US" i="1" dirty="0" err="1" smtClean="0"/>
              <a:t>Absolom</a:t>
            </a:r>
            <a:r>
              <a:rPr lang="en-US" i="1" dirty="0" smtClean="0"/>
              <a:t>!</a:t>
            </a:r>
            <a:r>
              <a:rPr lang="en-US" dirty="0" smtClean="0"/>
              <a:t> His books sometimes stunned or confused readers with the new, choppy "stream of consciousness" writing technique. </a:t>
            </a:r>
          </a:p>
          <a:p>
            <a:pPr lvl="2"/>
            <a:r>
              <a:rPr lang="en-US" dirty="0" smtClean="0"/>
              <a:t>Poetry cut new paths too, led by </a:t>
            </a:r>
            <a:r>
              <a:rPr lang="en-US" b="1" dirty="0" smtClean="0"/>
              <a:t>Ezra Pound</a:t>
            </a:r>
            <a:r>
              <a:rPr lang="en-US" dirty="0" smtClean="0"/>
              <a:t> and </a:t>
            </a:r>
            <a:r>
              <a:rPr lang="en-US" b="1" dirty="0" smtClean="0"/>
              <a:t>T.S. Eliot</a:t>
            </a:r>
            <a:r>
              <a:rPr lang="en-US" dirty="0" smtClean="0"/>
              <a:t> with his poem "The Waste Land." </a:t>
            </a:r>
            <a:r>
              <a:rPr lang="en-US" b="1" dirty="0" smtClean="0"/>
              <a:t>Robert Frost</a:t>
            </a:r>
            <a:r>
              <a:rPr lang="en-US" dirty="0" smtClean="0"/>
              <a:t> wrote of New England ("The Road Not Taken"). And </a:t>
            </a:r>
            <a:r>
              <a:rPr lang="en-US" dirty="0" err="1" smtClean="0"/>
              <a:t>e.e</a:t>
            </a:r>
            <a:r>
              <a:rPr lang="en-US" dirty="0" smtClean="0"/>
              <a:t>. </a:t>
            </a:r>
            <a:r>
              <a:rPr lang="en-US" dirty="0" err="1" smtClean="0"/>
              <a:t>cummings</a:t>
            </a:r>
            <a:r>
              <a:rPr lang="en-US" dirty="0" smtClean="0"/>
              <a:t> experimented with the typeset, diction, and punctuation—his poems sounded different but also </a:t>
            </a:r>
            <a:r>
              <a:rPr lang="en-US" i="1" dirty="0" smtClean="0"/>
              <a:t>looked</a:t>
            </a:r>
            <a:r>
              <a:rPr lang="en-US" dirty="0" smtClean="0"/>
              <a:t> different, adding to their effect. </a:t>
            </a:r>
          </a:p>
          <a:p>
            <a:pPr lvl="2"/>
            <a:r>
              <a:rPr lang="en-US" b="1" dirty="0" smtClean="0"/>
              <a:t>Eugene O'Neill</a:t>
            </a:r>
            <a:r>
              <a:rPr lang="en-US" dirty="0" smtClean="0"/>
              <a:t> was one of America's greatest playwrights. Plays like "Strange Interlude" which meddled with Freudian ideas of sex.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1"/>
            <a:r>
              <a:rPr lang="en-US" dirty="0" smtClean="0"/>
              <a:t>In New York there was a "</a:t>
            </a:r>
            <a:r>
              <a:rPr lang="en-US" b="1" dirty="0" smtClean="0"/>
              <a:t>Harlem Renaissance</a:t>
            </a:r>
            <a:r>
              <a:rPr lang="en-US" dirty="0" smtClean="0"/>
              <a:t>", an </a:t>
            </a:r>
            <a:r>
              <a:rPr lang="en-US" u="sng" dirty="0" smtClean="0"/>
              <a:t>outpouring of African-American art and culture</a:t>
            </a:r>
            <a:r>
              <a:rPr lang="en-US" dirty="0" smtClean="0"/>
              <a:t>. It was led by writers </a:t>
            </a:r>
            <a:r>
              <a:rPr lang="en-US" b="1" dirty="0" smtClean="0"/>
              <a:t>Claude McKay</a:t>
            </a:r>
            <a:r>
              <a:rPr lang="en-US" dirty="0" smtClean="0"/>
              <a:t>, </a:t>
            </a:r>
            <a:r>
              <a:rPr lang="en-US" b="1" dirty="0" smtClean="0"/>
              <a:t>Langston Hughes</a:t>
            </a:r>
            <a:r>
              <a:rPr lang="en-US" dirty="0" smtClean="0"/>
              <a:t>, and </a:t>
            </a:r>
            <a:r>
              <a:rPr lang="en-US" b="1" dirty="0" err="1" smtClean="0"/>
              <a:t>Zora</a:t>
            </a:r>
            <a:r>
              <a:rPr lang="en-US" b="1" dirty="0" smtClean="0"/>
              <a:t> Neale Hurston</a:t>
            </a:r>
            <a:r>
              <a:rPr lang="en-US" dirty="0" smtClean="0"/>
              <a:t>. And also by jazz musicians </a:t>
            </a:r>
            <a:r>
              <a:rPr lang="en-US" b="1" dirty="0" smtClean="0"/>
              <a:t>Louis Armstrong</a:t>
            </a:r>
            <a:r>
              <a:rPr lang="en-US" dirty="0" smtClean="0"/>
              <a:t> and </a:t>
            </a:r>
            <a:r>
              <a:rPr lang="en-US" b="1" dirty="0" err="1" smtClean="0"/>
              <a:t>Eubie</a:t>
            </a:r>
            <a:r>
              <a:rPr lang="en-US" b="1" dirty="0" smtClean="0"/>
              <a:t> Blake</a:t>
            </a:r>
            <a:r>
              <a:rPr lang="en-US" dirty="0" smtClean="0"/>
              <a:t>. </a:t>
            </a:r>
          </a:p>
          <a:p>
            <a:pPr lvl="1"/>
            <a:r>
              <a:rPr lang="en-US" dirty="0" smtClean="0"/>
              <a:t>Architecture was perhaps the most symbolic of the changing society because it mixed art and science in a very tangible way. </a:t>
            </a:r>
          </a:p>
          <a:p>
            <a:pPr lvl="2"/>
            <a:r>
              <a:rPr lang="en-US" b="1" dirty="0" smtClean="0"/>
              <a:t>Frank Lloyd Wright</a:t>
            </a:r>
            <a:r>
              <a:rPr lang="en-US" dirty="0" smtClean="0"/>
              <a:t> was an understudy of Louis Sullivan (of earlier Chicago skyscraper fame). Wright stunned people with his use of concrete, glass, and steel and his unconventional theory that “form follows function.” </a:t>
            </a:r>
          </a:p>
          <a:p>
            <a:pPr lvl="2"/>
            <a:r>
              <a:rPr lang="en-US" dirty="0" smtClean="0"/>
              <a:t>The crowned king of skyscrapers was the Empire State Building, with its ultra modern "Art Deco" style, completed in 1931.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Wall Street’s Big Bull Market </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Always the prelude to recession or depression, there was </a:t>
            </a:r>
            <a:r>
              <a:rPr lang="en-US" u="sng" dirty="0" smtClean="0"/>
              <a:t>too much speculation in too-risky areas during the 20's</a:t>
            </a:r>
            <a:r>
              <a:rPr lang="en-US" dirty="0" smtClean="0"/>
              <a:t>. </a:t>
            </a:r>
          </a:p>
          <a:p>
            <a:pPr lvl="2"/>
            <a:r>
              <a:rPr lang="en-US" dirty="0" smtClean="0"/>
              <a:t>A Florida land boom shot prices on sunny property through the roof. Then a hurricane dealt reality and the land boom went bust in 1926. </a:t>
            </a:r>
          </a:p>
          <a:p>
            <a:pPr lvl="2"/>
            <a:r>
              <a:rPr lang="en-US" dirty="0" smtClean="0"/>
              <a:t>The stock market was the speculator's paradise in the 20's. The desire to get rich quick on rising stock prices created a "buy-now" feeling. This is turn, drove the market higher, and built on that buy-now feeling, artificially. </a:t>
            </a:r>
          </a:p>
          <a:p>
            <a:pPr lvl="3"/>
            <a:r>
              <a:rPr lang="en-US" dirty="0" smtClean="0"/>
              <a:t>Worse, many people bought "on margin", meaning they bought with borrowed money. Usually 10% was paid up-front, 90% borrowed. That meant wild profits if the stock went up, wild debt if it dropped. </a:t>
            </a:r>
          </a:p>
          <a:p>
            <a:pPr lvl="3"/>
            <a:r>
              <a:rPr lang="en-US" dirty="0" smtClean="0"/>
              <a:t>This type of structure was like building a house of cards, it could not stand forever.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295400"/>
            <a:ext cx="8382000" cy="5410200"/>
          </a:xfrm>
        </p:spPr>
        <p:txBody>
          <a:bodyPr>
            <a:normAutofit fontScale="92500" lnSpcReduction="10000"/>
          </a:bodyPr>
          <a:lstStyle/>
          <a:p>
            <a:pPr lvl="1"/>
            <a:r>
              <a:rPr lang="en-US" dirty="0" smtClean="0"/>
              <a:t>The federal government tried to get their financial house in order when Congress passed the </a:t>
            </a:r>
            <a:r>
              <a:rPr lang="en-US" b="1" dirty="0" smtClean="0"/>
              <a:t>Bureau of the Budget</a:t>
            </a:r>
            <a:r>
              <a:rPr lang="en-US" dirty="0" smtClean="0"/>
              <a:t>. </a:t>
            </a:r>
          </a:p>
          <a:p>
            <a:pPr lvl="2"/>
            <a:r>
              <a:rPr lang="en-US" dirty="0" smtClean="0"/>
              <a:t>Sec. of Treasury </a:t>
            </a:r>
            <a:r>
              <a:rPr lang="en-US" b="1" dirty="0" smtClean="0"/>
              <a:t>Andrew Mellon</a:t>
            </a:r>
            <a:r>
              <a:rPr lang="en-US" dirty="0" smtClean="0"/>
              <a:t> disliked the high taxes leftover from WWI. </a:t>
            </a:r>
          </a:p>
          <a:p>
            <a:pPr lvl="3"/>
            <a:r>
              <a:rPr lang="en-US" dirty="0" smtClean="0"/>
              <a:t>He felt they forced the rich to put their money in tax-exempt securities, </a:t>
            </a:r>
            <a:r>
              <a:rPr lang="en-US" i="1" dirty="0" smtClean="0"/>
              <a:t>not</a:t>
            </a:r>
            <a:r>
              <a:rPr lang="en-US" dirty="0" smtClean="0"/>
              <a:t> in factories. His idea, still around today, said that in desiring more tax revenue through high taxes, </a:t>
            </a:r>
            <a:r>
              <a:rPr lang="en-US" u="sng" dirty="0" smtClean="0"/>
              <a:t>the higher rate cripples the economy and actually leads to </a:t>
            </a:r>
            <a:r>
              <a:rPr lang="en-US" i="1" u="sng" dirty="0" smtClean="0"/>
              <a:t>less</a:t>
            </a:r>
            <a:r>
              <a:rPr lang="en-US" u="sng" dirty="0" smtClean="0"/>
              <a:t> revenue for the government</a:t>
            </a:r>
            <a:r>
              <a:rPr lang="en-US" dirty="0" smtClean="0"/>
              <a:t>. </a:t>
            </a:r>
          </a:p>
          <a:p>
            <a:pPr lvl="3"/>
            <a:r>
              <a:rPr lang="en-US" dirty="0" smtClean="0"/>
              <a:t>Congress did ease the tax burden on the rich and the economy did boom during the 20's. He also succeeded in lowering the national debt. </a:t>
            </a:r>
          </a:p>
          <a:p>
            <a:pPr lvl="3"/>
            <a:r>
              <a:rPr lang="en-US" dirty="0" smtClean="0"/>
              <a:t>If there is such a thing as a bad side to prosperity, it was simply that the profits enabled people to give in to their greed and </a:t>
            </a:r>
            <a:r>
              <a:rPr lang="en-US" i="1" dirty="0" smtClean="0"/>
              <a:t>over</a:t>
            </a:r>
            <a:r>
              <a:rPr lang="en-US" dirty="0" smtClean="0"/>
              <a:t>-speculate in risky businesses—this was the main cause of the Great Depression.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Hooded hoodlums of the KKK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dirty="0" smtClean="0"/>
              <a:t>The Ku Klux Klan was somewhat re-vamped at this time. The KKK had been started as an anti-black group. In the 20's, it added to its list of "we don't likes": Catholics, Jewish, pacifists, communists, internationalists, revolutionists, bootleggers, gambling, adultery, and birth control. </a:t>
            </a:r>
          </a:p>
          <a:p>
            <a:pPr lvl="1"/>
            <a:r>
              <a:rPr lang="en-US" dirty="0" smtClean="0"/>
              <a:t>More simply, </a:t>
            </a:r>
            <a:r>
              <a:rPr lang="en-US" u="sng" dirty="0" smtClean="0"/>
              <a:t>the KKK was pro-white Anglo-Saxon protestant ("WASP") and anti-everything else</a:t>
            </a:r>
            <a:r>
              <a:rPr lang="en-US" dirty="0" smtClean="0"/>
              <a:t>. </a:t>
            </a:r>
          </a:p>
          <a:p>
            <a:pPr lvl="1"/>
            <a:r>
              <a:rPr lang="en-US" dirty="0" smtClean="0"/>
              <a:t>By expanding its scope of hatred and by riding the mood of the time, the KKK reached its numerical peak during the 20's—about 5 million members strong. </a:t>
            </a:r>
          </a:p>
          <a:p>
            <a:pPr lvl="2"/>
            <a:r>
              <a:rPr lang="en-US" dirty="0" smtClean="0"/>
              <a:t>The KKK employed the same tactics as it always had: fear, </a:t>
            </a:r>
            <a:r>
              <a:rPr lang="en-US" dirty="0" err="1" smtClean="0"/>
              <a:t>lynchings</a:t>
            </a:r>
            <a:r>
              <a:rPr lang="en-US" dirty="0" smtClean="0"/>
              <a:t>, and intimidation. </a:t>
            </a:r>
          </a:p>
          <a:p>
            <a:pPr lvl="1"/>
            <a:r>
              <a:rPr lang="en-US" dirty="0" smtClean="0"/>
              <a:t>Finally, the KKK was given a stiff setback due to an internal money/initiation fee scam.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Stemming the Foreign Flood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Congress took action in the anti-foreign mood to limit immigrants from Europe, specifically “New Immigrants” (mostly from the southeastern Europe regions). </a:t>
            </a:r>
          </a:p>
          <a:p>
            <a:pPr lvl="2"/>
            <a:r>
              <a:rPr lang="en-US" dirty="0" smtClean="0"/>
              <a:t>The </a:t>
            </a:r>
            <a:r>
              <a:rPr lang="en-US" b="1" dirty="0" smtClean="0"/>
              <a:t>Emergency Quota Act</a:t>
            </a:r>
            <a:r>
              <a:rPr lang="en-US" dirty="0" smtClean="0"/>
              <a:t> of 1921 </a:t>
            </a:r>
            <a:r>
              <a:rPr lang="en-US" u="sng" dirty="0" smtClean="0"/>
              <a:t>cut the number of immigrants who could enter America to 3% of their nationality's U.S. population in 1910</a:t>
            </a:r>
            <a:r>
              <a:rPr lang="en-US" dirty="0" smtClean="0"/>
              <a:t>. </a:t>
            </a:r>
          </a:p>
          <a:p>
            <a:pPr lvl="3"/>
            <a:r>
              <a:rPr lang="en-US" dirty="0" smtClean="0"/>
              <a:t>This law somewhat favored the New Immigrants (the group they wanted to limit) because their numbers in 1910 were so large. A new bill was desired. </a:t>
            </a:r>
          </a:p>
          <a:p>
            <a:pPr lvl="2"/>
            <a:r>
              <a:rPr lang="en-US" dirty="0" smtClean="0"/>
              <a:t>In 1924, the </a:t>
            </a:r>
            <a:r>
              <a:rPr lang="en-US" b="1" dirty="0" smtClean="0"/>
              <a:t>Immigration Act</a:t>
            </a:r>
            <a:r>
              <a:rPr lang="en-US" dirty="0" smtClean="0"/>
              <a:t> </a:t>
            </a:r>
            <a:r>
              <a:rPr lang="en-US" u="sng" dirty="0" smtClean="0"/>
              <a:t>sliced the number down to 2% of a group's U.S. population in 1890. Changing from 1910 to 1890 (before many New Immigrants had arrived</a:t>
            </a:r>
            <a:r>
              <a:rPr lang="en-US" dirty="0" smtClean="0"/>
              <a:t>). This change clearly had racial undertones beneath it (New Immigrants out, Old Immigrants in). </a:t>
            </a:r>
          </a:p>
          <a:p>
            <a:pPr lvl="3"/>
            <a:r>
              <a:rPr lang="en-US" dirty="0" smtClean="0"/>
              <a:t>This law also closed the door to Japanese immigrants. </a:t>
            </a:r>
          </a:p>
          <a:p>
            <a:pPr lvl="3"/>
            <a:r>
              <a:rPr lang="en-US" dirty="0" smtClean="0"/>
              <a:t>Canadians and Latin Americans were </a:t>
            </a:r>
            <a:r>
              <a:rPr lang="en-US" i="1" dirty="0" smtClean="0"/>
              <a:t>not</a:t>
            </a:r>
            <a:r>
              <a:rPr lang="en-US" dirty="0" smtClean="0"/>
              <a:t> included in the law. They were desired to work jobs.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In 1931, for the first time, more foreigners </a:t>
            </a:r>
            <a:r>
              <a:rPr lang="en-US" i="1" dirty="0" smtClean="0"/>
              <a:t>left</a:t>
            </a:r>
            <a:r>
              <a:rPr lang="en-US" dirty="0" smtClean="0"/>
              <a:t> American than came. Aside from the </a:t>
            </a:r>
            <a:r>
              <a:rPr lang="en-US" b="1" dirty="0" smtClean="0"/>
              <a:t>Chinese Exclusion Act</a:t>
            </a:r>
            <a:r>
              <a:rPr lang="en-US" dirty="0" smtClean="0"/>
              <a:t> of 1882, this marked the first restriction on immigration or the end of free and open American immigration. </a:t>
            </a:r>
          </a:p>
          <a:p>
            <a:pPr lvl="1"/>
            <a:r>
              <a:rPr lang="en-US" dirty="0" smtClean="0"/>
              <a:t>America was a patchwork quilt of ethnic groups, especially in the big cities. New ideas on the "melting pot" grew. Two theories emerged in the intellectual circles: </a:t>
            </a:r>
          </a:p>
          <a:p>
            <a:pPr lvl="2"/>
            <a:r>
              <a:rPr lang="en-US" dirty="0" smtClean="0"/>
              <a:t>Horace </a:t>
            </a:r>
            <a:r>
              <a:rPr lang="en-US" dirty="0" err="1" smtClean="0"/>
              <a:t>Kallen</a:t>
            </a:r>
            <a:r>
              <a:rPr lang="en-US" dirty="0" smtClean="0"/>
              <a:t> argued that the ethnic groups should keep their old-world traditions. They would harmonize like an orchestra. </a:t>
            </a:r>
          </a:p>
          <a:p>
            <a:pPr lvl="2"/>
            <a:r>
              <a:rPr lang="en-US" dirty="0" smtClean="0"/>
              <a:t>Randolph Bourne argued that the groups should interact with one another to create a trans-nationality in America.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“Prohibition” Experiment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In 1919, the Eighteenth Amendment was passed </a:t>
            </a:r>
            <a:r>
              <a:rPr lang="en-US" u="sng" dirty="0" smtClean="0"/>
              <a:t>prohibiting alcohol</a:t>
            </a:r>
            <a:r>
              <a:rPr lang="en-US" dirty="0" smtClean="0"/>
              <a:t>. Congress passed the </a:t>
            </a:r>
            <a:r>
              <a:rPr lang="en-US" b="1" dirty="0" smtClean="0"/>
              <a:t>Volstead Act</a:t>
            </a:r>
            <a:r>
              <a:rPr lang="en-US" dirty="0" smtClean="0"/>
              <a:t> later in the year to carry out the amendment. </a:t>
            </a:r>
          </a:p>
          <a:p>
            <a:pPr lvl="1"/>
            <a:r>
              <a:rPr lang="en-US" dirty="0" smtClean="0"/>
              <a:t>The amendment was more popular in the South and West. </a:t>
            </a:r>
          </a:p>
          <a:p>
            <a:pPr lvl="1"/>
            <a:r>
              <a:rPr lang="en-US" dirty="0" smtClean="0"/>
              <a:t>Many did </a:t>
            </a:r>
            <a:r>
              <a:rPr lang="en-US" i="1" dirty="0" smtClean="0"/>
              <a:t>not</a:t>
            </a:r>
            <a:r>
              <a:rPr lang="en-US" dirty="0" smtClean="0"/>
              <a:t> like the amendment. America has a long tradition of liking a strong drink and a weak government. Many folks violated or ignored the prohibition. </a:t>
            </a:r>
          </a:p>
          <a:p>
            <a:pPr lvl="2"/>
            <a:r>
              <a:rPr lang="en-US" dirty="0" smtClean="0"/>
              <a:t>Since it was costly and risky to deal in alcohol, the stronger the alcohol the better. Straight moonshine might blind or kill. </a:t>
            </a:r>
          </a:p>
          <a:p>
            <a:pPr lvl="1"/>
            <a:r>
              <a:rPr lang="en-US" dirty="0" smtClean="0"/>
              <a:t>There were positive results: bank savings increased and absences at work went down.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Golden Age of </a:t>
            </a:r>
            <a:r>
              <a:rPr lang="en-US" dirty="0" err="1" smtClean="0"/>
              <a:t>Gansterism</a:t>
            </a:r>
            <a:r>
              <a:rPr lang="en-US" dirty="0" smtClean="0"/>
              <a:t> </a:t>
            </a:r>
            <a:endParaRPr lang="en-US" dirty="0"/>
          </a:p>
        </p:txBody>
      </p:sp>
      <p:sp>
        <p:nvSpPr>
          <p:cNvPr id="3" name="Content Placeholder 2"/>
          <p:cNvSpPr>
            <a:spLocks noGrp="1"/>
          </p:cNvSpPr>
          <p:nvPr>
            <p:ph idx="1"/>
          </p:nvPr>
        </p:nvSpPr>
        <p:spPr>
          <a:xfrm>
            <a:off x="304800" y="1371600"/>
            <a:ext cx="8382000" cy="5105400"/>
          </a:xfrm>
        </p:spPr>
        <p:txBody>
          <a:bodyPr>
            <a:normAutofit fontScale="70000" lnSpcReduction="20000"/>
          </a:bodyPr>
          <a:lstStyle/>
          <a:p>
            <a:endParaRPr lang="en-US" dirty="0" smtClean="0"/>
          </a:p>
          <a:p>
            <a:pPr lvl="1"/>
            <a:r>
              <a:rPr lang="en-US" dirty="0" smtClean="0"/>
              <a:t>Prohibition created an entire industry for organized crime: liquor distribution. </a:t>
            </a:r>
          </a:p>
          <a:p>
            <a:pPr lvl="1"/>
            <a:r>
              <a:rPr lang="en-US" dirty="0" smtClean="0"/>
              <a:t>Gangs emerged and staked out their territories for liquor and their accompanying "speakeasy" bars, gambling, narcotics, whore houses, and extortion money. </a:t>
            </a:r>
          </a:p>
          <a:p>
            <a:pPr lvl="1"/>
            <a:r>
              <a:rPr lang="en-US" dirty="0" smtClean="0"/>
              <a:t>Chicago led the gang world. About 500 gangsters were murdered in the 20's in Chicago. Arrests were few and convictions were rare since gang members would not rat out others. </a:t>
            </a:r>
          </a:p>
          <a:p>
            <a:pPr lvl="2"/>
            <a:r>
              <a:rPr lang="en-US" dirty="0" smtClean="0"/>
              <a:t>"Scarface' </a:t>
            </a:r>
            <a:r>
              <a:rPr lang="en-US" b="1" dirty="0" smtClean="0"/>
              <a:t>Al Capone</a:t>
            </a:r>
            <a:r>
              <a:rPr lang="en-US" dirty="0" smtClean="0"/>
              <a:t> was the biggest and the </a:t>
            </a:r>
            <a:r>
              <a:rPr lang="en-US" dirty="0" err="1" smtClean="0"/>
              <a:t>baddest</a:t>
            </a:r>
            <a:r>
              <a:rPr lang="en-US" dirty="0" smtClean="0"/>
              <a:t>. Bloodshed and murder followed his armor-clad, bulletproof windowed car through Chicago. The feds named him "Public Enemy Number One." The "G-men" never got him for the dirty stuff; they did jail him in Alcatraz for tax evasion. </a:t>
            </a:r>
          </a:p>
          <a:p>
            <a:pPr lvl="2"/>
            <a:r>
              <a:rPr lang="en-US" dirty="0" smtClean="0"/>
              <a:t>By 1930, the estimate of gang income was between $12 and $18 billion—several times the income of the Washington D.C. government. </a:t>
            </a:r>
          </a:p>
          <a:p>
            <a:pPr lvl="1"/>
            <a:r>
              <a:rPr lang="en-US" dirty="0" smtClean="0"/>
              <a:t>Gang violence/extortion hit the headlines in 1932 when Charles Lindbergh's baby was kidnapped for ransom. The baby was soon found murdered. Congress passed the "Lindbergh Law" making interstate kidnapping punishable by death.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Monkey Business in Tennessee </a:t>
            </a:r>
            <a:endParaRPr lang="en-US" dirty="0"/>
          </a:p>
        </p:txBody>
      </p:sp>
      <p:sp>
        <p:nvSpPr>
          <p:cNvPr id="3" name="Content Placeholder 2"/>
          <p:cNvSpPr>
            <a:spLocks noGrp="1"/>
          </p:cNvSpPr>
          <p:nvPr>
            <p:ph idx="1"/>
          </p:nvPr>
        </p:nvSpPr>
        <p:spPr/>
        <p:txBody>
          <a:bodyPr/>
          <a:lstStyle/>
          <a:p>
            <a:pPr lvl="1"/>
            <a:r>
              <a:rPr lang="en-US" dirty="0" smtClean="0"/>
              <a:t>Education began to change from rote memorization to more hands-on learning. This was the idea of progressive education </a:t>
            </a:r>
            <a:r>
              <a:rPr lang="en-US" b="1" dirty="0" smtClean="0"/>
              <a:t>John Dewey</a:t>
            </a:r>
            <a:r>
              <a:rPr lang="en-US" dirty="0" smtClean="0"/>
              <a:t> who advocated "learning by doing" and "education for life." </a:t>
            </a:r>
          </a:p>
          <a:p>
            <a:pPr lvl="1"/>
            <a:r>
              <a:rPr lang="en-US" dirty="0" smtClean="0"/>
              <a:t>Science made gains. The Rockefeller Foundation funded a health drive that nearly eliminated hookworm which mostly struck the poor. Nutrition and health care extended the life expectancy from 50 years in 1901 to 59 years in 1929.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05800" cy="5211763"/>
          </a:xfrm>
        </p:spPr>
        <p:txBody>
          <a:bodyPr>
            <a:normAutofit fontScale="85000" lnSpcReduction="20000"/>
          </a:bodyPr>
          <a:lstStyle/>
          <a:p>
            <a:pPr lvl="1"/>
            <a:r>
              <a:rPr lang="en-US" dirty="0" smtClean="0"/>
              <a:t>Scientists butted heads with traditionalists in the 20's in the "</a:t>
            </a:r>
            <a:r>
              <a:rPr lang="en-US" b="1" dirty="0" smtClean="0"/>
              <a:t>Scopes Monkey Trial</a:t>
            </a:r>
            <a:r>
              <a:rPr lang="en-US" dirty="0" smtClean="0"/>
              <a:t>" over Darwin's theory of evolution. </a:t>
            </a:r>
          </a:p>
          <a:p>
            <a:pPr lvl="2"/>
            <a:r>
              <a:rPr lang="en-US" b="1" dirty="0" smtClean="0"/>
              <a:t>Fundamentalists</a:t>
            </a:r>
            <a:r>
              <a:rPr lang="en-US" dirty="0" smtClean="0"/>
              <a:t> believed in a literal reading of the Bible. They'd grown in numbers, especially in the "Bible Belt" of the South. </a:t>
            </a:r>
          </a:p>
          <a:p>
            <a:pPr lvl="2"/>
            <a:r>
              <a:rPr lang="en-US" dirty="0" smtClean="0"/>
              <a:t>Tennessee passed a law banning teaching evolution in public schools. A young biology teacher, </a:t>
            </a:r>
            <a:r>
              <a:rPr lang="en-US" b="1" dirty="0" smtClean="0"/>
              <a:t>John T. Scopes</a:t>
            </a:r>
            <a:r>
              <a:rPr lang="en-US" dirty="0" smtClean="0"/>
              <a:t> broke this law and taught evolution. </a:t>
            </a:r>
          </a:p>
          <a:p>
            <a:pPr lvl="2"/>
            <a:r>
              <a:rPr lang="en-US" dirty="0" smtClean="0"/>
              <a:t>Dayton, TN became a national stage for the first evolution vs. creation showdown. Big-name lawyers led both sides: the evolution side was argued by </a:t>
            </a:r>
            <a:r>
              <a:rPr lang="en-US" b="1" dirty="0" smtClean="0"/>
              <a:t>Clarence Darrow</a:t>
            </a:r>
            <a:r>
              <a:rPr lang="en-US" dirty="0" smtClean="0"/>
              <a:t>, presidential candidate </a:t>
            </a:r>
            <a:r>
              <a:rPr lang="en-US" b="1" dirty="0" smtClean="0"/>
              <a:t>William Jennings Bryan</a:t>
            </a:r>
            <a:r>
              <a:rPr lang="en-US" dirty="0" smtClean="0"/>
              <a:t> argued the creation side. </a:t>
            </a:r>
          </a:p>
          <a:p>
            <a:pPr lvl="3"/>
            <a:r>
              <a:rPr lang="en-US" dirty="0" smtClean="0"/>
              <a:t>Bryan was passionate, a Bible expert and expert speaker. Darrow was an expert trial lawyer and likely got the better of Bryan. Perhaps the most famous "gotcha" point came when Darrow got Bryan to comment on Jonah being swallowed by a whale. Darrow then said the Bible quotes a "great fish," and </a:t>
            </a:r>
            <a:r>
              <a:rPr lang="en-US" i="1" dirty="0" smtClean="0"/>
              <a:t>not</a:t>
            </a:r>
            <a:r>
              <a:rPr lang="en-US" dirty="0" smtClean="0"/>
              <a:t> a whale. </a:t>
            </a:r>
          </a:p>
          <a:p>
            <a:pPr lvl="3"/>
            <a:r>
              <a:rPr lang="en-US" dirty="0" smtClean="0"/>
              <a:t>The trial itself was almost a non-factor—Scopes had broken the no-evolution law. He was convicted and given a slap-on-the-wrist. </a:t>
            </a:r>
          </a:p>
          <a:p>
            <a:pPr lvl="3"/>
            <a:r>
              <a:rPr lang="en-US" dirty="0" smtClean="0"/>
              <a:t>The stress and passion of the case literally led to Bryan's death. He died of a stroke only five days afterward.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3759</Words>
  <Application>Microsoft Office PowerPoint</Application>
  <PresentationFormat>On-screen Show (4:3)</PresentationFormat>
  <Paragraphs>148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American Life in the Roaring ‘20s </vt:lpstr>
      <vt:lpstr>Seeing Red </vt:lpstr>
      <vt:lpstr>Hooded hoodlums of the KKK </vt:lpstr>
      <vt:lpstr>Stemming the Foreign Flood </vt:lpstr>
      <vt:lpstr>Slide 5</vt:lpstr>
      <vt:lpstr>The “Prohibition” Experiment </vt:lpstr>
      <vt:lpstr>The Golden Age of Gansterism </vt:lpstr>
      <vt:lpstr>Monkey Business in Tennessee </vt:lpstr>
      <vt:lpstr>Slide 9</vt:lpstr>
      <vt:lpstr>Slide 10</vt:lpstr>
      <vt:lpstr>The Mass-Consumption Economy </vt:lpstr>
      <vt:lpstr>Slide 12</vt:lpstr>
      <vt:lpstr>Slide 13</vt:lpstr>
      <vt:lpstr>Putting America on Rubber Tires </vt:lpstr>
      <vt:lpstr>The Advent of the Gasoline Age </vt:lpstr>
      <vt:lpstr>Humans Develop Wings </vt:lpstr>
      <vt:lpstr>Slide 17</vt:lpstr>
      <vt:lpstr>The Radio Revolution </vt:lpstr>
      <vt:lpstr>Slide 19</vt:lpstr>
      <vt:lpstr>Hollywood’s Filmland Fantasies </vt:lpstr>
      <vt:lpstr>Slide 21</vt:lpstr>
      <vt:lpstr>The Dynamic Decade</vt:lpstr>
      <vt:lpstr>Slide 23</vt:lpstr>
      <vt:lpstr>Cultural Liberation </vt:lpstr>
      <vt:lpstr>Slide 25</vt:lpstr>
      <vt:lpstr>Slide 26</vt:lpstr>
      <vt:lpstr>Slide 27</vt:lpstr>
      <vt:lpstr>Wall Street’s Big Bull Market </vt:lpstr>
      <vt:lpstr>Slide 29</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dc:creator>
  <cp:lastModifiedBy>pete</cp:lastModifiedBy>
  <cp:revision>8</cp:revision>
  <dcterms:created xsi:type="dcterms:W3CDTF">2014-04-24T12:17:24Z</dcterms:created>
  <dcterms:modified xsi:type="dcterms:W3CDTF">2014-04-24T15:10:22Z</dcterms:modified>
</cp:coreProperties>
</file>