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2CDA3-6083-49C4-B487-85266033CA65}"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3B6FC-B459-400F-971A-8D4B30FC3B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2CDA3-6083-49C4-B487-85266033CA65}"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3B6FC-B459-400F-971A-8D4B30FC3B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2CDA3-6083-49C4-B487-85266033CA65}"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3B6FC-B459-400F-971A-8D4B30FC3B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2CDA3-6083-49C4-B487-85266033CA65}"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3B6FC-B459-400F-971A-8D4B30FC3B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2CDA3-6083-49C4-B487-85266033CA65}"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3B6FC-B459-400F-971A-8D4B30FC3B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2CDA3-6083-49C4-B487-85266033CA65}"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3B6FC-B459-400F-971A-8D4B30FC3B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2CDA3-6083-49C4-B487-85266033CA65}" type="datetimeFigureOut">
              <a:rPr lang="en-US" smtClean="0"/>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D3B6FC-B459-400F-971A-8D4B30FC3B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32CDA3-6083-49C4-B487-85266033CA65}" type="datetimeFigureOut">
              <a:rPr lang="en-US" smtClean="0"/>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D3B6FC-B459-400F-971A-8D4B30FC3B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2CDA3-6083-49C4-B487-85266033CA65}" type="datetimeFigureOut">
              <a:rPr lang="en-US" smtClean="0"/>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D3B6FC-B459-400F-971A-8D4B30FC3B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2CDA3-6083-49C4-B487-85266033CA65}"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3B6FC-B459-400F-971A-8D4B30FC3B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2CDA3-6083-49C4-B487-85266033CA65}"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3B6FC-B459-400F-971A-8D4B30FC3B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2CDA3-6083-49C4-B487-85266033CA65}" type="datetimeFigureOut">
              <a:rPr lang="en-US" smtClean="0"/>
              <a:t>4/22/2014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3B6FC-B459-400F-971A-8D4B30FC3B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The War to End Wars</a:t>
            </a:r>
            <a:br>
              <a:rPr lang="en-US" b="1" dirty="0"/>
            </a:br>
            <a:endParaRPr lang="en-US" dirty="0"/>
          </a:p>
        </p:txBody>
      </p:sp>
      <p:sp>
        <p:nvSpPr>
          <p:cNvPr id="3" name="Subtitle 2"/>
          <p:cNvSpPr>
            <a:spLocks noGrp="1"/>
          </p:cNvSpPr>
          <p:nvPr>
            <p:ph type="subTitle" idx="1"/>
          </p:nvPr>
        </p:nvSpPr>
        <p:spPr/>
        <p:txBody>
          <a:bodyPr/>
          <a:lstStyle/>
          <a:p>
            <a:r>
              <a:rPr lang="en-US" dirty="0" smtClean="0"/>
              <a:t>Chapter 30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r>
              <a:rPr lang="en-US" dirty="0" smtClean="0"/>
              <a:t>The </a:t>
            </a:r>
            <a:r>
              <a:rPr lang="en-US" b="1" dirty="0" smtClean="0"/>
              <a:t>Sedition Act of 1918</a:t>
            </a:r>
            <a:r>
              <a:rPr lang="en-US" dirty="0" smtClean="0"/>
              <a:t> </a:t>
            </a:r>
            <a:r>
              <a:rPr lang="en-US" u="sng" dirty="0" smtClean="0"/>
              <a:t>sought to prosecute anyone engaging in "seditious" activity</a:t>
            </a:r>
            <a:r>
              <a:rPr lang="en-US" dirty="0" smtClean="0"/>
              <a:t>. </a:t>
            </a:r>
          </a:p>
          <a:p>
            <a:pPr lvl="3"/>
            <a:r>
              <a:rPr lang="en-US" dirty="0" smtClean="0"/>
              <a:t>Essentially any activity interpreted as anti-government could be prosecuted—a very general definition that could be applied widely. </a:t>
            </a:r>
          </a:p>
          <a:p>
            <a:pPr lvl="3"/>
            <a:r>
              <a:rPr lang="en-US" dirty="0" smtClean="0"/>
              <a:t>Both the Espionage and Sedition Acts </a:t>
            </a:r>
            <a:r>
              <a:rPr lang="en-US" u="sng" dirty="0" smtClean="0"/>
              <a:t>pushed the boundaries of the First Amendment</a:t>
            </a:r>
            <a:r>
              <a:rPr lang="en-US" dirty="0" smtClean="0"/>
              <a:t>, and likely flat-out broke them. </a:t>
            </a:r>
          </a:p>
          <a:p>
            <a:pPr lvl="3"/>
            <a:r>
              <a:rPr lang="en-US" dirty="0" smtClean="0"/>
              <a:t>Notably, these two laws were very similar to the Alien and Sedition Acts of the 1790's, under President Adams'. </a:t>
            </a:r>
          </a:p>
          <a:p>
            <a:pPr lvl="3"/>
            <a:r>
              <a:rPr lang="en-US" dirty="0" smtClean="0"/>
              <a:t>After the war, presidential pardons were given to many of those jailed under these laws. Eugene Debs was pardoned by President Warren G. Harding in 1921.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Nation’s Factories Go to War </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lvl="1"/>
            <a:r>
              <a:rPr lang="en-US" u="sng" dirty="0" smtClean="0"/>
              <a:t>The U.S. entered the war very unprepared</a:t>
            </a:r>
            <a:r>
              <a:rPr lang="en-US" dirty="0" smtClean="0"/>
              <a:t>. Wilson had taken a few steps early on, including (1) forming a Council of National Defense to study economic mobilization, (2) increasing shipbuilding, and (3) increasing the size of the army (although the U.S. still ranked 15th in the world in size). </a:t>
            </a:r>
          </a:p>
          <a:p>
            <a:pPr lvl="1"/>
            <a:r>
              <a:rPr lang="en-US" dirty="0" smtClean="0"/>
              <a:t>The first major problem was mobilizing industry. There was much ignorance everywhere and reluctance by states-rights advocates who didn't want the federal government ramming things down their throats. </a:t>
            </a:r>
          </a:p>
          <a:p>
            <a:pPr lvl="2"/>
            <a:r>
              <a:rPr lang="en-US" dirty="0" smtClean="0"/>
              <a:t>Somewhat late, in March of 1918, Wilson appointed </a:t>
            </a:r>
            <a:r>
              <a:rPr lang="en-US" b="1" dirty="0" smtClean="0"/>
              <a:t>Bernard Baruch</a:t>
            </a:r>
            <a:r>
              <a:rPr lang="en-US" dirty="0" smtClean="0"/>
              <a:t> </a:t>
            </a:r>
            <a:r>
              <a:rPr lang="en-US" u="sng" dirty="0" smtClean="0"/>
              <a:t>leader of the War Industries Board</a:t>
            </a:r>
            <a:r>
              <a:rPr lang="en-US" dirty="0" smtClean="0"/>
              <a:t> to orchestrate industry in the war effort. Baruch was a savvy stock speculator and very able, but the Board's powers were a bit weak. America's love of </a:t>
            </a:r>
            <a:r>
              <a:rPr lang="en-US" i="1" dirty="0" smtClean="0"/>
              <a:t>laissez-faire</a:t>
            </a:r>
            <a:r>
              <a:rPr lang="en-US" dirty="0" smtClean="0"/>
              <a:t> (government staying out of business) was strong even in time of war.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in Wartime </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Americans went to work in large measure, motivated by the governments "work or fight" policy. </a:t>
            </a:r>
          </a:p>
          <a:p>
            <a:pPr lvl="1"/>
            <a:r>
              <a:rPr lang="en-US" dirty="0" smtClean="0"/>
              <a:t>Former Pres. Taft headed the </a:t>
            </a:r>
            <a:r>
              <a:rPr lang="en-US" b="1" dirty="0" smtClean="0"/>
              <a:t>National War Labor Board</a:t>
            </a:r>
            <a:r>
              <a:rPr lang="en-US" dirty="0" smtClean="0"/>
              <a:t> to settle any worker disputes and thus keep folks on the job. </a:t>
            </a:r>
          </a:p>
          <a:p>
            <a:pPr lvl="2"/>
            <a:r>
              <a:rPr lang="en-US" dirty="0" smtClean="0"/>
              <a:t>Businesses were encouraged to keep wages high and hours long. </a:t>
            </a:r>
          </a:p>
          <a:p>
            <a:pPr lvl="2"/>
            <a:r>
              <a:rPr lang="en-US" dirty="0" smtClean="0"/>
              <a:t>The government did </a:t>
            </a:r>
            <a:r>
              <a:rPr lang="en-US" i="1" dirty="0" smtClean="0"/>
              <a:t>not</a:t>
            </a:r>
            <a:r>
              <a:rPr lang="en-US" dirty="0" smtClean="0"/>
              <a:t> agree to workers' top desire—a government guarantee to organize labor unions. </a:t>
            </a:r>
          </a:p>
          <a:p>
            <a:pPr lvl="1"/>
            <a:r>
              <a:rPr lang="en-US" b="1" dirty="0" smtClean="0"/>
              <a:t>Samuel Gompers</a:t>
            </a:r>
            <a:r>
              <a:rPr lang="en-US" dirty="0" smtClean="0"/>
              <a:t>, head of the </a:t>
            </a:r>
            <a:r>
              <a:rPr lang="en-US" u="sng" dirty="0" smtClean="0"/>
              <a:t>American Federation of Labor</a:t>
            </a:r>
            <a:r>
              <a:rPr lang="en-US" dirty="0" smtClean="0"/>
              <a:t> (AF of L), loyally supported the war. </a:t>
            </a:r>
          </a:p>
          <a:p>
            <a:pPr lvl="2"/>
            <a:r>
              <a:rPr lang="en-US" dirty="0" smtClean="0"/>
              <a:t>Some smaller unions, including the I.W.W., did not support the war. The "I Won't Work" union engaged in some sabotage in complaint of poor working conditions. </a:t>
            </a:r>
          </a:p>
          <a:p>
            <a:pPr lvl="2"/>
            <a:r>
              <a:rPr lang="en-US" dirty="0" smtClean="0"/>
              <a:t>The AF of L, however, benefited from its work and loyalty. By war's end, membership had more than doubled to over 3 million and wages in certain industries had increased by 20%.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r>
              <a:rPr lang="en-US" dirty="0" smtClean="0"/>
              <a:t>Problems still remained. </a:t>
            </a:r>
          </a:p>
          <a:p>
            <a:pPr lvl="2"/>
            <a:r>
              <a:rPr lang="en-US" dirty="0" smtClean="0"/>
              <a:t>Wartime </a:t>
            </a:r>
            <a:r>
              <a:rPr lang="en-US" u="sng" dirty="0" smtClean="0"/>
              <a:t>inflation</a:t>
            </a:r>
            <a:r>
              <a:rPr lang="en-US" dirty="0" smtClean="0"/>
              <a:t> threatened to negate the wage increases. </a:t>
            </a:r>
          </a:p>
          <a:p>
            <a:pPr lvl="2"/>
            <a:r>
              <a:rPr lang="en-US" u="sng" dirty="0" smtClean="0"/>
              <a:t>Strikes</a:t>
            </a:r>
            <a:r>
              <a:rPr lang="en-US" dirty="0" smtClean="0"/>
              <a:t> ran rampant—there were some 6,000 strikes, often violent. </a:t>
            </a:r>
          </a:p>
          <a:p>
            <a:pPr lvl="3"/>
            <a:r>
              <a:rPr lang="en-US" dirty="0" smtClean="0"/>
              <a:t>For example in 1919, over 250,000 steel workers struck (America's largest strike). Steel officials would not bargain. Instead, 30,000 African-American workers were brought in to keep the mills going. Violence followed, a dozen workers were killed, and the strike failed. </a:t>
            </a:r>
          </a:p>
          <a:p>
            <a:pPr lvl="1"/>
            <a:r>
              <a:rPr lang="en-US" dirty="0" smtClean="0"/>
              <a:t>African-Americans began moved north during the war by the tens of thousands seeking jobs. Appearing in formerly all-white neighborhoods, tension and sometimes violence resulted. Chicago and St. Louis are good examples.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Suffering Until Suffrage </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While the men were at war, many women took jobs. </a:t>
            </a:r>
          </a:p>
          <a:p>
            <a:pPr lvl="1"/>
            <a:r>
              <a:rPr lang="en-US" dirty="0" smtClean="0"/>
              <a:t>Women working created a split in the women's movement—those against and for the war. </a:t>
            </a:r>
          </a:p>
          <a:p>
            <a:pPr lvl="2"/>
            <a:r>
              <a:rPr lang="en-US" dirty="0" smtClean="0"/>
              <a:t>Against the war, the National Woman's party were pacifists. The party was led by a Quaker, Alice Paul. She organized marches and hunger strikes against Germany. </a:t>
            </a:r>
          </a:p>
          <a:p>
            <a:pPr lvl="2"/>
            <a:r>
              <a:rPr lang="en-US" dirty="0" smtClean="0"/>
              <a:t>Most women supported the war. The </a:t>
            </a:r>
            <a:r>
              <a:rPr lang="en-US" b="1" dirty="0" smtClean="0"/>
              <a:t>National American Woman Suffrage Association</a:t>
            </a:r>
            <a:r>
              <a:rPr lang="en-US" dirty="0" smtClean="0"/>
              <a:t> backed Pres. Wilson's efforts. They argued that </a:t>
            </a:r>
            <a:r>
              <a:rPr lang="en-US" u="sng" dirty="0" smtClean="0"/>
              <a:t>women must engage in the war effort in order to participate after the war</a:t>
            </a:r>
            <a:r>
              <a:rPr lang="en-US" dirty="0" smtClean="0"/>
              <a:t>. They </a:t>
            </a:r>
            <a:r>
              <a:rPr lang="en-US" u="sng" dirty="0" smtClean="0"/>
              <a:t>gained Pres. Wilson's endorsement of women's suffrage</a:t>
            </a:r>
            <a:r>
              <a:rPr lang="en-US" dirty="0" smtClean="0"/>
              <a:t>. </a:t>
            </a:r>
          </a:p>
          <a:p>
            <a:pPr lvl="1"/>
            <a:r>
              <a:rPr lang="en-US" dirty="0" smtClean="0"/>
              <a:t>Several states began granting women the right to vote including New York, Michigan, Oklahoma, and South Dakota. Several western states had already granted women's suffrage. The domino effect had begun.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In 1920, the </a:t>
            </a:r>
            <a:r>
              <a:rPr lang="en-US" b="1" dirty="0" smtClean="0"/>
              <a:t>Nineteenth Amendment</a:t>
            </a:r>
            <a:r>
              <a:rPr lang="en-US" dirty="0" smtClean="0"/>
              <a:t> was passed </a:t>
            </a:r>
            <a:r>
              <a:rPr lang="en-US" u="sng" dirty="0" smtClean="0"/>
              <a:t>granting women the right to vote</a:t>
            </a:r>
            <a:r>
              <a:rPr lang="en-US" dirty="0" smtClean="0"/>
              <a:t> nationwide. </a:t>
            </a:r>
          </a:p>
          <a:p>
            <a:pPr lvl="1"/>
            <a:r>
              <a:rPr lang="en-US" dirty="0" smtClean="0"/>
              <a:t>A </a:t>
            </a:r>
            <a:r>
              <a:rPr lang="en-US" b="1" dirty="0" smtClean="0"/>
              <a:t>Women's Bureau</a:t>
            </a:r>
            <a:r>
              <a:rPr lang="en-US" dirty="0" smtClean="0"/>
              <a:t> emerged after the war with the goal of protecting women's newfound rights in the workplace. However, </a:t>
            </a:r>
            <a:r>
              <a:rPr lang="en-US" u="sng" dirty="0" smtClean="0"/>
              <a:t>most women left the jobs and returned to the homes after the war</a:t>
            </a:r>
            <a:r>
              <a:rPr lang="en-US" dirty="0" smtClean="0"/>
              <a:t>. </a:t>
            </a:r>
          </a:p>
          <a:p>
            <a:pPr lvl="2"/>
            <a:r>
              <a:rPr lang="en-US" dirty="0" smtClean="0"/>
              <a:t>Congress also essentially endorsed the traditional role of women as homemakers by passing the </a:t>
            </a:r>
            <a:r>
              <a:rPr lang="en-US" b="1" dirty="0" smtClean="0"/>
              <a:t>Sheppard-Towner Maternity Act</a:t>
            </a:r>
            <a:r>
              <a:rPr lang="en-US" dirty="0" smtClean="0"/>
              <a:t> (1921). The law gave instruction on maternal and infant health care.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Forging a War Economy </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Mobilization to a wartime economy would be fueled by emotion and patriotism rather than the rule of laws. </a:t>
            </a:r>
          </a:p>
          <a:p>
            <a:pPr lvl="1"/>
            <a:r>
              <a:rPr lang="en-US" dirty="0" smtClean="0"/>
              <a:t>Since he'd successfully organized a voluntary food drive for Belgium, </a:t>
            </a:r>
            <a:r>
              <a:rPr lang="en-US" b="1" dirty="0" smtClean="0"/>
              <a:t>Herbert Hoover</a:t>
            </a:r>
            <a:r>
              <a:rPr lang="en-US" dirty="0" smtClean="0"/>
              <a:t> was chosen to head up the </a:t>
            </a:r>
            <a:r>
              <a:rPr lang="en-US" b="1" dirty="0" smtClean="0"/>
              <a:t>Food Administration</a:t>
            </a:r>
            <a:r>
              <a:rPr lang="en-US" dirty="0" smtClean="0"/>
              <a:t>. </a:t>
            </a:r>
          </a:p>
          <a:p>
            <a:pPr lvl="2"/>
            <a:r>
              <a:rPr lang="en-US" dirty="0" smtClean="0"/>
              <a:t>Hoover relied on voluntary efforts, not mandates of law. </a:t>
            </a:r>
          </a:p>
          <a:p>
            <a:pPr lvl="2"/>
            <a:r>
              <a:rPr lang="en-US" dirty="0" smtClean="0"/>
              <a:t>Slogans were very successful in drumming up support and food. Examples were "meatless Tuesdays" and "</a:t>
            </a:r>
            <a:r>
              <a:rPr lang="en-US" dirty="0" err="1" smtClean="0"/>
              <a:t>wheatless</a:t>
            </a:r>
            <a:r>
              <a:rPr lang="en-US" dirty="0" smtClean="0"/>
              <a:t> Wednesdays." </a:t>
            </a:r>
          </a:p>
          <a:p>
            <a:pPr lvl="2"/>
            <a:r>
              <a:rPr lang="en-US" dirty="0" smtClean="0"/>
              <a:t>Most Americans planted "victory gardens" in their backyards to grow their own vegetables. </a:t>
            </a:r>
          </a:p>
          <a:p>
            <a:pPr lvl="2"/>
            <a:r>
              <a:rPr lang="en-US" dirty="0" smtClean="0"/>
              <a:t>No grains were to be wasted on making alcohol. This also helped propel the prohibition movement. In 1919, one year after the war ended, the </a:t>
            </a:r>
            <a:r>
              <a:rPr lang="en-US" b="1" dirty="0" smtClean="0"/>
              <a:t>Eighteenth Amendment</a:t>
            </a:r>
            <a:r>
              <a:rPr lang="en-US" dirty="0" smtClean="0"/>
              <a:t> was passed </a:t>
            </a:r>
            <a:r>
              <a:rPr lang="en-US" u="sng" dirty="0" smtClean="0"/>
              <a:t>prohibiting alcoholic drinks</a:t>
            </a:r>
            <a:r>
              <a:rPr lang="en-US"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r>
              <a:rPr lang="en-US" dirty="0" smtClean="0"/>
              <a:t>The increased need for food was because the U.S. had to feed citizens at home, package food to ship to soldiers, </a:t>
            </a:r>
            <a:r>
              <a:rPr lang="en-US" i="1" dirty="0" smtClean="0"/>
              <a:t>and</a:t>
            </a:r>
            <a:r>
              <a:rPr lang="en-US" dirty="0" smtClean="0"/>
              <a:t> feed the allies in Europe. </a:t>
            </a:r>
          </a:p>
          <a:p>
            <a:pPr lvl="2"/>
            <a:r>
              <a:rPr lang="en-US" dirty="0" smtClean="0"/>
              <a:t>Hoover's program and people's efforts were very successful. Food production increased by 25% and food exports to Europe tripled. </a:t>
            </a:r>
          </a:p>
          <a:p>
            <a:pPr lvl="2"/>
            <a:r>
              <a:rPr lang="en-US" dirty="0" smtClean="0"/>
              <a:t>His program was mimicked by others. </a:t>
            </a:r>
          </a:p>
          <a:p>
            <a:pPr lvl="3"/>
            <a:r>
              <a:rPr lang="en-US" dirty="0" smtClean="0"/>
              <a:t>The </a:t>
            </a:r>
            <a:r>
              <a:rPr lang="en-US" b="1" dirty="0" smtClean="0"/>
              <a:t>Fuel Administration</a:t>
            </a:r>
            <a:r>
              <a:rPr lang="en-US" dirty="0" smtClean="0"/>
              <a:t> encourage folks with "heatless Mondays", "lightless nights," and "gasless Sundays." "Daylight saving time" was also started to conserve fuel since there was one less dark hour to light up. </a:t>
            </a:r>
          </a:p>
          <a:p>
            <a:pPr lvl="3"/>
            <a:r>
              <a:rPr lang="en-US" dirty="0" smtClean="0"/>
              <a:t>The Treasury Dept. sought money for the effort through Liberty Loan and Victory Loan drives. People were also encouraged to buy "war bonds." </a:t>
            </a:r>
          </a:p>
          <a:p>
            <a:pPr lvl="4"/>
            <a:r>
              <a:rPr lang="en-US" dirty="0" smtClean="0"/>
              <a:t>The government collected $21 billion, 2/3 of America's war effort. The other 1/3 of the cost was paid via increased taxes.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Although voluntary efforts were the preference, the government did exert its power at times. </a:t>
            </a:r>
          </a:p>
          <a:p>
            <a:pPr lvl="2"/>
            <a:r>
              <a:rPr lang="en-US" dirty="0" smtClean="0"/>
              <a:t>The government took over the railroads in 1917 when they got log-jammed. </a:t>
            </a:r>
          </a:p>
          <a:p>
            <a:pPr lvl="2"/>
            <a:r>
              <a:rPr lang="en-US" dirty="0" smtClean="0"/>
              <a:t>And, they seized many ships for the war.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Plowboys into Doughboys </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lvl="1"/>
            <a:r>
              <a:rPr lang="en-US" dirty="0" smtClean="0"/>
              <a:t>Americans had envisioned a somewhat secondary role in the war effort. By 1917, however, it became clear that </a:t>
            </a:r>
            <a:r>
              <a:rPr lang="en-US" u="sng" dirty="0" smtClean="0"/>
              <a:t>the European Allies were out of men, money, and everything else</a:t>
            </a:r>
            <a:r>
              <a:rPr lang="en-US" dirty="0" smtClean="0"/>
              <a:t>. America would have to go "all in" to the war. </a:t>
            </a:r>
          </a:p>
          <a:p>
            <a:pPr lvl="1"/>
            <a:r>
              <a:rPr lang="en-US" dirty="0" smtClean="0"/>
              <a:t>To gain the needed soldiers, a draft was started by the </a:t>
            </a:r>
            <a:r>
              <a:rPr lang="en-US" b="1" dirty="0" smtClean="0"/>
              <a:t>Selective Service Act</a:t>
            </a:r>
            <a:r>
              <a:rPr lang="en-US" dirty="0" smtClean="0"/>
              <a:t> (a draft hadn't been used since the Civil War). </a:t>
            </a:r>
          </a:p>
          <a:p>
            <a:pPr lvl="2"/>
            <a:r>
              <a:rPr lang="en-US" dirty="0" smtClean="0"/>
              <a:t>All men, age 18 to 45, were required to register. A man couldn't purchase his exemption either, as in the Civil War. </a:t>
            </a:r>
          </a:p>
          <a:p>
            <a:pPr lvl="2"/>
            <a:r>
              <a:rPr lang="en-US" dirty="0" smtClean="0"/>
              <a:t>Despite some fussing, the draft was relatively smooth and successful. The army swelled to 4,000,000 men. </a:t>
            </a:r>
          </a:p>
          <a:p>
            <a:pPr lvl="2"/>
            <a:r>
              <a:rPr lang="en-US" dirty="0" smtClean="0"/>
              <a:t>Troops were supposed to get six months training, but usually they were just shuffled off to war. </a:t>
            </a:r>
          </a:p>
          <a:p>
            <a:pPr lvl="1"/>
            <a:r>
              <a:rPr lang="en-US" dirty="0" smtClean="0"/>
              <a:t>Women served in the military for the first time. </a:t>
            </a:r>
          </a:p>
          <a:p>
            <a:pPr lvl="1"/>
            <a:r>
              <a:rPr lang="en-US" dirty="0" smtClean="0"/>
              <a:t>Blacks also served, still in segregated units. Racial attitudes of the time still held that black soldiers shouldn't be trained for combat, but rather should serve in support roles.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by Act of Germany </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By January 22, 1917, Woodrow Wilson still wanted the U.S. to avoid war. He gave a speech and called for “peace without victory” (defeating Germany without embarrassing them). </a:t>
            </a:r>
          </a:p>
          <a:p>
            <a:pPr lvl="1"/>
            <a:r>
              <a:rPr lang="en-US" dirty="0" smtClean="0"/>
              <a:t>Germany responded with an iron fist. They announced they would erase the </a:t>
            </a:r>
            <a:r>
              <a:rPr lang="en-US" b="1" dirty="0" smtClean="0"/>
              <a:t>Sussex pledge</a:t>
            </a:r>
            <a:r>
              <a:rPr lang="en-US" dirty="0" smtClean="0"/>
              <a:t> and turn to a policy of unrestricted submarine warfare. This meant any ship, warship or civilian, belligerent or peaceful, was fair game to German u-boats. </a:t>
            </a:r>
          </a:p>
          <a:p>
            <a:pPr lvl="2"/>
            <a:r>
              <a:rPr lang="en-US" dirty="0" smtClean="0"/>
              <a:t>Woodrow Wilson sought to arm merchant ships. But, he was met with opposition by a group of Midwestern senators. </a:t>
            </a:r>
          </a:p>
          <a:p>
            <a:pPr lvl="1"/>
            <a:r>
              <a:rPr lang="en-US" dirty="0" smtClean="0"/>
              <a:t>The "last straw" came in the </a:t>
            </a:r>
            <a:r>
              <a:rPr lang="en-US" b="1" dirty="0" smtClean="0"/>
              <a:t>Zimmerman note</a:t>
            </a:r>
            <a:r>
              <a:rPr lang="en-US" dirty="0" smtClean="0"/>
              <a:t>. </a:t>
            </a:r>
          </a:p>
          <a:p>
            <a:pPr lvl="2"/>
            <a:r>
              <a:rPr lang="en-US" dirty="0" smtClean="0"/>
              <a:t>German foreign secretary sent a secret telegram from Germany to Mexico. The telegram, however, was intercepted by British spies. </a:t>
            </a:r>
          </a:p>
          <a:p>
            <a:pPr lvl="2"/>
            <a:r>
              <a:rPr lang="en-US" dirty="0" smtClean="0"/>
              <a:t>In the note, </a:t>
            </a:r>
            <a:r>
              <a:rPr lang="en-US" u="sng" dirty="0" smtClean="0"/>
              <a:t>Germany encouraged Mexico to wage war against the U.S</a:t>
            </a:r>
            <a:r>
              <a:rPr lang="en-US" dirty="0" smtClean="0"/>
              <a:t>. After a victory, Mexico would regain Texas, New Mexico, and Arizona.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Fighting in France—Belatedly </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lvl="1"/>
            <a:r>
              <a:rPr lang="en-US" dirty="0" smtClean="0"/>
              <a:t>In Russia, the communist </a:t>
            </a:r>
            <a:r>
              <a:rPr lang="en-US" b="1" dirty="0" smtClean="0"/>
              <a:t>Bolsheviks</a:t>
            </a:r>
            <a:r>
              <a:rPr lang="en-US" dirty="0" smtClean="0"/>
              <a:t> had taken over in late 1917. By early 1918, </a:t>
            </a:r>
            <a:r>
              <a:rPr lang="en-US" u="sng" dirty="0" smtClean="0"/>
              <a:t>Russia had pulled out of the war</a:t>
            </a:r>
            <a:r>
              <a:rPr lang="en-US" dirty="0" smtClean="0"/>
              <a:t>. With the Eastern Front now dormant, the result was that </a:t>
            </a:r>
            <a:r>
              <a:rPr lang="en-US" u="sng" dirty="0" smtClean="0"/>
              <a:t>German soldiers could now relocate over to the Western Front</a:t>
            </a:r>
            <a:r>
              <a:rPr lang="en-US" dirty="0" smtClean="0"/>
              <a:t>. </a:t>
            </a:r>
          </a:p>
          <a:p>
            <a:pPr lvl="1"/>
            <a:r>
              <a:rPr lang="en-US" dirty="0" smtClean="0"/>
              <a:t>Despite the Allies urging, </a:t>
            </a:r>
            <a:r>
              <a:rPr lang="en-US" u="sng" dirty="0" smtClean="0"/>
              <a:t>America was late getting "over there</a:t>
            </a:r>
            <a:r>
              <a:rPr lang="en-US" dirty="0" smtClean="0"/>
              <a:t>." Partly that was due to the huge tasks of logistics, of organizing, and partly it was due to America's desire to train the troops and keep them under American officers. </a:t>
            </a:r>
          </a:p>
          <a:p>
            <a:pPr lvl="1"/>
            <a:r>
              <a:rPr lang="en-US" dirty="0" smtClean="0"/>
              <a:t>Americans began spilling over to Europe and first served as Allied replacements in the quieter sections. Others served in Belgium, Italy, and even Russia to prevent Russia from falling to Germany. Some troops went to Siberia to hold back Japan's interests there. </a:t>
            </a:r>
          </a:p>
          <a:p>
            <a:pPr lvl="2"/>
            <a:r>
              <a:rPr lang="en-US" dirty="0" smtClean="0"/>
              <a:t>The Bolsheviks disliked these interventions by capitalists trying to undermine their communist revolution.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 Helps Hammer the “Hun” </a:t>
            </a:r>
            <a:endParaRPr lang="en-US" dirty="0"/>
          </a:p>
        </p:txBody>
      </p:sp>
      <p:sp>
        <p:nvSpPr>
          <p:cNvPr id="3" name="Content Placeholder 2"/>
          <p:cNvSpPr>
            <a:spLocks noGrp="1"/>
          </p:cNvSpPr>
          <p:nvPr>
            <p:ph idx="1"/>
          </p:nvPr>
        </p:nvSpPr>
        <p:spPr/>
        <p:txBody>
          <a:bodyPr/>
          <a:lstStyle/>
          <a:p>
            <a:pPr lvl="1"/>
            <a:r>
              <a:rPr lang="en-US" dirty="0" smtClean="0"/>
              <a:t>The Allies knew Germany would make a big push in the Spring of 1918—and they did. </a:t>
            </a:r>
          </a:p>
          <a:p>
            <a:pPr lvl="1"/>
            <a:r>
              <a:rPr lang="en-US" dirty="0" smtClean="0"/>
              <a:t>French commander </a:t>
            </a:r>
            <a:r>
              <a:rPr lang="en-US" b="1" dirty="0" smtClean="0"/>
              <a:t>Marshal Foch</a:t>
            </a:r>
            <a:r>
              <a:rPr lang="en-US" dirty="0" smtClean="0"/>
              <a:t>'s motto was, "To make war is to attack." But, really, France was just hanging on until America arrived.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6096000"/>
          </a:xfrm>
        </p:spPr>
        <p:txBody>
          <a:bodyPr>
            <a:normAutofit fontScale="92500" lnSpcReduction="20000"/>
          </a:bodyPr>
          <a:lstStyle/>
          <a:p>
            <a:pPr lvl="1"/>
            <a:r>
              <a:rPr lang="en-US" dirty="0" smtClean="0"/>
              <a:t>U.S. soldiers arrived en masse in the Spring of 1918. </a:t>
            </a:r>
            <a:r>
              <a:rPr lang="en-US" u="sng" dirty="0" smtClean="0"/>
              <a:t>America's main roles in the war were (1) in stopping the German assault on Paris, (2) providing a much-needed boost to morale, and (3) providing supplies</a:t>
            </a:r>
            <a:r>
              <a:rPr lang="en-US" dirty="0" smtClean="0"/>
              <a:t>. </a:t>
            </a:r>
          </a:p>
          <a:p>
            <a:pPr lvl="2"/>
            <a:r>
              <a:rPr lang="en-US" dirty="0" smtClean="0"/>
              <a:t>American soldiers helped stop Germany at </a:t>
            </a:r>
            <a:r>
              <a:rPr lang="en-US" b="1" dirty="0" smtClean="0"/>
              <a:t>Château-Thierry</a:t>
            </a:r>
            <a:r>
              <a:rPr lang="en-US" dirty="0" smtClean="0"/>
              <a:t>, only 40 miles from Paris. </a:t>
            </a:r>
          </a:p>
          <a:p>
            <a:pPr lvl="2"/>
            <a:r>
              <a:rPr lang="en-US" dirty="0" smtClean="0"/>
              <a:t>Americans helped at the </a:t>
            </a:r>
            <a:r>
              <a:rPr lang="en-US" b="1" dirty="0" smtClean="0"/>
              <a:t>Second Battle of the Marne</a:t>
            </a:r>
            <a:r>
              <a:rPr lang="en-US" dirty="0" smtClean="0"/>
              <a:t> which started the German withdrawal. </a:t>
            </a:r>
          </a:p>
          <a:p>
            <a:pPr lvl="2"/>
            <a:r>
              <a:rPr lang="en-US" dirty="0" smtClean="0"/>
              <a:t>Americans helped stop Germany at the southern flank at </a:t>
            </a:r>
            <a:r>
              <a:rPr lang="en-US" b="1" dirty="0" smtClean="0"/>
              <a:t>St. </a:t>
            </a:r>
            <a:r>
              <a:rPr lang="en-US" b="1" dirty="0" err="1" smtClean="0"/>
              <a:t>Mihiel</a:t>
            </a:r>
            <a:r>
              <a:rPr lang="en-US" dirty="0" smtClean="0"/>
              <a:t>. </a:t>
            </a:r>
          </a:p>
          <a:p>
            <a:pPr lvl="2"/>
            <a:r>
              <a:rPr lang="en-US" dirty="0" smtClean="0"/>
              <a:t>American </a:t>
            </a:r>
            <a:r>
              <a:rPr lang="en-US" b="1" dirty="0" smtClean="0"/>
              <a:t>Gen. John J. Pershing</a:t>
            </a:r>
            <a:r>
              <a:rPr lang="en-US" dirty="0" smtClean="0"/>
              <a:t> didn't want to just </a:t>
            </a:r>
            <a:r>
              <a:rPr lang="en-US" i="1" dirty="0" smtClean="0"/>
              <a:t>help</a:t>
            </a:r>
            <a:r>
              <a:rPr lang="en-US" dirty="0" smtClean="0"/>
              <a:t> in the war. He wanted Americans to fight on their own. </a:t>
            </a:r>
          </a:p>
          <a:p>
            <a:pPr lvl="3"/>
            <a:r>
              <a:rPr lang="en-US" dirty="0" smtClean="0"/>
              <a:t>U.S. Marines proved themselves at </a:t>
            </a:r>
            <a:r>
              <a:rPr lang="en-US" b="1" dirty="0" smtClean="0"/>
              <a:t>Belleau Wood</a:t>
            </a:r>
            <a:r>
              <a:rPr lang="en-US" dirty="0" smtClean="0"/>
              <a:t>. Due to there </a:t>
            </a:r>
            <a:r>
              <a:rPr lang="en-US" dirty="0" err="1" smtClean="0"/>
              <a:t>fiere</a:t>
            </a:r>
            <a:r>
              <a:rPr lang="en-US" dirty="0" smtClean="0"/>
              <a:t> fighting. There they were given the nickname "</a:t>
            </a:r>
            <a:r>
              <a:rPr lang="en-US" dirty="0" err="1" smtClean="0"/>
              <a:t>Teufel</a:t>
            </a:r>
            <a:r>
              <a:rPr lang="en-US" dirty="0" smtClean="0"/>
              <a:t> </a:t>
            </a:r>
            <a:r>
              <a:rPr lang="en-US" dirty="0" err="1" smtClean="0"/>
              <a:t>Hunden</a:t>
            </a:r>
            <a:r>
              <a:rPr lang="en-US" dirty="0" smtClean="0"/>
              <a:t>" by the Germans—"Devil Dogs." </a:t>
            </a:r>
          </a:p>
          <a:p>
            <a:pPr lvl="3"/>
            <a:r>
              <a:rPr lang="en-US" dirty="0" smtClean="0"/>
              <a:t>Pershing engaged in the </a:t>
            </a:r>
            <a:r>
              <a:rPr lang="en-US" b="1" dirty="0" smtClean="0"/>
              <a:t>Meuse-Argonne</a:t>
            </a:r>
            <a:r>
              <a:rPr lang="en-US" dirty="0" smtClean="0"/>
              <a:t> offensive, the largest military endeavor in American history to that time. The numbers were huge, and with the machine gun in use, so were casualties. </a:t>
            </a:r>
          </a:p>
          <a:p>
            <a:pPr lvl="3"/>
            <a:r>
              <a:rPr lang="en-US" b="1" dirty="0" smtClean="0"/>
              <a:t>Sgt. Alvin C. York</a:t>
            </a:r>
            <a:r>
              <a:rPr lang="en-US" dirty="0" smtClean="0"/>
              <a:t> became a hero when he killed 20 Germans and captured 132 others, by himself.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By this time, Germany's back was broken and was about to give up. To speed the psychological process, the Allies were distributing propaganda leaflets encouraging Germany to surrender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Fourteen Points Disarm Germany </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pPr lvl="1"/>
            <a:r>
              <a:rPr lang="en-US" dirty="0" smtClean="0"/>
              <a:t>Wilson achieved his goal of kicking the Kaiser out of power. Many Germans were sick of war and the Kaiser fled to Holland. </a:t>
            </a:r>
          </a:p>
          <a:p>
            <a:pPr lvl="1"/>
            <a:r>
              <a:rPr lang="en-US" dirty="0" smtClean="0"/>
              <a:t>Germany quit fighting at the 11th hour of the 11th day of the 11th month of 1918 (Nov. 11, 1918). This was an armistice only (a cease-fire). An official surrender would have to come later amongst the politicians. </a:t>
            </a:r>
          </a:p>
          <a:p>
            <a:pPr lvl="2"/>
            <a:r>
              <a:rPr lang="en-US" dirty="0" smtClean="0"/>
              <a:t>This day became known as "</a:t>
            </a:r>
            <a:r>
              <a:rPr lang="en-US" b="1" dirty="0" smtClean="0"/>
              <a:t>Armistice Day</a:t>
            </a:r>
            <a:r>
              <a:rPr lang="en-US" dirty="0" smtClean="0"/>
              <a:t>" and then later, "Veterans' Day." </a:t>
            </a:r>
          </a:p>
          <a:p>
            <a:pPr lvl="1"/>
            <a:r>
              <a:rPr lang="en-US" dirty="0" smtClean="0"/>
              <a:t>Even more than losses on the battlefield, what really stopped the Germans was </a:t>
            </a:r>
            <a:r>
              <a:rPr lang="en-US" u="sng" dirty="0" smtClean="0"/>
              <a:t>the </a:t>
            </a:r>
            <a:r>
              <a:rPr lang="en-US" i="1" u="sng" dirty="0" smtClean="0"/>
              <a:t>possibility</a:t>
            </a:r>
            <a:r>
              <a:rPr lang="en-US" u="sng" dirty="0" smtClean="0"/>
              <a:t> of seemingly endless American troops and supplies</a:t>
            </a:r>
            <a:r>
              <a:rPr lang="en-US" dirty="0" smtClean="0"/>
              <a:t>.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 Steps Down from Olympus </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pPr lvl="1"/>
            <a:r>
              <a:rPr lang="en-US" dirty="0" smtClean="0"/>
              <a:t>Both at home and across the world, Woodrow Wilson's popularity was flying high at the end of the war. Still, in the mid-term elections of 1918, Republicans gained a slim majority in Congress. </a:t>
            </a:r>
          </a:p>
          <a:p>
            <a:pPr lvl="1"/>
            <a:r>
              <a:rPr lang="en-US" dirty="0" smtClean="0"/>
              <a:t>Wilson decided to personally travel to Europe peace talks. Republicans were not happy about this—to them it seemed like he was showing off. </a:t>
            </a:r>
          </a:p>
          <a:p>
            <a:pPr lvl="2"/>
            <a:r>
              <a:rPr lang="en-US" dirty="0" smtClean="0"/>
              <a:t>Worse still for Wilson was that he didn't invite a single Republican along on the trip. </a:t>
            </a:r>
            <a:r>
              <a:rPr lang="en-US" b="1" dirty="0" smtClean="0"/>
              <a:t>Henry Cabot Lodge</a:t>
            </a:r>
            <a:r>
              <a:rPr lang="en-US" dirty="0" smtClean="0"/>
              <a:t> was chairman of the Senate Foreign Relations committee, but Wilson and he despised one another. </a:t>
            </a:r>
          </a:p>
          <a:p>
            <a:pPr lvl="2"/>
            <a:r>
              <a:rPr lang="en-US" dirty="0" smtClean="0"/>
              <a:t>Leaving out Republicans alienated them even more and would prove to be a costly mistake.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Idealist Battles the Imperialists in Paris </a:t>
            </a:r>
            <a:endParaRPr lang="en-US" dirty="0"/>
          </a:p>
        </p:txBody>
      </p:sp>
      <p:sp>
        <p:nvSpPr>
          <p:cNvPr id="3" name="Content Placeholder 2"/>
          <p:cNvSpPr>
            <a:spLocks noGrp="1"/>
          </p:cNvSpPr>
          <p:nvPr>
            <p:ph idx="1"/>
          </p:nvPr>
        </p:nvSpPr>
        <p:spPr>
          <a:xfrm>
            <a:off x="304800" y="1600200"/>
            <a:ext cx="8382000" cy="4648200"/>
          </a:xfrm>
        </p:spPr>
        <p:txBody>
          <a:bodyPr>
            <a:normAutofit fontScale="77500" lnSpcReduction="20000"/>
          </a:bodyPr>
          <a:lstStyle/>
          <a:p>
            <a:endParaRPr lang="en-US" dirty="0" smtClean="0"/>
          </a:p>
          <a:p>
            <a:pPr lvl="1"/>
            <a:r>
              <a:rPr lang="en-US" dirty="0" smtClean="0"/>
              <a:t>The "Big Four" met at the </a:t>
            </a:r>
            <a:r>
              <a:rPr lang="en-US" b="1" dirty="0" smtClean="0"/>
              <a:t>Paris Peace Conference</a:t>
            </a:r>
            <a:r>
              <a:rPr lang="en-US" dirty="0" smtClean="0"/>
              <a:t> in 1919 to settle terms of peace. The Big Four were </a:t>
            </a:r>
            <a:r>
              <a:rPr lang="en-US" b="1" dirty="0" err="1" smtClean="0"/>
              <a:t>Vittorio</a:t>
            </a:r>
            <a:r>
              <a:rPr lang="en-US" b="1" dirty="0" smtClean="0"/>
              <a:t> Orlando</a:t>
            </a:r>
            <a:r>
              <a:rPr lang="en-US" dirty="0" smtClean="0"/>
              <a:t> (Italy), </a:t>
            </a:r>
            <a:r>
              <a:rPr lang="en-US" b="1" dirty="0" smtClean="0"/>
              <a:t>Georges Clemenceau</a:t>
            </a:r>
            <a:r>
              <a:rPr lang="en-US" dirty="0" smtClean="0"/>
              <a:t> (France), </a:t>
            </a:r>
            <a:r>
              <a:rPr lang="en-US" b="1" dirty="0" smtClean="0"/>
              <a:t>David Lloyd George</a:t>
            </a:r>
            <a:r>
              <a:rPr lang="en-US" dirty="0" smtClean="0"/>
              <a:t> (Britain), and </a:t>
            </a:r>
            <a:r>
              <a:rPr lang="en-US" b="1" dirty="0" smtClean="0"/>
              <a:t>Woodrow Wilson</a:t>
            </a:r>
            <a:r>
              <a:rPr lang="en-US" dirty="0" smtClean="0"/>
              <a:t> (U.S.). </a:t>
            </a:r>
          </a:p>
          <a:p>
            <a:pPr lvl="1"/>
            <a:r>
              <a:rPr lang="en-US" u="sng" dirty="0" smtClean="0"/>
              <a:t>Conflicting ambitions ruled the conference</a:t>
            </a:r>
            <a:r>
              <a:rPr lang="en-US" dirty="0" smtClean="0"/>
              <a:t>. Britain and France wanted to punish Germany, Italy wanted money or land, the U.S. wanted to heal wounds through Wilson’s League of Nations. </a:t>
            </a:r>
          </a:p>
          <a:p>
            <a:pPr lvl="1"/>
            <a:r>
              <a:rPr lang="en-US" dirty="0" smtClean="0"/>
              <a:t>Wilson’s big dream was the League of Nations to "end all wars." He'd "sell the ranch" to get the League. So he bargained with Britain and France. </a:t>
            </a:r>
          </a:p>
          <a:p>
            <a:pPr lvl="2"/>
            <a:r>
              <a:rPr lang="en-US" dirty="0" smtClean="0"/>
              <a:t>Britain and France agreed to go along with the League, Wilson reluctantly agreed to go along with punishment. </a:t>
            </a:r>
          </a:p>
          <a:p>
            <a:pPr lvl="2"/>
            <a:r>
              <a:rPr lang="en-US" dirty="0" smtClean="0"/>
              <a:t>The </a:t>
            </a:r>
            <a:r>
              <a:rPr lang="en-US" b="1" dirty="0" smtClean="0"/>
              <a:t>War Guilt Clause</a:t>
            </a:r>
            <a:r>
              <a:rPr lang="en-US" dirty="0" smtClean="0"/>
              <a:t> was included doing two things: (1) it formally placed blame on Germany, a proud and embarrassed people, and (2) it charged Germany for the costs of war, $33 billion.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Hammering Out the Treaty </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Meanwhile, back in the U.S., opposition to the Treaty of Versailles was growing. A 2/3 vote by the U.S. Senate is needed to approve a president's treaty. A group, led by </a:t>
            </a:r>
            <a:r>
              <a:rPr lang="en-US" b="1" dirty="0" smtClean="0"/>
              <a:t>William Borah</a:t>
            </a:r>
            <a:r>
              <a:rPr lang="en-US" dirty="0" smtClean="0"/>
              <a:t> and </a:t>
            </a:r>
            <a:r>
              <a:rPr lang="en-US" b="1" dirty="0" smtClean="0"/>
              <a:t>Hiram Johnson</a:t>
            </a:r>
            <a:r>
              <a:rPr lang="en-US" dirty="0" smtClean="0"/>
              <a:t>, desired isolation and/or it would be unwise to turn American decision-making over to a group of foreign nations (the League of Nations).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1"/>
            <a:r>
              <a:rPr lang="en-US" dirty="0" smtClean="0"/>
              <a:t>Europe noticed the American opposition—this put them in a better bargaining position. They set out to use their new power. </a:t>
            </a:r>
          </a:p>
          <a:p>
            <a:pPr lvl="2"/>
            <a:r>
              <a:rPr lang="en-US" dirty="0" smtClean="0"/>
              <a:t>Clemenceau pressed for the Rhineland and Saar regions (in between France and Germany). This went against Wilson's idea of "self-determination." Wilson agreed to: </a:t>
            </a:r>
          </a:p>
          <a:p>
            <a:pPr lvl="3"/>
            <a:r>
              <a:rPr lang="en-US" dirty="0" smtClean="0"/>
              <a:t>Let France occupy the region for 15 years, then let the people vote: France or Germany? (they voted Germany). </a:t>
            </a:r>
          </a:p>
          <a:p>
            <a:pPr lvl="3"/>
            <a:r>
              <a:rPr lang="en-US" dirty="0" smtClean="0"/>
              <a:t>The "Security Treaty" saying the U.S. and England would come to France's aid if they ever needed help. </a:t>
            </a:r>
          </a:p>
          <a:p>
            <a:pPr lvl="2"/>
            <a:r>
              <a:rPr lang="en-US" dirty="0" smtClean="0"/>
              <a:t>Italy wanted the strategic seaport of Fiume. Again, this interfered with self-determination. Talks broke down and Italy turned against Wilson. </a:t>
            </a:r>
          </a:p>
          <a:p>
            <a:pPr lvl="2"/>
            <a:r>
              <a:rPr lang="en-US" dirty="0" smtClean="0"/>
              <a:t>Japan wanted China's Shantung peninsula and German islands in the Pacific. Yet again, this was not self-determination. Wilson eventually agreed to let Japan keep the islands and the peninsula on the promise that the Shantung would go back to China later on.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Peace Treaty That Bred a New War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pPr lvl="1"/>
            <a:r>
              <a:rPr lang="en-US" dirty="0" smtClean="0"/>
              <a:t>Germany was forced to sign the </a:t>
            </a:r>
            <a:r>
              <a:rPr lang="en-US" b="1" dirty="0" smtClean="0"/>
              <a:t>Treaty of Versailles</a:t>
            </a:r>
            <a:r>
              <a:rPr lang="en-US" dirty="0" smtClean="0"/>
              <a:t>. Many Germans had hoped Wilson's Fourteen Points would be built into the treaty, but due to necessary bargaining, few made it. The Germans felt betrayed. This would be a main crying point by </a:t>
            </a:r>
            <a:r>
              <a:rPr lang="en-US" b="1" dirty="0" smtClean="0"/>
              <a:t>Adolf Hitler</a:t>
            </a:r>
            <a:r>
              <a:rPr lang="en-US" dirty="0" smtClean="0"/>
              <a:t> in the near future. </a:t>
            </a:r>
          </a:p>
          <a:p>
            <a:pPr lvl="1"/>
            <a:r>
              <a:rPr lang="en-US" dirty="0" smtClean="0"/>
              <a:t>Wilson had been forced to bargain—no bargaining would've meant no treaty. Now, he was a fallen hero. Liberals felt he'd "sold out" and imperialists felt he was too soft.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1"/>
            <a:r>
              <a:rPr lang="en-US" dirty="0" smtClean="0"/>
              <a:t>Meanwhile, German u-boats were indeed sinking ships. Four unarmed American merchant ships were sunk by German subs. </a:t>
            </a:r>
          </a:p>
          <a:p>
            <a:pPr lvl="1"/>
            <a:r>
              <a:rPr lang="en-US" dirty="0" smtClean="0"/>
              <a:t>And to the east, </a:t>
            </a:r>
            <a:r>
              <a:rPr lang="en-US" u="sng" dirty="0" smtClean="0"/>
              <a:t>Vladimir Lenin's communist revolution overthrew the Russian czar</a:t>
            </a:r>
            <a:r>
              <a:rPr lang="en-US" dirty="0" smtClean="0"/>
              <a:t>. </a:t>
            </a:r>
          </a:p>
          <a:p>
            <a:pPr lvl="1"/>
            <a:r>
              <a:rPr lang="en-US" dirty="0" smtClean="0"/>
              <a:t>President Wilson decided the time had undoubtedly come for the U.S. to enter the war. On April 2, 1917, Wilson asked Congress to declare war. </a:t>
            </a:r>
            <a:r>
              <a:rPr lang="en-US" u="sng" dirty="0" smtClean="0"/>
              <a:t>Congress declared war on April 6, 1917</a:t>
            </a:r>
            <a:r>
              <a:rPr lang="en-US" dirty="0" smtClean="0"/>
              <a:t>.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Domestic Parade of Prejudice </a:t>
            </a:r>
            <a:endParaRPr lang="en-US" dirty="0"/>
          </a:p>
        </p:txBody>
      </p:sp>
      <p:sp>
        <p:nvSpPr>
          <p:cNvPr id="3" name="Content Placeholder 2"/>
          <p:cNvSpPr>
            <a:spLocks noGrp="1"/>
          </p:cNvSpPr>
          <p:nvPr>
            <p:ph idx="1"/>
          </p:nvPr>
        </p:nvSpPr>
        <p:spPr/>
        <p:txBody>
          <a:bodyPr/>
          <a:lstStyle/>
          <a:p>
            <a:pPr lvl="1"/>
            <a:r>
              <a:rPr lang="en-US" dirty="0" smtClean="0"/>
              <a:t>Upon his return to the U.S., Wilson entered a whirlwind of opposition on many sides. </a:t>
            </a:r>
          </a:p>
          <a:p>
            <a:pPr lvl="2"/>
            <a:r>
              <a:rPr lang="en-US" dirty="0" smtClean="0"/>
              <a:t>Isolationists didn't want to get in "entangling alliances," as Washington and </a:t>
            </a:r>
            <a:r>
              <a:rPr lang="en-US" dirty="0" err="1" smtClean="0"/>
              <a:t>Jeffeson</a:t>
            </a:r>
            <a:r>
              <a:rPr lang="en-US" dirty="0" smtClean="0"/>
              <a:t> had warned against. </a:t>
            </a:r>
          </a:p>
          <a:p>
            <a:pPr lvl="2"/>
            <a:r>
              <a:rPr lang="en-US" dirty="0" smtClean="0"/>
              <a:t>"Hun-haters" thought the treaty was too soft; liberals thought it was too tough. </a:t>
            </a:r>
          </a:p>
          <a:p>
            <a:pPr lvl="2"/>
            <a:r>
              <a:rPr lang="en-US" dirty="0" smtClean="0"/>
              <a:t>"Hyphenated Americans" felt the treaty too harsh on their home country. Irish-Americans thought it gave Britain too much world power.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Wilson’s Tour and Collapse (1919)</a:t>
            </a:r>
            <a:endParaRPr lang="en-US" dirty="0"/>
          </a:p>
        </p:txBody>
      </p:sp>
      <p:sp>
        <p:nvSpPr>
          <p:cNvPr id="3" name="Content Placeholder 2"/>
          <p:cNvSpPr>
            <a:spLocks noGrp="1"/>
          </p:cNvSpPr>
          <p:nvPr>
            <p:ph idx="1"/>
          </p:nvPr>
        </p:nvSpPr>
        <p:spPr>
          <a:xfrm>
            <a:off x="228600" y="1295400"/>
            <a:ext cx="8458200" cy="5334000"/>
          </a:xfrm>
        </p:spPr>
        <p:txBody>
          <a:bodyPr>
            <a:normAutofit fontScale="77500" lnSpcReduction="20000"/>
          </a:bodyPr>
          <a:lstStyle/>
          <a:p>
            <a:endParaRPr lang="en-US" dirty="0" smtClean="0"/>
          </a:p>
          <a:p>
            <a:pPr lvl="1"/>
            <a:r>
              <a:rPr lang="en-US" b="1" dirty="0" smtClean="0"/>
              <a:t>Sen. Henry Cabot Lodge</a:t>
            </a:r>
            <a:r>
              <a:rPr lang="en-US" dirty="0" smtClean="0"/>
              <a:t> did not want the Treaty of Versailles approved in the Senate. He felt he could not defeat it outright, but intended to change it to a favorable form. </a:t>
            </a:r>
          </a:p>
          <a:p>
            <a:pPr lvl="1"/>
            <a:r>
              <a:rPr lang="en-US" dirty="0" smtClean="0"/>
              <a:t>To stall, he held meetings and read the 264 page document aloud in the Senate. The slow-down began to confuse public opinion on the Treaty. </a:t>
            </a:r>
          </a:p>
          <a:p>
            <a:pPr lvl="1"/>
            <a:r>
              <a:rPr lang="en-US" dirty="0" smtClean="0"/>
              <a:t>While bogged down in the Senate, Wilson decided to take his case on the road—to appeal to the people themselves. It would be a physically grueling summer tour. </a:t>
            </a:r>
          </a:p>
          <a:p>
            <a:pPr lvl="2"/>
            <a:r>
              <a:rPr lang="en-US" dirty="0" smtClean="0"/>
              <a:t>Early on, Wilson's tour went somewhat poorly. Midwestern tour stops had lots of German-Americans who weren't enthusiastic. </a:t>
            </a:r>
          </a:p>
          <a:p>
            <a:pPr lvl="2"/>
            <a:r>
              <a:rPr lang="en-US" dirty="0" smtClean="0"/>
              <a:t>Also, "irreconcilable" senators (Borah and Johnson) followed Wilson's tour and made stops at the places he'd just spoken. </a:t>
            </a:r>
          </a:p>
          <a:p>
            <a:pPr lvl="2"/>
            <a:r>
              <a:rPr lang="en-US" dirty="0" smtClean="0"/>
              <a:t>The western mountains and Pacific Coast welcomed Wilson warmly. After a speech in Pueblo, CO, </a:t>
            </a:r>
            <a:r>
              <a:rPr lang="en-US" u="sng" dirty="0" smtClean="0"/>
              <a:t>Wilson collapsed due to exhaustion. Days later, a stroke paralyzed half of his body</a:t>
            </a:r>
            <a:r>
              <a:rPr lang="en-US" dirty="0" smtClean="0"/>
              <a:t>. He laid in the White House for months, essentially inactive as president.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Defeat Through Deadlock </a:t>
            </a:r>
            <a:endParaRPr lang="en-US" dirty="0"/>
          </a:p>
        </p:txBody>
      </p:sp>
      <p:sp>
        <p:nvSpPr>
          <p:cNvPr id="3" name="Content Placeholder 2"/>
          <p:cNvSpPr>
            <a:spLocks noGrp="1"/>
          </p:cNvSpPr>
          <p:nvPr>
            <p:ph idx="1"/>
          </p:nvPr>
        </p:nvSpPr>
        <p:spPr/>
        <p:txBody>
          <a:bodyPr/>
          <a:lstStyle/>
          <a:p>
            <a:pPr lvl="1"/>
            <a:r>
              <a:rPr lang="en-US" dirty="0" smtClean="0"/>
              <a:t>Henry Cabot Lodge drew up fourteen "reservations" to the Treaty of Versailles. His goal was to protect the Monroe Doctrine, the Constitution, and </a:t>
            </a:r>
            <a:r>
              <a:rPr lang="en-US" u="sng" dirty="0" smtClean="0"/>
              <a:t>retain America's right to rule herself</a:t>
            </a:r>
            <a:r>
              <a:rPr lang="en-US" dirty="0" smtClean="0"/>
              <a:t>, rather than an international committee. </a:t>
            </a:r>
          </a:p>
          <a:p>
            <a:pPr lvl="2"/>
            <a:r>
              <a:rPr lang="en-US" dirty="0" smtClean="0"/>
              <a:t>Of special concern was Article X of the Treaty. It required the U.S. to help a League nation that is attacked. Lodge and the Congress wanted to retain that right themselves. Lodge tacked on amendments to make those changes.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1"/>
            <a:r>
              <a:rPr lang="en-US" dirty="0" smtClean="0"/>
              <a:t>By voting time, with the amendments in place, the roles had been switched—Lodge was now </a:t>
            </a:r>
            <a:r>
              <a:rPr lang="en-US" i="1" dirty="0" smtClean="0"/>
              <a:t>for</a:t>
            </a:r>
            <a:r>
              <a:rPr lang="en-US" dirty="0" smtClean="0"/>
              <a:t> the treaty and Wilson was now </a:t>
            </a:r>
            <a:r>
              <a:rPr lang="en-US" i="1" dirty="0" smtClean="0"/>
              <a:t>against</a:t>
            </a:r>
            <a:r>
              <a:rPr lang="en-US" dirty="0" smtClean="0"/>
              <a:t> it. </a:t>
            </a:r>
          </a:p>
          <a:p>
            <a:pPr lvl="2"/>
            <a:r>
              <a:rPr lang="en-US" dirty="0" smtClean="0"/>
              <a:t>Wilson personally despised Lodge and would not accept Lodge's perversions of the Treaty of Versailles. Though weak, he convinced Democrats to vote </a:t>
            </a:r>
            <a:r>
              <a:rPr lang="en-US" i="1" dirty="0" smtClean="0"/>
              <a:t>against</a:t>
            </a:r>
            <a:r>
              <a:rPr lang="en-US" dirty="0" smtClean="0"/>
              <a:t> Lodge's amended version of the treaty. The treaty failed to get Senate approval, 55 yes to 39 no (it needed a 2/3 vote to pass). </a:t>
            </a:r>
          </a:p>
          <a:p>
            <a:pPr lvl="2"/>
            <a:r>
              <a:rPr lang="en-US" dirty="0" smtClean="0"/>
              <a:t>Surprised at the defeat, the treaty was brought up for a second vote. It failed a second time, with a 49 yes to 35 no vote. </a:t>
            </a:r>
            <a:r>
              <a:rPr lang="en-US" u="sng" dirty="0" smtClean="0"/>
              <a:t>The U.S. never did accept the Treaty of Versailles or, thus, the League of Nations</a:t>
            </a:r>
            <a:r>
              <a:rPr lang="en-US" dirty="0" smtClean="0"/>
              <a:t>. </a:t>
            </a:r>
          </a:p>
          <a:p>
            <a:pPr lvl="2"/>
            <a:r>
              <a:rPr lang="en-US" dirty="0" smtClean="0"/>
              <a:t>The treaty was not ratified due to many reasons. A major one was Wilson's refusal to compromise. Wilson was a man of high ideals—he would not compromise his ideals in the reality of politics.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“Solemn Referendum” of 1920 </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Twice voted down and still </a:t>
            </a:r>
            <a:r>
              <a:rPr lang="en-US" dirty="0" err="1" smtClean="0"/>
              <a:t>unratified</a:t>
            </a:r>
            <a:r>
              <a:rPr lang="en-US" dirty="0" smtClean="0"/>
              <a:t>, Wilson planned to take his case straight to the people in a "solemn referendum." This was simply unrealistic in the dirty world of politics. </a:t>
            </a:r>
          </a:p>
          <a:p>
            <a:pPr lvl="1"/>
            <a:r>
              <a:rPr lang="en-US" dirty="0" smtClean="0"/>
              <a:t>By 1920, the Republicans had reorganized. Teddy Roosevelt's death in 1919 helped draw the Republicans back together. They drew up a party platform to appeal to both those </a:t>
            </a:r>
            <a:r>
              <a:rPr lang="en-US" i="1" dirty="0" smtClean="0"/>
              <a:t>for</a:t>
            </a:r>
            <a:r>
              <a:rPr lang="en-US" dirty="0" smtClean="0"/>
              <a:t> and those </a:t>
            </a:r>
            <a:r>
              <a:rPr lang="en-US" i="1" dirty="0" smtClean="0"/>
              <a:t>against</a:t>
            </a:r>
            <a:r>
              <a:rPr lang="en-US" dirty="0" smtClean="0"/>
              <a:t> the League of Nations. Their candidate would court both sides. </a:t>
            </a:r>
          </a:p>
          <a:p>
            <a:pPr lvl="2"/>
            <a:r>
              <a:rPr lang="en-US" b="1" dirty="0" smtClean="0"/>
              <a:t>Warren G. Harding</a:t>
            </a:r>
            <a:r>
              <a:rPr lang="en-US" dirty="0" smtClean="0"/>
              <a:t> was chosen as the Republican candidate and </a:t>
            </a:r>
            <a:r>
              <a:rPr lang="en-US" b="1" dirty="0" smtClean="0"/>
              <a:t>Calvin Coolidge</a:t>
            </a:r>
            <a:r>
              <a:rPr lang="en-US" dirty="0" smtClean="0"/>
              <a:t> as V.P. candidate. Harding was chosen largely because he was folksy and looked like a president. </a:t>
            </a:r>
            <a:r>
              <a:rPr lang="en-US" u="sng" dirty="0" smtClean="0"/>
              <a:t>He ran saying America wanted to take a break from </a:t>
            </a:r>
            <a:r>
              <a:rPr lang="en-US" u="sng" dirty="0" err="1" smtClean="0"/>
              <a:t>Wilsonian</a:t>
            </a:r>
            <a:r>
              <a:rPr lang="en-US" u="sng" dirty="0" smtClean="0"/>
              <a:t> high-mindedness and just "return to normalcy</a:t>
            </a:r>
            <a:r>
              <a:rPr lang="en-US" dirty="0" smtClean="0"/>
              <a:t>," a non-word, but he was probably right. </a:t>
            </a:r>
          </a:p>
          <a:p>
            <a:pPr lvl="2"/>
            <a:r>
              <a:rPr lang="en-US" dirty="0" smtClean="0"/>
              <a:t>The Democrats chose Ohio governor </a:t>
            </a:r>
            <a:r>
              <a:rPr lang="en-US" b="1" dirty="0" smtClean="0"/>
              <a:t>James M. Cox</a:t>
            </a:r>
            <a:r>
              <a:rPr lang="en-US" dirty="0" smtClean="0"/>
              <a:t> (pro-League of Nations) and for V.P., a young </a:t>
            </a:r>
            <a:r>
              <a:rPr lang="en-US" b="1" dirty="0" smtClean="0"/>
              <a:t>Franklin D. Roosevelt</a:t>
            </a:r>
            <a:r>
              <a:rPr lang="en-US" dirty="0" smtClean="0"/>
              <a:t>.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u="sng" dirty="0" smtClean="0"/>
              <a:t>Harding won the election in a big way</a:t>
            </a:r>
            <a:r>
              <a:rPr lang="en-US" dirty="0" smtClean="0"/>
              <a:t> (16 million to only 9). </a:t>
            </a:r>
          </a:p>
          <a:p>
            <a:pPr lvl="2"/>
            <a:r>
              <a:rPr lang="en-US" dirty="0" smtClean="0"/>
              <a:t>Notably, Socialist party candidate </a:t>
            </a:r>
            <a:r>
              <a:rPr lang="en-US" b="1" dirty="0" smtClean="0"/>
              <a:t>Eugene V. Debs</a:t>
            </a:r>
            <a:r>
              <a:rPr lang="en-US" dirty="0" smtClean="0"/>
              <a:t> </a:t>
            </a:r>
            <a:r>
              <a:rPr lang="en-US" u="sng" dirty="0" smtClean="0"/>
              <a:t>got almost 1 million votes—a substantial number. This raised the alarm that socialism/communism was growing in the U.S</a:t>
            </a:r>
            <a:r>
              <a:rPr lang="en-US" dirty="0" smtClean="0"/>
              <a:t>.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Betrayal of Great Expectations </a:t>
            </a:r>
            <a:endParaRPr lang="en-US" dirty="0"/>
          </a:p>
        </p:txBody>
      </p:sp>
      <p:sp>
        <p:nvSpPr>
          <p:cNvPr id="3" name="Content Placeholder 2"/>
          <p:cNvSpPr>
            <a:spLocks noGrp="1"/>
          </p:cNvSpPr>
          <p:nvPr>
            <p:ph idx="1"/>
          </p:nvPr>
        </p:nvSpPr>
        <p:spPr>
          <a:xfrm>
            <a:off x="381000" y="1524000"/>
            <a:ext cx="8305800" cy="4602163"/>
          </a:xfrm>
        </p:spPr>
        <p:txBody>
          <a:bodyPr>
            <a:normAutofit fontScale="85000" lnSpcReduction="20000"/>
          </a:bodyPr>
          <a:lstStyle/>
          <a:p>
            <a:endParaRPr lang="en-US" dirty="0" smtClean="0"/>
          </a:p>
          <a:p>
            <a:pPr lvl="1"/>
            <a:r>
              <a:rPr lang="en-US" dirty="0" smtClean="0"/>
              <a:t>The </a:t>
            </a:r>
            <a:r>
              <a:rPr lang="en-US" u="sng" dirty="0" smtClean="0"/>
              <a:t>ultimate irony of WWI was that it was billed the "war to end all wars," and yet it did much to start the biggest war ever, World War II</a:t>
            </a:r>
            <a:r>
              <a:rPr lang="en-US" dirty="0" smtClean="0"/>
              <a:t>. </a:t>
            </a:r>
          </a:p>
          <a:p>
            <a:pPr lvl="1"/>
            <a:r>
              <a:rPr lang="en-US" dirty="0" smtClean="0"/>
              <a:t>At end of WWI, the door was open for the U.S. to become the world's leader, but instead, </a:t>
            </a:r>
            <a:r>
              <a:rPr lang="en-US" u="sng" dirty="0" smtClean="0"/>
              <a:t>America retreated into isolationism</a:t>
            </a:r>
            <a:r>
              <a:rPr lang="en-US" dirty="0" smtClean="0"/>
              <a:t>. American isolationism helped lead to WWII in several ways: </a:t>
            </a:r>
          </a:p>
          <a:p>
            <a:pPr lvl="2"/>
            <a:r>
              <a:rPr lang="en-US" dirty="0" smtClean="0"/>
              <a:t>Without a allies to help in time of need, France went ahead and built up a massive military. </a:t>
            </a:r>
          </a:p>
          <a:p>
            <a:pPr lvl="2"/>
            <a:r>
              <a:rPr lang="en-US" dirty="0" smtClean="0"/>
              <a:t>Punishment of Germany led to considerable suffering. This opened the door for Adolf Hitler to gain support with wild ideas. Isolationism would also allow Hitler Germany to re-arm themselves largely without interruption.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Wilsonian</a:t>
            </a:r>
            <a:r>
              <a:rPr lang="en-US" dirty="0" smtClean="0"/>
              <a:t> Idealism Enthroned </a:t>
            </a:r>
            <a:endParaRPr lang="en-US" dirty="0"/>
          </a:p>
        </p:txBody>
      </p:sp>
      <p:sp>
        <p:nvSpPr>
          <p:cNvPr id="3" name="Content Placeholder 2"/>
          <p:cNvSpPr>
            <a:spLocks noGrp="1"/>
          </p:cNvSpPr>
          <p:nvPr>
            <p:ph idx="1"/>
          </p:nvPr>
        </p:nvSpPr>
        <p:spPr>
          <a:xfrm>
            <a:off x="304800" y="1219200"/>
            <a:ext cx="8382000" cy="4906963"/>
          </a:xfrm>
        </p:spPr>
        <p:txBody>
          <a:bodyPr>
            <a:normAutofit fontScale="92500" lnSpcReduction="20000"/>
          </a:bodyPr>
          <a:lstStyle/>
          <a:p>
            <a:endParaRPr lang="en-US" dirty="0" smtClean="0"/>
          </a:p>
          <a:p>
            <a:pPr lvl="1"/>
            <a:r>
              <a:rPr lang="en-US" dirty="0" smtClean="0"/>
              <a:t>The challenge now was to lead many reluctant Americans into war. </a:t>
            </a:r>
          </a:p>
          <a:p>
            <a:pPr lvl="2"/>
            <a:r>
              <a:rPr lang="en-US" dirty="0" smtClean="0"/>
              <a:t>Six senators (including the </a:t>
            </a:r>
            <a:r>
              <a:rPr lang="en-US" u="sng" dirty="0" smtClean="0"/>
              <a:t>first congresswoman</a:t>
            </a:r>
            <a:r>
              <a:rPr lang="en-US" dirty="0" smtClean="0"/>
              <a:t>, </a:t>
            </a:r>
            <a:r>
              <a:rPr lang="en-US" b="1" dirty="0" smtClean="0"/>
              <a:t>Jeanette Rankin</a:t>
            </a:r>
            <a:r>
              <a:rPr lang="en-US" dirty="0" smtClean="0"/>
              <a:t>) and 50 representatives had voted </a:t>
            </a:r>
            <a:r>
              <a:rPr lang="en-US" i="1" dirty="0" smtClean="0"/>
              <a:t>against</a:t>
            </a:r>
            <a:r>
              <a:rPr lang="en-US" dirty="0" smtClean="0"/>
              <a:t> the war. </a:t>
            </a:r>
          </a:p>
          <a:p>
            <a:pPr lvl="1"/>
            <a:r>
              <a:rPr lang="en-US" dirty="0" smtClean="0"/>
              <a:t>Stopping u-boats would not be convincing enough to Midwesterners. Thus, Wilson's new slogan and purpose for the war was to, "</a:t>
            </a:r>
            <a:r>
              <a:rPr lang="en-US" u="sng" dirty="0" smtClean="0"/>
              <a:t>make the world safe for democracy</a:t>
            </a:r>
            <a:r>
              <a:rPr lang="en-US" dirty="0" smtClean="0"/>
              <a:t>." </a:t>
            </a:r>
          </a:p>
          <a:p>
            <a:pPr lvl="2"/>
            <a:r>
              <a:rPr lang="en-US" dirty="0" smtClean="0"/>
              <a:t>This slogan laid out a very idealized goal: </a:t>
            </a:r>
            <a:r>
              <a:rPr lang="en-US" i="1" dirty="0" smtClean="0"/>
              <a:t>not</a:t>
            </a:r>
            <a:r>
              <a:rPr lang="en-US" dirty="0" smtClean="0"/>
              <a:t> to fight for the riches or war, but </a:t>
            </a:r>
            <a:r>
              <a:rPr lang="en-US" u="sng" dirty="0" smtClean="0"/>
              <a:t>to free others from the tyranny of autocrats</a:t>
            </a:r>
            <a:r>
              <a:rPr lang="en-US" dirty="0" smtClean="0"/>
              <a:t>. </a:t>
            </a:r>
          </a:p>
          <a:p>
            <a:pPr lvl="2"/>
            <a:r>
              <a:rPr lang="en-US" dirty="0" smtClean="0"/>
              <a:t>Wilson successfully sold the idea. Americans eagerly joined the effort to "hang the Kaiser." The expense was Wilson's initial goal of "peace without victory."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Wilson’s Fourteen Potent Points </a:t>
            </a:r>
            <a:endParaRPr lang="en-US" dirty="0"/>
          </a:p>
        </p:txBody>
      </p:sp>
      <p:sp>
        <p:nvSpPr>
          <p:cNvPr id="3" name="Content Placeholder 2"/>
          <p:cNvSpPr>
            <a:spLocks noGrp="1"/>
          </p:cNvSpPr>
          <p:nvPr>
            <p:ph idx="1"/>
          </p:nvPr>
        </p:nvSpPr>
        <p:spPr>
          <a:xfrm>
            <a:off x="304800" y="1600200"/>
            <a:ext cx="8382000" cy="5029200"/>
          </a:xfrm>
        </p:spPr>
        <p:txBody>
          <a:bodyPr>
            <a:normAutofit fontScale="77500" lnSpcReduction="20000"/>
          </a:bodyPr>
          <a:lstStyle/>
          <a:p>
            <a:endParaRPr lang="en-US" dirty="0" smtClean="0"/>
          </a:p>
          <a:p>
            <a:pPr lvl="1"/>
            <a:r>
              <a:rPr lang="en-US" dirty="0" smtClean="0"/>
              <a:t>Wilson became the de facto moral leader of the war. In January of 1917 he gave his </a:t>
            </a:r>
            <a:r>
              <a:rPr lang="en-US" b="1" dirty="0" smtClean="0"/>
              <a:t>Fourteen Points Address</a:t>
            </a:r>
            <a:r>
              <a:rPr lang="en-US" dirty="0" smtClean="0"/>
              <a:t> to Congress. </a:t>
            </a:r>
          </a:p>
          <a:p>
            <a:pPr lvl="1"/>
            <a:r>
              <a:rPr lang="en-US" dirty="0" smtClean="0"/>
              <a:t>The Fourteen Points laid out Wilson's idealistic goals. Oddly, before ever </a:t>
            </a:r>
            <a:r>
              <a:rPr lang="en-US" i="1" dirty="0" smtClean="0"/>
              <a:t>entering</a:t>
            </a:r>
            <a:r>
              <a:rPr lang="en-US" dirty="0" smtClean="0"/>
              <a:t> the war, Wilson was laying out his goals for peace </a:t>
            </a:r>
            <a:r>
              <a:rPr lang="en-US" i="1" dirty="0" smtClean="0"/>
              <a:t>after</a:t>
            </a:r>
            <a:r>
              <a:rPr lang="en-US" dirty="0" smtClean="0"/>
              <a:t> the war. The main points were… </a:t>
            </a:r>
          </a:p>
          <a:p>
            <a:pPr lvl="2"/>
            <a:r>
              <a:rPr lang="en-US" dirty="0" smtClean="0"/>
              <a:t>Abolishing secret treaties. </a:t>
            </a:r>
          </a:p>
          <a:p>
            <a:pPr lvl="2"/>
            <a:r>
              <a:rPr lang="en-US" dirty="0" smtClean="0"/>
              <a:t>Freedom of the seas. </a:t>
            </a:r>
          </a:p>
          <a:p>
            <a:pPr lvl="2"/>
            <a:r>
              <a:rPr lang="en-US" dirty="0" smtClean="0"/>
              <a:t>Removal of economic barriers between nations. </a:t>
            </a:r>
          </a:p>
          <a:p>
            <a:pPr lvl="2"/>
            <a:r>
              <a:rPr lang="en-US" dirty="0" smtClean="0"/>
              <a:t>Reduction of armaments. </a:t>
            </a:r>
          </a:p>
          <a:p>
            <a:pPr lvl="2"/>
            <a:r>
              <a:rPr lang="en-US" dirty="0" smtClean="0"/>
              <a:t>Changing colonial claims to help both colonizers and native peoples. </a:t>
            </a:r>
          </a:p>
          <a:p>
            <a:pPr lvl="2"/>
            <a:r>
              <a:rPr lang="en-US" dirty="0" smtClean="0"/>
              <a:t>"</a:t>
            </a:r>
            <a:r>
              <a:rPr lang="en-US" b="1" dirty="0" smtClean="0"/>
              <a:t>Self-determination</a:t>
            </a:r>
            <a:r>
              <a:rPr lang="en-US" dirty="0" smtClean="0"/>
              <a:t>" where </a:t>
            </a:r>
            <a:r>
              <a:rPr lang="en-US" u="sng" dirty="0" smtClean="0"/>
              <a:t>groups choose their government for themselves</a:t>
            </a:r>
            <a:r>
              <a:rPr lang="en-US" dirty="0" smtClean="0"/>
              <a:t>. </a:t>
            </a:r>
          </a:p>
          <a:p>
            <a:pPr lvl="2"/>
            <a:r>
              <a:rPr lang="en-US" dirty="0" smtClean="0"/>
              <a:t>A committee called the </a:t>
            </a:r>
            <a:r>
              <a:rPr lang="en-US" b="1" dirty="0" smtClean="0"/>
              <a:t>League of Nations</a:t>
            </a:r>
            <a:r>
              <a:rPr lang="en-US" dirty="0" smtClean="0"/>
              <a:t> </a:t>
            </a:r>
            <a:r>
              <a:rPr lang="en-US" u="sng" dirty="0" smtClean="0"/>
              <a:t>to hopefully settle international disputes peacefully</a:t>
            </a:r>
            <a:r>
              <a:rPr lang="en-US" dirty="0" smtClean="0"/>
              <a:t>. This was idealistic Wilson's </a:t>
            </a:r>
            <a:r>
              <a:rPr lang="en-US" i="1" dirty="0" smtClean="0"/>
              <a:t>most</a:t>
            </a:r>
            <a:r>
              <a:rPr lang="en-US" dirty="0" smtClean="0"/>
              <a:t> desired point.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Creel Manipulates Minds </a:t>
            </a:r>
            <a:endParaRPr lang="en-US" dirty="0"/>
          </a:p>
        </p:txBody>
      </p:sp>
      <p:sp>
        <p:nvSpPr>
          <p:cNvPr id="3" name="Content Placeholder 2"/>
          <p:cNvSpPr>
            <a:spLocks noGrp="1"/>
          </p:cNvSpPr>
          <p:nvPr>
            <p:ph idx="1"/>
          </p:nvPr>
        </p:nvSpPr>
        <p:spPr>
          <a:xfrm>
            <a:off x="304800" y="1447800"/>
            <a:ext cx="8382000" cy="4953000"/>
          </a:xfrm>
        </p:spPr>
        <p:txBody>
          <a:bodyPr>
            <a:normAutofit fontScale="92500" lnSpcReduction="20000"/>
          </a:bodyPr>
          <a:lstStyle/>
          <a:p>
            <a:pPr lvl="1"/>
            <a:r>
              <a:rPr lang="en-US" dirty="0" smtClean="0"/>
              <a:t>In order to ratchet up and </a:t>
            </a:r>
            <a:r>
              <a:rPr lang="en-US" u="sng" dirty="0" smtClean="0"/>
              <a:t>to keep up the war's enthusiasm in America</a:t>
            </a:r>
            <a:r>
              <a:rPr lang="en-US" dirty="0" smtClean="0"/>
              <a:t>, the </a:t>
            </a:r>
            <a:r>
              <a:rPr lang="en-US" b="1" dirty="0" smtClean="0"/>
              <a:t>Committee on Public Information</a:t>
            </a:r>
            <a:r>
              <a:rPr lang="en-US" dirty="0" smtClean="0"/>
              <a:t> was created to sell the war. </a:t>
            </a:r>
          </a:p>
          <a:p>
            <a:pPr lvl="1"/>
            <a:r>
              <a:rPr lang="en-US" b="1" dirty="0" smtClean="0"/>
              <a:t>George Creel</a:t>
            </a:r>
            <a:r>
              <a:rPr lang="en-US" dirty="0" smtClean="0"/>
              <a:t> headed up the committee and was very successful using the following tactics: </a:t>
            </a:r>
          </a:p>
          <a:p>
            <a:pPr lvl="2"/>
            <a:r>
              <a:rPr lang="en-US" dirty="0" smtClean="0"/>
              <a:t>He sent out 75,000 "four-minute men" to give patriotic </a:t>
            </a:r>
            <a:r>
              <a:rPr lang="en-US" u="sng" dirty="0" smtClean="0"/>
              <a:t>speeches</a:t>
            </a:r>
            <a:r>
              <a:rPr lang="en-US" dirty="0" smtClean="0"/>
              <a:t>. </a:t>
            </a:r>
          </a:p>
          <a:p>
            <a:pPr lvl="2"/>
            <a:r>
              <a:rPr lang="en-US" u="sng" dirty="0" smtClean="0"/>
              <a:t>Posters</a:t>
            </a:r>
            <a:r>
              <a:rPr lang="en-US" dirty="0" smtClean="0"/>
              <a:t> were pasted everywhere saying things like "Battle of the Fences" or encouraging people to buy war bonds. </a:t>
            </a:r>
          </a:p>
          <a:p>
            <a:pPr lvl="2"/>
            <a:r>
              <a:rPr lang="en-US" dirty="0" smtClean="0"/>
              <a:t>Leaflets and </a:t>
            </a:r>
            <a:r>
              <a:rPr lang="en-US" u="sng" dirty="0" smtClean="0"/>
              <a:t>pamphlets</a:t>
            </a:r>
            <a:r>
              <a:rPr lang="en-US" dirty="0" smtClean="0"/>
              <a:t> told of the idealistic goals of the war. </a:t>
            </a:r>
          </a:p>
          <a:p>
            <a:pPr lvl="2"/>
            <a:r>
              <a:rPr lang="en-US" dirty="0" smtClean="0"/>
              <a:t>Although radio and TV hadn't been invented yet, the </a:t>
            </a:r>
            <a:r>
              <a:rPr lang="en-US" u="sng" dirty="0" smtClean="0"/>
              <a:t>movies</a:t>
            </a:r>
            <a:r>
              <a:rPr lang="en-US" dirty="0" smtClean="0"/>
              <a:t> had. Creel used movie shorts (often featuring America's first big movie star, Charlie Chaplin) or propaganda films like </a:t>
            </a:r>
            <a:r>
              <a:rPr lang="en-US" i="1" dirty="0" smtClean="0"/>
              <a:t>The Kaiser, the Beast of Berlin</a:t>
            </a:r>
            <a:r>
              <a:rPr lang="en-US" dirty="0" smtClean="0"/>
              <a:t> or </a:t>
            </a:r>
            <a:r>
              <a:rPr lang="en-US" i="1" dirty="0" smtClean="0"/>
              <a:t>To Hell with the Kaiser</a:t>
            </a:r>
            <a:r>
              <a:rPr lang="en-US" dirty="0" smtClean="0"/>
              <a:t>. </a:t>
            </a:r>
          </a:p>
          <a:p>
            <a:pPr lvl="2"/>
            <a:r>
              <a:rPr lang="en-US" u="sng" dirty="0" smtClean="0"/>
              <a:t>Songs</a:t>
            </a:r>
            <a:r>
              <a:rPr lang="en-US" dirty="0" smtClean="0"/>
              <a:t> helped sell the war too, especially </a:t>
            </a:r>
            <a:r>
              <a:rPr lang="en-US" i="1" dirty="0" smtClean="0"/>
              <a:t>Over There</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Perhaps a drawback of Creel's success was that he was </a:t>
            </a:r>
            <a:r>
              <a:rPr lang="en-US" i="1" dirty="0" smtClean="0"/>
              <a:t>too</a:t>
            </a:r>
            <a:r>
              <a:rPr lang="en-US" dirty="0" smtClean="0"/>
              <a:t> successful. Americans entered the war with too-lofty ideals. The </a:t>
            </a:r>
            <a:r>
              <a:rPr lang="en-US" u="sng" dirty="0" smtClean="0"/>
              <a:t>reality was a dirty war in the trenches, with no glorious battle, high casualties, and a generation of disillusioned young men who survived</a:t>
            </a:r>
            <a:r>
              <a:rPr lang="en-US" dirty="0" smtClean="0"/>
              <a:t>. This would be later immortalized in Hemingway's novels </a:t>
            </a:r>
            <a:r>
              <a:rPr lang="en-US" i="1" dirty="0" smtClean="0"/>
              <a:t>The Sun Also Rises</a:t>
            </a:r>
            <a:r>
              <a:rPr lang="en-US" dirty="0" smtClean="0"/>
              <a:t> and especially in </a:t>
            </a:r>
            <a:r>
              <a:rPr lang="en-US" i="1" dirty="0" smtClean="0"/>
              <a:t>A Farewell to Arms</a:t>
            </a:r>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Enforcing Loyalty and Stiffing Dissent </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German-Americans (about 8% of the U.S. population) were largely loyal to the United States. However, rumors and gossip spawned the wide belief that they were actually spies and saboteurs loyal to Germany. Some were tarred-and-feathered or beaten. </a:t>
            </a:r>
          </a:p>
          <a:p>
            <a:pPr lvl="1"/>
            <a:r>
              <a:rPr lang="en-US" dirty="0" smtClean="0"/>
              <a:t>Anti-German feelings affected all. </a:t>
            </a:r>
          </a:p>
          <a:p>
            <a:pPr lvl="2"/>
            <a:r>
              <a:rPr lang="en-US" dirty="0" smtClean="0"/>
              <a:t>German names were re-branded. For example, German composers like Beethoven were not performed by orchestras, sauerkraut became "liberty cabbage," dachshunds became "liberty pups."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Congress joined the general mood by passing two anti-foreign laws. </a:t>
            </a:r>
          </a:p>
          <a:p>
            <a:pPr lvl="2"/>
            <a:r>
              <a:rPr lang="en-US" dirty="0" smtClean="0"/>
              <a:t>The </a:t>
            </a:r>
            <a:r>
              <a:rPr lang="en-US" b="1" dirty="0" smtClean="0"/>
              <a:t>Espionage Act of 1917</a:t>
            </a:r>
            <a:r>
              <a:rPr lang="en-US" dirty="0" smtClean="0"/>
              <a:t> </a:t>
            </a:r>
            <a:r>
              <a:rPr lang="en-US" u="sng" dirty="0" smtClean="0"/>
              <a:t>sought to prosecute "spies</a:t>
            </a:r>
            <a:r>
              <a:rPr lang="en-US" dirty="0" smtClean="0"/>
              <a:t>". 1,900 prosecutions followed under the Espionage Act. </a:t>
            </a:r>
          </a:p>
          <a:p>
            <a:pPr lvl="3"/>
            <a:r>
              <a:rPr lang="en-US" dirty="0" smtClean="0"/>
              <a:t>Noteworthy was </a:t>
            </a:r>
            <a:r>
              <a:rPr lang="en-US" b="1" dirty="0" smtClean="0"/>
              <a:t>Eugene V. Debs</a:t>
            </a:r>
            <a:r>
              <a:rPr lang="en-US" dirty="0" smtClean="0"/>
              <a:t>, the leader of the Socialist. He was sentenced to ten years under the law. </a:t>
            </a:r>
          </a:p>
          <a:p>
            <a:pPr lvl="3"/>
            <a:r>
              <a:rPr lang="en-US" dirty="0" smtClean="0"/>
              <a:t>Also targeted were members of the </a:t>
            </a:r>
            <a:r>
              <a:rPr lang="en-US" b="1" dirty="0" smtClean="0"/>
              <a:t>Industrial Workers of the World</a:t>
            </a:r>
            <a:r>
              <a:rPr lang="en-US" dirty="0" smtClean="0"/>
              <a:t> (I.W.W.), a group that held the goal of creating an international labor union. The leader of the I.W.W., </a:t>
            </a:r>
            <a:r>
              <a:rPr lang="en-US" b="1" dirty="0" smtClean="0"/>
              <a:t>William D. Haywood</a:t>
            </a:r>
            <a:r>
              <a:rPr lang="en-US" dirty="0" smtClean="0"/>
              <a:t>, also was convicted under the Espionage Act.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4251</Words>
  <Application>Microsoft Office PowerPoint</Application>
  <PresentationFormat>On-screen Show (4:3)</PresentationFormat>
  <Paragraphs>186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The War to End Wars </vt:lpstr>
      <vt:lpstr>War by Act of Germany </vt:lpstr>
      <vt:lpstr>Slide 3</vt:lpstr>
      <vt:lpstr>Wilsonian Idealism Enthroned </vt:lpstr>
      <vt:lpstr>Wilson’s Fourteen Potent Points </vt:lpstr>
      <vt:lpstr>Creel Manipulates Minds </vt:lpstr>
      <vt:lpstr>Slide 7</vt:lpstr>
      <vt:lpstr>Enforcing Loyalty and Stiffing Dissent </vt:lpstr>
      <vt:lpstr>Slide 9</vt:lpstr>
      <vt:lpstr>Slide 10</vt:lpstr>
      <vt:lpstr>The Nation’s Factories Go to War </vt:lpstr>
      <vt:lpstr>Workers in Wartime </vt:lpstr>
      <vt:lpstr>Slide 13</vt:lpstr>
      <vt:lpstr>Suffering Until Suffrage </vt:lpstr>
      <vt:lpstr>Slide 15</vt:lpstr>
      <vt:lpstr>Forging a War Economy </vt:lpstr>
      <vt:lpstr>Slide 17</vt:lpstr>
      <vt:lpstr>Slide 18</vt:lpstr>
      <vt:lpstr>Making Plowboys into Doughboys </vt:lpstr>
      <vt:lpstr>Fighting in France—Belatedly </vt:lpstr>
      <vt:lpstr>America Helps Hammer the “Hun” </vt:lpstr>
      <vt:lpstr>Slide 22</vt:lpstr>
      <vt:lpstr>Slide 23</vt:lpstr>
      <vt:lpstr>The Fourteen Points Disarm Germany </vt:lpstr>
      <vt:lpstr>Wilson Steps Down from Olympus </vt:lpstr>
      <vt:lpstr>An Idealist Battles the Imperialists in Paris </vt:lpstr>
      <vt:lpstr>Hammering Out the Treaty </vt:lpstr>
      <vt:lpstr>Slide 28</vt:lpstr>
      <vt:lpstr>The Peace Treaty That Bred a New War </vt:lpstr>
      <vt:lpstr>The Domestic Parade of Prejudice </vt:lpstr>
      <vt:lpstr>Wilson’s Tour and Collapse (1919)</vt:lpstr>
      <vt:lpstr>Defeat Through Deadlock </vt:lpstr>
      <vt:lpstr>Slide 33</vt:lpstr>
      <vt:lpstr>The “Solemn Referendum” of 1920 </vt:lpstr>
      <vt:lpstr>Slide 35</vt:lpstr>
      <vt:lpstr>The Betrayal of Great Expectations </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War to End Wars </dc:title>
  <dc:creator>pete</dc:creator>
  <cp:lastModifiedBy>pete</cp:lastModifiedBy>
  <cp:revision>1</cp:revision>
  <dcterms:created xsi:type="dcterms:W3CDTF">2014-04-22T12:02:50Z</dcterms:created>
  <dcterms:modified xsi:type="dcterms:W3CDTF">2014-04-22T12:11:16Z</dcterms:modified>
</cp:coreProperties>
</file>