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B55F2A-FADE-4B20-829D-BCFA58485F80}"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55F2A-FADE-4B20-829D-BCFA58485F80}"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55F2A-FADE-4B20-829D-BCFA58485F80}"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B55F2A-FADE-4B20-829D-BCFA58485F80}"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B55F2A-FADE-4B20-829D-BCFA58485F80}"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B55F2A-FADE-4B20-829D-BCFA58485F80}"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B55F2A-FADE-4B20-829D-BCFA58485F80}" type="datetimeFigureOut">
              <a:rPr lang="en-US" smtClean="0"/>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B55F2A-FADE-4B20-829D-BCFA58485F80}" type="datetimeFigureOut">
              <a:rPr lang="en-US" smtClean="0"/>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55F2A-FADE-4B20-829D-BCFA58485F80}" type="datetimeFigureOut">
              <a:rPr lang="en-US" smtClean="0"/>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55F2A-FADE-4B20-829D-BCFA58485F80}"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B55F2A-FADE-4B20-829D-BCFA58485F80}"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BF28B-23A5-4702-8D26-DA951F229F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55F2A-FADE-4B20-829D-BCFA58485F80}" type="datetimeFigureOut">
              <a:rPr lang="en-US" smtClean="0"/>
              <a:t>4/5/2014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BF28B-23A5-4702-8D26-DA951F229F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Settling the Northern Colonies</a:t>
            </a:r>
            <a:br>
              <a:rPr lang="en-US" b="1" dirty="0"/>
            </a:br>
            <a:endParaRPr lang="en-US" dirty="0"/>
          </a:p>
        </p:txBody>
      </p:sp>
      <p:sp>
        <p:nvSpPr>
          <p:cNvPr id="3" name="Subtitle 2"/>
          <p:cNvSpPr>
            <a:spLocks noGrp="1"/>
          </p:cNvSpPr>
          <p:nvPr>
            <p:ph type="subTitle" idx="1"/>
          </p:nvPr>
        </p:nvSpPr>
        <p:spPr/>
        <p:txBody>
          <a:bodyPr/>
          <a:lstStyle/>
          <a:p>
            <a:r>
              <a:rPr lang="en-US" smtClean="0"/>
              <a:t>Chapter 3 </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1"/>
            <a:r>
              <a:rPr lang="en-US" dirty="0" smtClean="0"/>
              <a:t>The most </a:t>
            </a:r>
            <a:r>
              <a:rPr lang="en-US" u="sng" dirty="0" smtClean="0"/>
              <a:t>noteworthy Puritan preacher</a:t>
            </a:r>
            <a:r>
              <a:rPr lang="en-US" dirty="0" smtClean="0"/>
              <a:t> was </a:t>
            </a:r>
            <a:r>
              <a:rPr lang="en-US" b="1" dirty="0" smtClean="0"/>
              <a:t>John Cotton</a:t>
            </a:r>
            <a:r>
              <a:rPr lang="en-US" dirty="0" smtClean="0"/>
              <a:t>. He’d been educated at Cambridge, criticized the Church of England, and then emigrated to Massachusetts. </a:t>
            </a:r>
          </a:p>
          <a:p>
            <a:pPr lvl="1"/>
            <a:r>
              <a:rPr lang="en-US" dirty="0" smtClean="0"/>
              <a:t>The Bible Commonwealth had its ways… </a:t>
            </a:r>
          </a:p>
          <a:p>
            <a:pPr lvl="2"/>
            <a:r>
              <a:rPr lang="en-US" dirty="0" smtClean="0"/>
              <a:t>Sermons, like those by John Cotton, were stern but moving, and clearly drew the line of right and wrong, Heaven and hell, saints and sinners. </a:t>
            </a:r>
          </a:p>
          <a:p>
            <a:pPr lvl="2"/>
            <a:r>
              <a:rPr lang="en-US" dirty="0" smtClean="0"/>
              <a:t>Local congregations could hire or fire their local pastor as they chose, (this is why they’re called “Congregational).” </a:t>
            </a:r>
          </a:p>
          <a:p>
            <a:pPr lvl="2"/>
            <a:r>
              <a:rPr lang="en-US" dirty="0" smtClean="0"/>
              <a:t>There was a strict moral code to uphold right and wrong. For example, one couple was fined 20 shillings for kissing in public. </a:t>
            </a:r>
          </a:p>
          <a:p>
            <a:pPr lvl="2"/>
            <a:r>
              <a:rPr lang="en-US" dirty="0" smtClean="0"/>
              <a:t>The devil, sin, and hell were very real, very serious, easily fallen into, and had to be constantly guarded against. </a:t>
            </a:r>
          </a:p>
          <a:p>
            <a:pPr lvl="3"/>
            <a:r>
              <a:rPr lang="en-US" b="1" dirty="0" smtClean="0"/>
              <a:t>Michael </a:t>
            </a:r>
            <a:r>
              <a:rPr lang="en-US" b="1" dirty="0" err="1" smtClean="0"/>
              <a:t>Wigglessorth</a:t>
            </a:r>
            <a:r>
              <a:rPr lang="en-US" dirty="0" smtClean="0"/>
              <a:t> wrote “Day of Doom” and sold one copy for every 20 people.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Trouble in the Bible Commonwealth </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In such a tightly strung society, tension quickly came to Massachusetts. </a:t>
            </a:r>
          </a:p>
          <a:p>
            <a:pPr lvl="1"/>
            <a:r>
              <a:rPr lang="en-US" dirty="0" smtClean="0"/>
              <a:t>Quakers challenged Puritan authority and were given fines, floggings, or banishment. </a:t>
            </a:r>
          </a:p>
          <a:p>
            <a:pPr lvl="1"/>
            <a:r>
              <a:rPr lang="en-US" b="1" dirty="0" smtClean="0"/>
              <a:t>Anne Hutchinson</a:t>
            </a:r>
            <a:r>
              <a:rPr lang="en-US" dirty="0" smtClean="0"/>
              <a:t> was an outspoken woman who challenged predestination. </a:t>
            </a:r>
          </a:p>
          <a:p>
            <a:pPr lvl="2"/>
            <a:r>
              <a:rPr lang="en-US" dirty="0" smtClean="0"/>
              <a:t>Her theory, called </a:t>
            </a:r>
            <a:r>
              <a:rPr lang="en-US" b="1" dirty="0" smtClean="0"/>
              <a:t>antinomianism</a:t>
            </a:r>
            <a:r>
              <a:rPr lang="en-US" dirty="0" smtClean="0"/>
              <a:t>, </a:t>
            </a:r>
            <a:r>
              <a:rPr lang="en-US" u="sng" dirty="0" smtClean="0"/>
              <a:t>argued that if there was predestination, then a person’s actions were immaterial</a:t>
            </a:r>
            <a:r>
              <a:rPr lang="en-US" dirty="0" smtClean="0"/>
              <a:t> (because the saints and sinners were already determined). This was heresy. </a:t>
            </a:r>
          </a:p>
          <a:p>
            <a:pPr lvl="2"/>
            <a:r>
              <a:rPr lang="en-US" dirty="0" smtClean="0"/>
              <a:t>This struck hard at the Puritans because… </a:t>
            </a:r>
          </a:p>
          <a:p>
            <a:pPr lvl="3"/>
            <a:r>
              <a:rPr lang="en-US" dirty="0" smtClean="0"/>
              <a:t>This challenged political control—Why follow government rules/laws if it doesn’t matter? </a:t>
            </a:r>
          </a:p>
          <a:p>
            <a:pPr lvl="3"/>
            <a:r>
              <a:rPr lang="en-US" dirty="0" smtClean="0"/>
              <a:t>This challenged religious control—Why follow church rules/laws if it doesn’t matter? </a:t>
            </a:r>
          </a:p>
          <a:p>
            <a:pPr lvl="3"/>
            <a:r>
              <a:rPr lang="en-US" dirty="0" smtClean="0"/>
              <a:t>Women were not supposed to question authority and certainly not to speak out.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153400" cy="4983163"/>
          </a:xfrm>
        </p:spPr>
        <p:txBody>
          <a:bodyPr/>
          <a:lstStyle/>
          <a:p>
            <a:pPr lvl="2"/>
            <a:r>
              <a:rPr lang="en-US" dirty="0" smtClean="0"/>
              <a:t>She was put on trial in 1638, and claimed to have received these revelations from God—even higher heresy. </a:t>
            </a:r>
          </a:p>
          <a:p>
            <a:pPr lvl="2"/>
            <a:r>
              <a:rPr lang="en-US" dirty="0" smtClean="0"/>
              <a:t>Hutchinson was banished and moved to startup Rhode Island where religious freedom was new and favorable. </a:t>
            </a:r>
          </a:p>
          <a:p>
            <a:pPr lvl="2"/>
            <a:r>
              <a:rPr lang="en-US" dirty="0" smtClean="0"/>
              <a:t>Hutchinson was eventually killed by Indians in New York. John Winthrop said that “God’s hand” was involved in her death.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b="1" dirty="0" smtClean="0"/>
              <a:t>Roger Williams</a:t>
            </a:r>
            <a:r>
              <a:rPr lang="en-US" dirty="0" smtClean="0"/>
              <a:t> was a young, outspoken preacher who sought a clean break with the Church of England. His ideas quickly got him into trouble, including… </a:t>
            </a:r>
          </a:p>
          <a:p>
            <a:pPr lvl="2"/>
            <a:r>
              <a:rPr lang="en-US" dirty="0" smtClean="0"/>
              <a:t>Questioning the Bay Colony charter’s legality. </a:t>
            </a:r>
          </a:p>
          <a:p>
            <a:pPr lvl="2"/>
            <a:r>
              <a:rPr lang="en-US" dirty="0" smtClean="0"/>
              <a:t>Questioning dealings with the Indians. </a:t>
            </a:r>
          </a:p>
          <a:p>
            <a:pPr lvl="2"/>
            <a:r>
              <a:rPr lang="en-US" dirty="0" smtClean="0"/>
              <a:t>Questioning whether the church could run people’s lives and the government. He had to go. </a:t>
            </a:r>
          </a:p>
          <a:p>
            <a:pPr lvl="2"/>
            <a:r>
              <a:rPr lang="en-US" dirty="0" smtClean="0"/>
              <a:t>In 1635, he was banished for “</a:t>
            </a:r>
            <a:r>
              <a:rPr lang="en-US" dirty="0" err="1" smtClean="0"/>
              <a:t>newe</a:t>
            </a:r>
            <a:r>
              <a:rPr lang="en-US" dirty="0" smtClean="0"/>
              <a:t> &amp; dangerous opinions.”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Rhode Island “Sewer” </a:t>
            </a:r>
            <a:endParaRPr lang="en-US" dirty="0"/>
          </a:p>
        </p:txBody>
      </p:sp>
      <p:sp>
        <p:nvSpPr>
          <p:cNvPr id="3" name="Content Placeholder 2"/>
          <p:cNvSpPr>
            <a:spLocks noGrp="1"/>
          </p:cNvSpPr>
          <p:nvPr>
            <p:ph idx="1"/>
          </p:nvPr>
        </p:nvSpPr>
        <p:spPr/>
        <p:txBody>
          <a:bodyPr>
            <a:normAutofit fontScale="92500"/>
          </a:bodyPr>
          <a:lstStyle/>
          <a:p>
            <a:pPr lvl="1"/>
            <a:r>
              <a:rPr lang="en-US" dirty="0" smtClean="0"/>
              <a:t>Roger Williams’ differing religious views got him into trouble in Massachusetts. So, he </a:t>
            </a:r>
            <a:r>
              <a:rPr lang="en-US" u="sng" dirty="0" smtClean="0"/>
              <a:t>started Rhode Island</a:t>
            </a:r>
            <a:r>
              <a:rPr lang="en-US" dirty="0" smtClean="0"/>
              <a:t>. </a:t>
            </a:r>
          </a:p>
          <a:p>
            <a:pPr lvl="1"/>
            <a:r>
              <a:rPr lang="en-US" dirty="0" smtClean="0"/>
              <a:t>“Little </a:t>
            </a:r>
            <a:r>
              <a:rPr lang="en-US" dirty="0" err="1" smtClean="0"/>
              <a:t>Rhody</a:t>
            </a:r>
            <a:r>
              <a:rPr lang="en-US" dirty="0" smtClean="0"/>
              <a:t>” grew attractive to the “otherwise minded.” That is, anyone that didn’t fit into Massachusetts’ tight-laced religious society. </a:t>
            </a:r>
          </a:p>
          <a:p>
            <a:pPr lvl="1"/>
            <a:r>
              <a:rPr lang="en-US" dirty="0" smtClean="0"/>
              <a:t>Rhode Island thus attracted a variety of people with </a:t>
            </a:r>
            <a:r>
              <a:rPr lang="en-US" u="sng" dirty="0" smtClean="0"/>
              <a:t>nothing in common except a desire for independence</a:t>
            </a:r>
            <a:r>
              <a:rPr lang="en-US" dirty="0" smtClean="0"/>
              <a:t>. This strain of independence became their point of unity. </a:t>
            </a:r>
          </a:p>
          <a:p>
            <a:pPr lvl="1"/>
            <a:r>
              <a:rPr lang="en-US" dirty="0" smtClean="0"/>
              <a:t>The colony was officially chartered in 1644.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England Spreads Out </a:t>
            </a:r>
            <a:endParaRPr lang="en-US" dirty="0"/>
          </a:p>
        </p:txBody>
      </p:sp>
      <p:sp>
        <p:nvSpPr>
          <p:cNvPr id="3" name="Content Placeholder 2"/>
          <p:cNvSpPr>
            <a:spLocks noGrp="1"/>
          </p:cNvSpPr>
          <p:nvPr>
            <p:ph idx="1"/>
          </p:nvPr>
        </p:nvSpPr>
        <p:spPr/>
        <p:txBody>
          <a:bodyPr>
            <a:normAutofit fontScale="85000" lnSpcReduction="20000"/>
          </a:bodyPr>
          <a:lstStyle/>
          <a:p>
            <a:pPr lvl="1"/>
            <a:r>
              <a:rPr lang="en-US" dirty="0" smtClean="0"/>
              <a:t>A new colony was founded in Hartford, Connecticut in 1635. </a:t>
            </a:r>
          </a:p>
          <a:p>
            <a:pPr lvl="2"/>
            <a:r>
              <a:rPr lang="en-US" b="1" dirty="0" smtClean="0"/>
              <a:t>Reverend Thomas Hooker</a:t>
            </a:r>
            <a:r>
              <a:rPr lang="en-US" dirty="0" smtClean="0"/>
              <a:t> quickly </a:t>
            </a:r>
            <a:r>
              <a:rPr lang="en-US" u="sng" dirty="0" smtClean="0"/>
              <a:t>led a group into Connecticut</a:t>
            </a:r>
            <a:r>
              <a:rPr lang="en-US" dirty="0" smtClean="0"/>
              <a:t>. This group was attracted as much by the Connecticut River’s good farmland than by religious reasons. </a:t>
            </a:r>
          </a:p>
          <a:p>
            <a:pPr lvl="2"/>
            <a:r>
              <a:rPr lang="en-US" dirty="0" smtClean="0"/>
              <a:t>In 1639, Connecticut settlers drew up the “</a:t>
            </a:r>
            <a:r>
              <a:rPr lang="en-US" b="1" dirty="0" smtClean="0"/>
              <a:t>Fundamental Orders</a:t>
            </a:r>
            <a:r>
              <a:rPr lang="en-US" dirty="0" smtClean="0"/>
              <a:t>,” </a:t>
            </a:r>
            <a:r>
              <a:rPr lang="en-US" u="sng" dirty="0" smtClean="0"/>
              <a:t>America’s first written constitution</a:t>
            </a:r>
            <a:r>
              <a:rPr lang="en-US" dirty="0" smtClean="0"/>
              <a:t>. </a:t>
            </a:r>
          </a:p>
          <a:p>
            <a:pPr lvl="3"/>
            <a:r>
              <a:rPr lang="en-US" dirty="0" smtClean="0"/>
              <a:t>This document later became a model for the U.S. Constitution. </a:t>
            </a:r>
          </a:p>
          <a:p>
            <a:pPr lvl="2"/>
            <a:r>
              <a:rPr lang="en-US" dirty="0" smtClean="0"/>
              <a:t>In 1638, the colony of </a:t>
            </a:r>
            <a:r>
              <a:rPr lang="en-US" b="1" dirty="0" smtClean="0"/>
              <a:t>New Haven</a:t>
            </a:r>
            <a:r>
              <a:rPr lang="en-US" dirty="0" smtClean="0"/>
              <a:t> was established. It later joined Connecticut. </a:t>
            </a:r>
          </a:p>
          <a:p>
            <a:pPr lvl="1"/>
            <a:r>
              <a:rPr lang="en-US" dirty="0" smtClean="0"/>
              <a:t>In 1623, Maine was annexed by Massachusetts. </a:t>
            </a:r>
          </a:p>
          <a:p>
            <a:pPr lvl="2"/>
            <a:r>
              <a:rPr lang="en-US" dirty="0" smtClean="0"/>
              <a:t>Maine remained part of Massachusetts for nearly 150 years. </a:t>
            </a:r>
          </a:p>
          <a:p>
            <a:pPr lvl="1"/>
            <a:r>
              <a:rPr lang="en-US" dirty="0" smtClean="0"/>
              <a:t>In 1641, New Hampshire was annexed by Massachusetts. </a:t>
            </a:r>
          </a:p>
          <a:p>
            <a:pPr lvl="2"/>
            <a:r>
              <a:rPr lang="en-US" dirty="0" smtClean="0"/>
              <a:t>New Hampshire remained part of Massachusetts until 1679 when the king separated it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Puritans Versus Indians </a:t>
            </a:r>
            <a:endParaRPr lang="en-US" dirty="0"/>
          </a:p>
        </p:txBody>
      </p:sp>
      <p:sp>
        <p:nvSpPr>
          <p:cNvPr id="3" name="Content Placeholder 2"/>
          <p:cNvSpPr>
            <a:spLocks noGrp="1"/>
          </p:cNvSpPr>
          <p:nvPr>
            <p:ph idx="1"/>
          </p:nvPr>
        </p:nvSpPr>
        <p:spPr>
          <a:xfrm>
            <a:off x="533400" y="1600200"/>
            <a:ext cx="8153400" cy="4876800"/>
          </a:xfrm>
        </p:spPr>
        <p:txBody>
          <a:bodyPr>
            <a:normAutofit fontScale="70000" lnSpcReduction="20000"/>
          </a:bodyPr>
          <a:lstStyle/>
          <a:p>
            <a:pPr lvl="1"/>
            <a:r>
              <a:rPr lang="en-US" dirty="0" smtClean="0"/>
              <a:t>White diseases had made their mark even before the Pilgrims’ arrival in 1620. Disease had then struck the Indians, killing an estimated ¾ of the population. </a:t>
            </a:r>
          </a:p>
          <a:p>
            <a:pPr lvl="1"/>
            <a:r>
              <a:rPr lang="en-US" dirty="0" smtClean="0"/>
              <a:t>Initial relations with the natives were friendly. </a:t>
            </a:r>
          </a:p>
          <a:p>
            <a:pPr lvl="2"/>
            <a:r>
              <a:rPr lang="en-US" dirty="0" smtClean="0"/>
              <a:t>A Wampanoag named </a:t>
            </a:r>
            <a:r>
              <a:rPr lang="en-US" b="1" dirty="0" smtClean="0"/>
              <a:t>Squanto</a:t>
            </a:r>
            <a:r>
              <a:rPr lang="en-US" dirty="0" smtClean="0"/>
              <a:t> befriended and helped the struggling settlers. </a:t>
            </a:r>
          </a:p>
          <a:p>
            <a:pPr lvl="2"/>
            <a:r>
              <a:rPr lang="en-US" dirty="0" smtClean="0"/>
              <a:t>A white—Wampanoag peace agreement was signed. </a:t>
            </a:r>
          </a:p>
          <a:p>
            <a:pPr lvl="2"/>
            <a:r>
              <a:rPr lang="en-US" dirty="0" smtClean="0"/>
              <a:t>This treaty, along with the first Thanksgiving, became the standard symbolic of good white—Indian relations and gave hope for good relations in the future. </a:t>
            </a:r>
          </a:p>
          <a:p>
            <a:pPr lvl="1"/>
            <a:r>
              <a:rPr lang="en-US" dirty="0" smtClean="0"/>
              <a:t>In 1637, relations deteriorated when the </a:t>
            </a:r>
            <a:r>
              <a:rPr lang="en-US" b="1" dirty="0" smtClean="0"/>
              <a:t>Pequot War</a:t>
            </a:r>
            <a:r>
              <a:rPr lang="en-US" dirty="0" smtClean="0"/>
              <a:t> erupted. </a:t>
            </a:r>
          </a:p>
          <a:p>
            <a:pPr lvl="2"/>
            <a:r>
              <a:rPr lang="en-US" dirty="0" smtClean="0"/>
              <a:t>Incidents began to ripple through New England as more and more English settlers moved in. </a:t>
            </a:r>
          </a:p>
          <a:p>
            <a:pPr lvl="2"/>
            <a:r>
              <a:rPr lang="en-US" dirty="0" smtClean="0"/>
              <a:t>The war raged when whites wiped out a Pequot village on the Mystic River in Connecticut. </a:t>
            </a:r>
          </a:p>
          <a:p>
            <a:pPr lvl="2"/>
            <a:r>
              <a:rPr lang="en-US" dirty="0" smtClean="0"/>
              <a:t>All told, the </a:t>
            </a:r>
            <a:r>
              <a:rPr lang="en-US" dirty="0" err="1" smtClean="0"/>
              <a:t>Pequots</a:t>
            </a:r>
            <a:r>
              <a:rPr lang="en-US" dirty="0" smtClean="0"/>
              <a:t> were nearly wiped out as a tribe. </a:t>
            </a:r>
            <a:r>
              <a:rPr lang="en-US" u="sng" dirty="0" smtClean="0"/>
              <a:t>White—Indians relations had turned for the worse</a:t>
            </a:r>
            <a:r>
              <a:rPr lang="en-US" dirty="0" smtClean="0"/>
              <a:t> and would largely stay that way. </a:t>
            </a:r>
          </a:p>
          <a:p>
            <a:pPr lvl="3"/>
            <a:r>
              <a:rPr lang="en-US" dirty="0" smtClean="0"/>
              <a:t>After criticism of the attack, Puritans attempted to convert Indians to Christianity.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1"/>
            <a:r>
              <a:rPr lang="en-US" dirty="0" smtClean="0"/>
              <a:t>Aside from disease, disunity was the Indians top weakness. </a:t>
            </a:r>
          </a:p>
          <a:p>
            <a:pPr lvl="2"/>
            <a:r>
              <a:rPr lang="en-US" dirty="0" smtClean="0"/>
              <a:t>In 1675, Massasoit’s son </a:t>
            </a:r>
            <a:r>
              <a:rPr lang="en-US" b="1" dirty="0" err="1" smtClean="0"/>
              <a:t>Metacom</a:t>
            </a:r>
            <a:r>
              <a:rPr lang="en-US" dirty="0" smtClean="0"/>
              <a:t> (known as </a:t>
            </a:r>
            <a:r>
              <a:rPr lang="en-US" b="1" dirty="0" smtClean="0"/>
              <a:t>King Philip</a:t>
            </a:r>
            <a:r>
              <a:rPr lang="en-US" dirty="0" smtClean="0"/>
              <a:t> by the English) </a:t>
            </a:r>
            <a:r>
              <a:rPr lang="en-US" u="sng" dirty="0" smtClean="0"/>
              <a:t>attempted to unite local Indian tribes</a:t>
            </a:r>
            <a:r>
              <a:rPr lang="en-US" dirty="0" smtClean="0"/>
              <a:t>. </a:t>
            </a:r>
          </a:p>
          <a:p>
            <a:pPr lvl="2"/>
            <a:r>
              <a:rPr lang="en-US" dirty="0" err="1" smtClean="0"/>
              <a:t>Metacom</a:t>
            </a:r>
            <a:r>
              <a:rPr lang="en-US" dirty="0" smtClean="0"/>
              <a:t> and his warriors attacked English villages, usually on the frontier. </a:t>
            </a:r>
          </a:p>
          <a:p>
            <a:pPr lvl="3"/>
            <a:r>
              <a:rPr lang="en-US" dirty="0" smtClean="0"/>
              <a:t>The so-called </a:t>
            </a:r>
            <a:r>
              <a:rPr lang="en-US" b="1" dirty="0" smtClean="0"/>
              <a:t>King Philip’s War</a:t>
            </a:r>
            <a:r>
              <a:rPr lang="en-US" dirty="0" smtClean="0"/>
              <a:t> lasted two years and was very bloody and destructive. </a:t>
            </a:r>
          </a:p>
          <a:p>
            <a:pPr lvl="3"/>
            <a:r>
              <a:rPr lang="en-US" dirty="0" smtClean="0"/>
              <a:t>His wife and son were sold into slavery. </a:t>
            </a:r>
          </a:p>
          <a:p>
            <a:pPr lvl="3"/>
            <a:r>
              <a:rPr lang="en-US" dirty="0" smtClean="0"/>
              <a:t>He finally suffered a complete defeat when his village was surrounded and destroyed. He was beheaded and drawn-and-quartered. His head rested on a pike in Plymouth, on display for years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Seeds of Colonial Unity and Independence </a:t>
            </a:r>
            <a:endParaRPr lang="en-US" dirty="0"/>
          </a:p>
        </p:txBody>
      </p:sp>
      <p:sp>
        <p:nvSpPr>
          <p:cNvPr id="3" name="Content Placeholder 2"/>
          <p:cNvSpPr>
            <a:spLocks noGrp="1"/>
          </p:cNvSpPr>
          <p:nvPr>
            <p:ph idx="1"/>
          </p:nvPr>
        </p:nvSpPr>
        <p:spPr/>
        <p:txBody>
          <a:bodyPr/>
          <a:lstStyle/>
          <a:p>
            <a:pPr lvl="1"/>
            <a:r>
              <a:rPr lang="en-US" dirty="0" smtClean="0"/>
              <a:t>In 1643, the </a:t>
            </a:r>
            <a:r>
              <a:rPr lang="en-US" b="1" dirty="0" smtClean="0"/>
              <a:t>New England Confederation</a:t>
            </a:r>
            <a:r>
              <a:rPr lang="en-US" dirty="0" smtClean="0"/>
              <a:t> was set up. </a:t>
            </a:r>
          </a:p>
          <a:p>
            <a:pPr lvl="2"/>
            <a:r>
              <a:rPr lang="en-US" dirty="0" smtClean="0"/>
              <a:t>It consisted of 4 colonies and </a:t>
            </a:r>
            <a:r>
              <a:rPr lang="en-US" u="sng" dirty="0" smtClean="0"/>
              <a:t>held the main goal of defense</a:t>
            </a:r>
            <a:r>
              <a:rPr lang="en-US" dirty="0" smtClean="0"/>
              <a:t>. </a:t>
            </a:r>
          </a:p>
          <a:p>
            <a:pPr lvl="2"/>
            <a:r>
              <a:rPr lang="en-US" dirty="0" smtClean="0"/>
              <a:t>The colonies were Puritan only (Bay Colony, Plymouth, New Haven, and scattered Connecticut settlements). </a:t>
            </a:r>
          </a:p>
          <a:p>
            <a:pPr lvl="2"/>
            <a:r>
              <a:rPr lang="en-US" dirty="0" smtClean="0"/>
              <a:t>The confederation was weak but noteworthy in that it was a large step toward American unity. </a:t>
            </a:r>
          </a:p>
          <a:p>
            <a:pPr lvl="1"/>
            <a:r>
              <a:rPr lang="en-US" dirty="0" smtClean="0"/>
              <a:t>The colonies were basically allowed to be semi-autonomous commonwealths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Charles II, after being restored to the British throne, intended to tighten his control over the colonies. </a:t>
            </a:r>
          </a:p>
          <a:p>
            <a:pPr lvl="2"/>
            <a:r>
              <a:rPr lang="en-US" dirty="0" smtClean="0"/>
              <a:t>He was surprised to find how deeply independence had begun to run in the American colonies, especially in Massachusetts. </a:t>
            </a:r>
          </a:p>
          <a:p>
            <a:pPr lvl="2"/>
            <a:r>
              <a:rPr lang="en-US" dirty="0" smtClean="0"/>
              <a:t>As a slap-in-the-face to Massachusetts, the king gave Connecticut a sea-to-sea charter in 1662; then also charted lowly Rhode Island in 1663. </a:t>
            </a:r>
          </a:p>
          <a:p>
            <a:pPr lvl="2"/>
            <a:r>
              <a:rPr lang="en-US" dirty="0" smtClean="0"/>
              <a:t>Even more embarrassingly, Massachusetts’ charter was revoked in 1684.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smtClean="0"/>
              <a:t>The Protestant Reformation Produces Puritanism </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smtClean="0"/>
              <a:t>1517, </a:t>
            </a:r>
            <a:r>
              <a:rPr lang="en-US" b="1" dirty="0" smtClean="0"/>
              <a:t>Martin Luther</a:t>
            </a:r>
            <a:r>
              <a:rPr lang="en-US" dirty="0" smtClean="0"/>
              <a:t> </a:t>
            </a:r>
            <a:r>
              <a:rPr lang="en-US" u="sng" dirty="0" smtClean="0"/>
              <a:t>started the Protestant Reformation</a:t>
            </a:r>
            <a:r>
              <a:rPr lang="en-US" dirty="0" smtClean="0"/>
              <a:t> when he nailed his “95 Theses” on the door of the Wittenberg Cathedral. Luther had several challenges to the Roman church. The most basic of Luther’s ideas were … </a:t>
            </a:r>
          </a:p>
          <a:p>
            <a:pPr lvl="2"/>
            <a:r>
              <a:rPr lang="en-US" dirty="0" smtClean="0"/>
              <a:t>The Bible or </a:t>
            </a:r>
            <a:r>
              <a:rPr lang="en-US" u="sng" dirty="0" smtClean="0"/>
              <a:t>scripture alone</a:t>
            </a:r>
            <a:r>
              <a:rPr lang="en-US" dirty="0" smtClean="0"/>
              <a:t> was the source of God’s word (not the Bible and the church or pope). </a:t>
            </a:r>
          </a:p>
          <a:p>
            <a:pPr lvl="2"/>
            <a:r>
              <a:rPr lang="en-US" dirty="0" smtClean="0"/>
              <a:t>People are saved by </a:t>
            </a:r>
            <a:r>
              <a:rPr lang="en-US" u="sng" dirty="0" smtClean="0"/>
              <a:t>grace alone</a:t>
            </a:r>
            <a:r>
              <a:rPr lang="en-US" dirty="0" smtClean="0"/>
              <a:t> from God (salvation comes as an undeserved gift from God, not by earning it or deciding to be saved). </a:t>
            </a:r>
          </a:p>
          <a:p>
            <a:pPr lvl="2"/>
            <a:r>
              <a:rPr lang="en-US" dirty="0" smtClean="0"/>
              <a:t>People are saved simply by </a:t>
            </a:r>
            <a:r>
              <a:rPr lang="en-US" u="sng" dirty="0" smtClean="0"/>
              <a:t>faith in Christ alone</a:t>
            </a:r>
            <a:r>
              <a:rPr lang="en-US" dirty="0" smtClean="0"/>
              <a:t> (not by any “good works” the person might’ve done).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Andros Promotes the First American Revolution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In 1686, the </a:t>
            </a:r>
            <a:r>
              <a:rPr lang="en-US" b="1" dirty="0" smtClean="0"/>
              <a:t>Dominion of New England</a:t>
            </a:r>
            <a:r>
              <a:rPr lang="en-US" dirty="0" smtClean="0"/>
              <a:t> was created as an arm of the king. It’s goals were to (a) to </a:t>
            </a:r>
            <a:r>
              <a:rPr lang="en-US" u="sng" dirty="0" smtClean="0"/>
              <a:t>strengthen colonial defense</a:t>
            </a:r>
            <a:r>
              <a:rPr lang="en-US" dirty="0" smtClean="0"/>
              <a:t> against the Indians and, more importantly, (b) to </a:t>
            </a:r>
            <a:r>
              <a:rPr lang="en-US" u="sng" dirty="0" smtClean="0"/>
              <a:t>regain control by England over America</a:t>
            </a:r>
            <a:r>
              <a:rPr lang="en-US" dirty="0" smtClean="0"/>
              <a:t> by enforcing the </a:t>
            </a:r>
            <a:r>
              <a:rPr lang="en-US" b="1" dirty="0" smtClean="0"/>
              <a:t>Navigation Acts</a:t>
            </a:r>
            <a:r>
              <a:rPr lang="en-US" dirty="0" smtClean="0"/>
              <a:t>. </a:t>
            </a:r>
          </a:p>
          <a:p>
            <a:pPr lvl="2"/>
            <a:r>
              <a:rPr lang="en-US" dirty="0" smtClean="0"/>
              <a:t>The Navigation Acts </a:t>
            </a:r>
            <a:r>
              <a:rPr lang="en-US" u="sng" dirty="0" smtClean="0"/>
              <a:t>limited American trade</a:t>
            </a:r>
            <a:r>
              <a:rPr lang="en-US" dirty="0" smtClean="0"/>
              <a:t> to within the British Empire exclusively. </a:t>
            </a:r>
          </a:p>
          <a:p>
            <a:pPr lvl="2"/>
            <a:r>
              <a:rPr lang="en-US" dirty="0" smtClean="0"/>
              <a:t>Resultant, smuggling flourished. </a:t>
            </a:r>
          </a:p>
          <a:p>
            <a:pPr lvl="2"/>
            <a:r>
              <a:rPr lang="en-US" b="1" dirty="0" smtClean="0"/>
              <a:t>Sir Edmund Andros</a:t>
            </a:r>
            <a:r>
              <a:rPr lang="en-US" dirty="0" smtClean="0"/>
              <a:t> headed the Dominion. </a:t>
            </a:r>
          </a:p>
          <a:p>
            <a:pPr lvl="3"/>
            <a:r>
              <a:rPr lang="en-US" dirty="0" smtClean="0"/>
              <a:t>He established headquarters in the “trouble-area” of Boston. </a:t>
            </a:r>
          </a:p>
          <a:p>
            <a:pPr lvl="3"/>
            <a:r>
              <a:rPr lang="en-US" dirty="0" smtClean="0"/>
              <a:t>He was openly associated with the Church of England—much despised by the Puritans. </a:t>
            </a:r>
          </a:p>
          <a:p>
            <a:pPr lvl="3"/>
            <a:r>
              <a:rPr lang="en-US" dirty="0" smtClean="0"/>
              <a:t>His soldiers spoke profanities and drank heavily. Puritanical Boston was nonplussed.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r>
              <a:rPr lang="en-US" dirty="0" smtClean="0"/>
              <a:t>Andros was quick to lay the law: he curbed town meetings, placed restrictions on courts the press, and schools. He revoked land titles. He rid the local assemblies and taxed the people without any representation. </a:t>
            </a:r>
          </a:p>
          <a:p>
            <a:pPr lvl="2"/>
            <a:r>
              <a:rPr lang="en-US" dirty="0" smtClean="0"/>
              <a:t>At this time, </a:t>
            </a:r>
            <a:r>
              <a:rPr lang="en-US" b="1" dirty="0" smtClean="0"/>
              <a:t>William and Mary</a:t>
            </a:r>
            <a:r>
              <a:rPr lang="en-US" dirty="0" smtClean="0"/>
              <a:t> were handed the British throne in the </a:t>
            </a:r>
            <a:r>
              <a:rPr lang="en-US" b="1" dirty="0" smtClean="0"/>
              <a:t>Glorious Revolution</a:t>
            </a:r>
            <a:r>
              <a:rPr lang="en-US" dirty="0" smtClean="0"/>
              <a:t>. </a:t>
            </a:r>
          </a:p>
          <a:p>
            <a:pPr lvl="3"/>
            <a:r>
              <a:rPr lang="en-US" dirty="0" smtClean="0"/>
              <a:t>This effectively pulled the rug out from underneath Andros and the Dominion. </a:t>
            </a:r>
          </a:p>
          <a:p>
            <a:pPr lvl="3"/>
            <a:r>
              <a:rPr lang="en-US" dirty="0" smtClean="0"/>
              <a:t>The Dominion of New England fell apart. </a:t>
            </a:r>
          </a:p>
          <a:p>
            <a:pPr lvl="3"/>
            <a:r>
              <a:rPr lang="en-US" dirty="0" smtClean="0"/>
              <a:t>Andros dressed like a woman and tried to sneak away, but his boots betrayed him beneath his dress.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Changed did come, though not as the Puritans had hoped. </a:t>
            </a:r>
          </a:p>
          <a:p>
            <a:pPr lvl="2"/>
            <a:r>
              <a:rPr lang="en-US" dirty="0" smtClean="0"/>
              <a:t>Massachusetts gained a new charter, but their pride had been stung. </a:t>
            </a:r>
          </a:p>
          <a:p>
            <a:pPr lvl="2"/>
            <a:r>
              <a:rPr lang="en-US" dirty="0" smtClean="0"/>
              <a:t>With the new charter, </a:t>
            </a:r>
            <a:r>
              <a:rPr lang="en-US" u="sng" dirty="0" smtClean="0"/>
              <a:t>all male property owners could vote</a:t>
            </a:r>
            <a:r>
              <a:rPr lang="en-US" dirty="0" smtClean="0"/>
              <a:t>, not </a:t>
            </a:r>
            <a:r>
              <a:rPr lang="en-US" i="1" dirty="0" smtClean="0"/>
              <a:t>church members exclusively</a:t>
            </a:r>
            <a:r>
              <a:rPr lang="en-US" dirty="0" smtClean="0"/>
              <a:t>, as it had been. This was a step for democracy, but a step backward for the “Bible Commonwealth.”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Old Netherlanders at </a:t>
            </a:r>
            <a:r>
              <a:rPr lang="en-US" b="1" dirty="0" smtClean="0"/>
              <a:t>New Netherland</a:t>
            </a:r>
            <a:r>
              <a:rPr lang="en-US" dirty="0" smtClean="0"/>
              <a:t> </a:t>
            </a:r>
            <a:endParaRPr lang="en-US" dirty="0"/>
          </a:p>
        </p:txBody>
      </p:sp>
      <p:sp>
        <p:nvSpPr>
          <p:cNvPr id="3" name="Content Placeholder 2"/>
          <p:cNvSpPr>
            <a:spLocks noGrp="1"/>
          </p:cNvSpPr>
          <p:nvPr>
            <p:ph idx="1"/>
          </p:nvPr>
        </p:nvSpPr>
        <p:spPr/>
        <p:txBody>
          <a:bodyPr>
            <a:normAutofit fontScale="92500"/>
          </a:bodyPr>
          <a:lstStyle/>
          <a:p>
            <a:pPr lvl="1"/>
            <a:r>
              <a:rPr lang="en-US" dirty="0" smtClean="0"/>
              <a:t>In the late 1500s, the Netherlands rebelled and, with British help, won her independence from Spain. </a:t>
            </a:r>
          </a:p>
          <a:p>
            <a:pPr lvl="1"/>
            <a:r>
              <a:rPr lang="en-US" dirty="0" smtClean="0"/>
              <a:t>The 1600s were the Golden Age for the Dutch. They set out to make themselves a world power, not military so much as economically. </a:t>
            </a:r>
          </a:p>
          <a:p>
            <a:pPr lvl="1"/>
            <a:r>
              <a:rPr lang="en-US" dirty="0" smtClean="0"/>
              <a:t>They set up the </a:t>
            </a:r>
            <a:r>
              <a:rPr lang="en-US" b="1" dirty="0" smtClean="0"/>
              <a:t>Dutch East India Company</a:t>
            </a:r>
            <a:r>
              <a:rPr lang="en-US" dirty="0" smtClean="0"/>
              <a:t> to trade with the world and rival the British. </a:t>
            </a:r>
          </a:p>
          <a:p>
            <a:pPr lvl="2"/>
            <a:r>
              <a:rPr lang="en-US" dirty="0" smtClean="0"/>
              <a:t>For protection, the company built army of 10,000 men and a fleet of 190 ships. 40 of these ships were men-of-war. </a:t>
            </a:r>
          </a:p>
          <a:p>
            <a:pPr lvl="2"/>
            <a:r>
              <a:rPr lang="en-US" dirty="0" smtClean="0"/>
              <a:t>The East India Company did most of its business in the Spice Islands of Indonesia (the East Indies).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1"/>
            <a:r>
              <a:rPr lang="en-US" dirty="0" smtClean="0"/>
              <a:t>The </a:t>
            </a:r>
            <a:r>
              <a:rPr lang="en-US" b="1" dirty="0" smtClean="0"/>
              <a:t>Dutch West India Company</a:t>
            </a:r>
            <a:r>
              <a:rPr lang="en-US" dirty="0" smtClean="0"/>
              <a:t> operated in the Caribbean (the West Indies). </a:t>
            </a:r>
          </a:p>
          <a:p>
            <a:pPr lvl="2"/>
            <a:r>
              <a:rPr lang="en-US" dirty="0" smtClean="0"/>
              <a:t>The West India Company was much smaller and weaker. </a:t>
            </a:r>
          </a:p>
          <a:p>
            <a:pPr lvl="2"/>
            <a:r>
              <a:rPr lang="en-US" dirty="0" smtClean="0"/>
              <a:t>They found it easier and profitable to do as much raiding as trading. </a:t>
            </a:r>
          </a:p>
          <a:p>
            <a:pPr lvl="1"/>
            <a:r>
              <a:rPr lang="en-US" dirty="0" smtClean="0"/>
              <a:t>Explorer </a:t>
            </a:r>
            <a:r>
              <a:rPr lang="en-US" b="1" dirty="0" smtClean="0"/>
              <a:t>Henry Hudson</a:t>
            </a:r>
            <a:r>
              <a:rPr lang="en-US" dirty="0" smtClean="0"/>
              <a:t> sought new areas. He sailed into Delaware Bay and then New York Bay, then up the Hudson River. He </a:t>
            </a:r>
            <a:r>
              <a:rPr lang="en-US" u="sng" dirty="0" smtClean="0"/>
              <a:t>claimed the area for the Dutch</a:t>
            </a:r>
            <a:r>
              <a:rPr lang="en-US" dirty="0" smtClean="0"/>
              <a:t>. </a:t>
            </a:r>
            <a:r>
              <a:rPr lang="en-US" b="1" dirty="0" smtClean="0"/>
              <a:t>New Netherland</a:t>
            </a:r>
            <a:r>
              <a:rPr lang="en-US" dirty="0" smtClean="0"/>
              <a:t> was born. </a:t>
            </a:r>
          </a:p>
          <a:p>
            <a:pPr lvl="2"/>
            <a:r>
              <a:rPr lang="en-US" dirty="0" smtClean="0"/>
              <a:t>The Dutch West India Company bought the island of Manhattan from local Indians in exchange for a few trinkets. </a:t>
            </a:r>
          </a:p>
          <a:p>
            <a:pPr lvl="2"/>
            <a:r>
              <a:rPr lang="en-US" dirty="0" smtClean="0"/>
              <a:t>New Amsterdam was set up as a company town—a trading post at the mouth of the Hudson River. It’s goal was to trade, turn a profit, and benefit stockholders.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To encourage settlement, </a:t>
            </a:r>
            <a:r>
              <a:rPr lang="en-US" b="1" dirty="0" err="1" smtClean="0"/>
              <a:t>patroonships</a:t>
            </a:r>
            <a:r>
              <a:rPr lang="en-US" dirty="0" smtClean="0"/>
              <a:t> (</a:t>
            </a:r>
            <a:r>
              <a:rPr lang="en-US" u="sng" dirty="0" smtClean="0"/>
              <a:t>large tracts of land</a:t>
            </a:r>
            <a:r>
              <a:rPr lang="en-US" dirty="0" smtClean="0"/>
              <a:t>) were awarded to promoters who’d settle 50 people in the colony. </a:t>
            </a:r>
          </a:p>
          <a:p>
            <a:pPr lvl="2"/>
            <a:r>
              <a:rPr lang="en-US" dirty="0" smtClean="0"/>
              <a:t>As a result of these large </a:t>
            </a:r>
            <a:r>
              <a:rPr lang="en-US" dirty="0" err="1" smtClean="0"/>
              <a:t>patroonships</a:t>
            </a:r>
            <a:r>
              <a:rPr lang="en-US" dirty="0" smtClean="0"/>
              <a:t>, New Amsterdam developed an aristocratic flavor. </a:t>
            </a:r>
          </a:p>
          <a:p>
            <a:pPr lvl="1"/>
            <a:r>
              <a:rPr lang="en-US" dirty="0" smtClean="0"/>
              <a:t>New Amsterdam attracted a mix of people (unlike Massachusetts). </a:t>
            </a:r>
          </a:p>
          <a:p>
            <a:pPr lvl="2"/>
            <a:r>
              <a:rPr lang="en-US" dirty="0" smtClean="0"/>
              <a:t>A French Jesuit missionary recorded 18 different languages being spoken in the city.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Friction with English and Swedish Neighbors </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en-US" dirty="0" smtClean="0"/>
              <a:t>The Dutch were cruel to the Indians and the Indians fought back. </a:t>
            </a:r>
          </a:p>
          <a:p>
            <a:pPr lvl="2"/>
            <a:r>
              <a:rPr lang="en-US" dirty="0" smtClean="0"/>
              <a:t>A wall was built across the northern edge of the post to fend off Indians. The street along the wall became Wall Street. </a:t>
            </a:r>
          </a:p>
          <a:p>
            <a:pPr lvl="1"/>
            <a:r>
              <a:rPr lang="en-US" dirty="0" smtClean="0"/>
              <a:t>New England also didn’t like the Dutch settlers, considering them trespassers. </a:t>
            </a:r>
          </a:p>
          <a:p>
            <a:pPr lvl="1"/>
            <a:r>
              <a:rPr lang="en-US" dirty="0" smtClean="0"/>
              <a:t>The Dutch, in turn, considered the Swedes trespassers when </a:t>
            </a:r>
            <a:r>
              <a:rPr lang="en-US" b="1" dirty="0" smtClean="0"/>
              <a:t>New Sweden</a:t>
            </a:r>
            <a:r>
              <a:rPr lang="en-US" dirty="0" smtClean="0"/>
              <a:t> was established on the Delaware River. It never amounted to much. </a:t>
            </a:r>
          </a:p>
          <a:p>
            <a:pPr lvl="2"/>
            <a:r>
              <a:rPr lang="en-US" dirty="0" smtClean="0"/>
              <a:t>The Dutch sent </a:t>
            </a:r>
            <a:r>
              <a:rPr lang="en-US" b="1" dirty="0" smtClean="0"/>
              <a:t>Peter Stuyvesant</a:t>
            </a:r>
            <a:r>
              <a:rPr lang="en-US" dirty="0" smtClean="0"/>
              <a:t> down to get rid of the Swedes. The one-legged Stuyvesant’s took the main Swedish fort without bloodshed. New Sweden had ended barely after it’d begun. </a:t>
            </a:r>
          </a:p>
          <a:p>
            <a:pPr lvl="2"/>
            <a:r>
              <a:rPr lang="en-US" dirty="0" smtClean="0"/>
              <a:t>New Sweden left its mark in the form of place names, the log cabin, and a mix of some Swedish blood.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Dutch Residues in New York </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pPr lvl="1"/>
            <a:r>
              <a:rPr lang="en-US" dirty="0" smtClean="0"/>
              <a:t>In 1664, the </a:t>
            </a:r>
            <a:r>
              <a:rPr lang="en-US" b="1" dirty="0" smtClean="0"/>
              <a:t>Duke of York</a:t>
            </a:r>
            <a:r>
              <a:rPr lang="en-US" dirty="0" smtClean="0"/>
              <a:t>, Charles II’s brother, was granted the area New Netherland area. </a:t>
            </a:r>
          </a:p>
          <a:p>
            <a:pPr lvl="2"/>
            <a:r>
              <a:rPr lang="en-US" dirty="0" smtClean="0"/>
              <a:t>To solidify the claim, a British fleet appeared off of New Amsterdam and Peter Stuyvesant was forced to surrender without a shot. </a:t>
            </a:r>
          </a:p>
          <a:p>
            <a:pPr lvl="2"/>
            <a:r>
              <a:rPr lang="en-US" dirty="0" smtClean="0"/>
              <a:t>New Netherland was over. </a:t>
            </a:r>
          </a:p>
          <a:p>
            <a:pPr lvl="1"/>
            <a:r>
              <a:rPr lang="en-US" b="1" dirty="0" smtClean="0"/>
              <a:t>New York</a:t>
            </a:r>
            <a:r>
              <a:rPr lang="en-US" dirty="0" smtClean="0"/>
              <a:t> was the new name for New Amsterdam. </a:t>
            </a:r>
          </a:p>
          <a:p>
            <a:pPr lvl="1"/>
            <a:r>
              <a:rPr lang="en-US" dirty="0" smtClean="0"/>
              <a:t>The Dutch left their mark in the forms of… </a:t>
            </a:r>
          </a:p>
          <a:p>
            <a:pPr lvl="2"/>
            <a:r>
              <a:rPr lang="en-US" dirty="0" smtClean="0"/>
              <a:t>The aristocratic flavor of New Netherland/New York. </a:t>
            </a:r>
          </a:p>
          <a:p>
            <a:pPr lvl="2"/>
            <a:r>
              <a:rPr lang="en-US" dirty="0" smtClean="0"/>
              <a:t>Place names such as Harlem (Haarlem), Brooklyn (</a:t>
            </a:r>
            <a:r>
              <a:rPr lang="en-US" dirty="0" err="1" smtClean="0"/>
              <a:t>Breuckelen</a:t>
            </a:r>
            <a:r>
              <a:rPr lang="en-US" dirty="0" smtClean="0"/>
              <a:t>), and Hell Gate (</a:t>
            </a:r>
            <a:r>
              <a:rPr lang="en-US" dirty="0" err="1" smtClean="0"/>
              <a:t>Hellegat</a:t>
            </a:r>
            <a:r>
              <a:rPr lang="en-US" dirty="0" smtClean="0"/>
              <a:t>). </a:t>
            </a:r>
          </a:p>
          <a:p>
            <a:pPr lvl="2"/>
            <a:r>
              <a:rPr lang="en-US" dirty="0" smtClean="0"/>
              <a:t>'Gambrel' architecture (a barn shaped roof, modeled after the gambrel or back leg of a horse). </a:t>
            </a:r>
          </a:p>
          <a:p>
            <a:pPr lvl="2"/>
            <a:r>
              <a:rPr lang="en-US" dirty="0" smtClean="0"/>
              <a:t>And also, the Dutch left the traditions of Easter eggs, Santa Claus, waffles, sauerkraut, bowling, sleighing, skating, and golf (</a:t>
            </a:r>
            <a:r>
              <a:rPr lang="en-US" dirty="0" err="1" smtClean="0"/>
              <a:t>kolf</a:t>
            </a:r>
            <a:r>
              <a:rPr lang="en-US"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Penn’s Holy Experiment in Pennsylvania </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lvl="1"/>
            <a:r>
              <a:rPr lang="en-US" dirty="0" smtClean="0"/>
              <a:t>The Quakers </a:t>
            </a:r>
          </a:p>
          <a:p>
            <a:pPr lvl="2"/>
            <a:r>
              <a:rPr lang="en-US" dirty="0" smtClean="0"/>
              <a:t>They’re called “</a:t>
            </a:r>
            <a:r>
              <a:rPr lang="en-US" b="1" dirty="0" smtClean="0"/>
              <a:t>Quakers</a:t>
            </a:r>
            <a:r>
              <a:rPr lang="en-US" dirty="0" smtClean="0"/>
              <a:t>” because they shook or quaked when moved by religious emotion. </a:t>
            </a:r>
          </a:p>
          <a:p>
            <a:pPr lvl="2"/>
            <a:r>
              <a:rPr lang="en-US" dirty="0" smtClean="0"/>
              <a:t>They clashed with religious and civil rule because they refused to pay taxes that would go to the Church of England. </a:t>
            </a:r>
          </a:p>
          <a:p>
            <a:pPr lvl="2"/>
            <a:r>
              <a:rPr lang="en-US" dirty="0" smtClean="0"/>
              <a:t>They met in simple meeting houses without a formal preacher, and simply spoke up when so moved. </a:t>
            </a:r>
          </a:p>
          <a:p>
            <a:pPr lvl="2"/>
            <a:r>
              <a:rPr lang="en-US" dirty="0" smtClean="0"/>
              <a:t>They called one another as “thee” or “thou,” like the King James Bible. </a:t>
            </a:r>
          </a:p>
          <a:p>
            <a:pPr lvl="3"/>
            <a:r>
              <a:rPr lang="en-US" dirty="0" smtClean="0"/>
              <a:t>They’d take no oaths since Jesus instructed, “Swear not at all.” This posed problems since people were supposed to swear to “test oaths” that they weren’t Roman Catholic. </a:t>
            </a:r>
          </a:p>
          <a:p>
            <a:pPr lvl="2"/>
            <a:r>
              <a:rPr lang="en-US" dirty="0" smtClean="0"/>
              <a:t>They were peaceful people who despised war and would “turn the other cheek” to violence. </a:t>
            </a:r>
          </a:p>
          <a:p>
            <a:pPr lvl="2"/>
            <a:r>
              <a:rPr lang="en-US" dirty="0" smtClean="0"/>
              <a:t>To some they appeared stubborn; perhaps they were, but they were devoted to their faith.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b="1" dirty="0" smtClean="0"/>
              <a:t>William Penn</a:t>
            </a:r>
            <a:r>
              <a:rPr lang="en-US" dirty="0" smtClean="0"/>
              <a:t> was a well-born Englishman attracted to the Quaker faith.. </a:t>
            </a:r>
          </a:p>
          <a:p>
            <a:pPr lvl="2"/>
            <a:r>
              <a:rPr lang="en-US" dirty="0" smtClean="0"/>
              <a:t>In 1681, he was awarded a large tract of land by the king. </a:t>
            </a:r>
          </a:p>
          <a:p>
            <a:pPr lvl="2"/>
            <a:r>
              <a:rPr lang="en-US" dirty="0" smtClean="0"/>
              <a:t>The tract would come to be “Pennsylvania” meaning “Penn’s woodland.” Being modest, he disliked this name, but it stuck. </a:t>
            </a:r>
          </a:p>
          <a:p>
            <a:pPr lvl="2"/>
            <a:r>
              <a:rPr lang="en-US" dirty="0" smtClean="0"/>
              <a:t>Pennsylvania was the best-advertised colony. It attracted many people and prospered</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1"/>
            <a:r>
              <a:rPr lang="en-US" b="1" dirty="0" smtClean="0"/>
              <a:t>John Calvin</a:t>
            </a:r>
            <a:r>
              <a:rPr lang="en-US" dirty="0" smtClean="0"/>
              <a:t> preached Calvinism that stressed “</a:t>
            </a:r>
            <a:r>
              <a:rPr lang="en-US" b="1" dirty="0" smtClean="0"/>
              <a:t>predestination</a:t>
            </a:r>
            <a:r>
              <a:rPr lang="en-US" dirty="0" smtClean="0"/>
              <a:t>” (</a:t>
            </a:r>
            <a:r>
              <a:rPr lang="en-US" u="sng" dirty="0" smtClean="0"/>
              <a:t>those going to Heaven or hell has already been determined by God</a:t>
            </a:r>
            <a:r>
              <a:rPr lang="en-US" dirty="0" smtClean="0"/>
              <a:t>). </a:t>
            </a:r>
          </a:p>
          <a:p>
            <a:pPr lvl="2"/>
            <a:r>
              <a:rPr lang="en-US" dirty="0" smtClean="0"/>
              <a:t>Basic Christian doctrine was outlined in a 1536 document “Institutes of the Christian Religion.” </a:t>
            </a:r>
          </a:p>
          <a:p>
            <a:pPr lvl="3"/>
            <a:r>
              <a:rPr lang="en-US" dirty="0" smtClean="0"/>
              <a:t>It said people were sinful. </a:t>
            </a:r>
          </a:p>
          <a:p>
            <a:pPr lvl="3"/>
            <a:r>
              <a:rPr lang="en-US" dirty="0" smtClean="0"/>
              <a:t>It said only the predestined would go to Heaven. </a:t>
            </a:r>
          </a:p>
          <a:p>
            <a:pPr lvl="2"/>
            <a:r>
              <a:rPr lang="en-US" dirty="0" smtClean="0"/>
              <a:t>A Calvinist expected to see signs of predestination in a person’s life. The person was to have an outward conversion, recognized by others who’d been saved. </a:t>
            </a:r>
          </a:p>
          <a:p>
            <a:pPr lvl="2"/>
            <a:r>
              <a:rPr lang="en-US" dirty="0" smtClean="0"/>
              <a:t>An odd irony was created: predestination was very clear about Heaven and hell. But, it created a question as to who’s on what side? </a:t>
            </a:r>
          </a:p>
          <a:p>
            <a:pPr lvl="3"/>
            <a:r>
              <a:rPr lang="en-US" dirty="0" smtClean="0"/>
              <a:t>The reasoning went: if a person lives a sinful life, then obviously he’s predestined to hell. If he lives a pious life, then he’s predestined to Heaven. </a:t>
            </a:r>
          </a:p>
          <a:p>
            <a:pPr lvl="3"/>
            <a:r>
              <a:rPr lang="en-US" dirty="0" smtClean="0"/>
              <a:t>Calvinists are famous for working hard, dusk to dawn, to “prove” their worthiness. </a:t>
            </a:r>
          </a:p>
          <a:p>
            <a:pPr lvl="3"/>
            <a:r>
              <a:rPr lang="en-US" dirty="0" smtClean="0"/>
              <a:t>The impact of Calvinism has been vividly stamped on the psyche of Americans, and been called the “</a:t>
            </a:r>
            <a:r>
              <a:rPr lang="en-US" b="1" dirty="0" smtClean="0"/>
              <a:t>Protestant Work Ethic</a:t>
            </a:r>
            <a:r>
              <a:rPr lang="en-US" dirty="0" smtClean="0"/>
              <a:t>.”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Quaker Pennsylvania and Its Neighbors </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The colony officially began in 1681, but there were already thousands of squatters on the land. </a:t>
            </a:r>
          </a:p>
          <a:p>
            <a:pPr lvl="1"/>
            <a:r>
              <a:rPr lang="en-US" dirty="0" smtClean="0"/>
              <a:t>Philadelphia, the “city of brotherly love,” was carefully planned out, which was unusual. It enjoyed wide boulevards and planned streets. </a:t>
            </a:r>
          </a:p>
          <a:p>
            <a:pPr lvl="1"/>
            <a:r>
              <a:rPr lang="en-US" dirty="0" smtClean="0"/>
              <a:t>Penn tried to </a:t>
            </a:r>
            <a:r>
              <a:rPr lang="en-US" u="sng" dirty="0" smtClean="0"/>
              <a:t>deal justly with the Indians</a:t>
            </a:r>
            <a:r>
              <a:rPr lang="en-US" dirty="0" smtClean="0"/>
              <a:t>. He bought large tracts from Chief Tammany, patron saint of the later Tammany Hall. </a:t>
            </a:r>
          </a:p>
          <a:p>
            <a:pPr lvl="2"/>
            <a:r>
              <a:rPr lang="en-US" dirty="0" smtClean="0"/>
              <a:t>Penn’s Indian relations were so good that Quakers could walk unarmed through Indian territory. </a:t>
            </a:r>
          </a:p>
          <a:p>
            <a:pPr lvl="2"/>
            <a:r>
              <a:rPr lang="en-US" dirty="0" smtClean="0"/>
              <a:t>But, Quaker good-will would be taken advantage of. Less-idealistic folks treated the Indians as savages, most notably, the rough Scots-Irish.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normAutofit fontScale="85000" lnSpcReduction="20000"/>
          </a:bodyPr>
          <a:lstStyle/>
          <a:p>
            <a:pPr lvl="1"/>
            <a:r>
              <a:rPr lang="en-US" dirty="0" smtClean="0"/>
              <a:t>There were good reasons for the appeal of Pennsylvania… </a:t>
            </a:r>
          </a:p>
          <a:p>
            <a:pPr lvl="2"/>
            <a:r>
              <a:rPr lang="en-US" u="sng" dirty="0" smtClean="0"/>
              <a:t>Freedom of religion</a:t>
            </a:r>
            <a:r>
              <a:rPr lang="en-US" dirty="0" smtClean="0"/>
              <a:t> was allowed to all except Jews and Catholics. </a:t>
            </a:r>
          </a:p>
          <a:p>
            <a:pPr lvl="2"/>
            <a:r>
              <a:rPr lang="en-US" dirty="0" smtClean="0"/>
              <a:t>The death penalty was allowed only for murder or treason. </a:t>
            </a:r>
          </a:p>
          <a:p>
            <a:pPr lvl="2"/>
            <a:r>
              <a:rPr lang="en-US" dirty="0" smtClean="0"/>
              <a:t>The </a:t>
            </a:r>
            <a:r>
              <a:rPr lang="en-US" u="sng" dirty="0" smtClean="0"/>
              <a:t>Quakers didn’t like slavery</a:t>
            </a:r>
            <a:r>
              <a:rPr lang="en-US" dirty="0" smtClean="0"/>
              <a:t>. They were the first group to formally take a stand against slavery. </a:t>
            </a:r>
          </a:p>
          <a:p>
            <a:pPr lvl="2"/>
            <a:r>
              <a:rPr lang="en-US" u="sng" dirty="0" smtClean="0"/>
              <a:t>Immigration was unrestricted</a:t>
            </a:r>
            <a:r>
              <a:rPr lang="en-US" dirty="0" smtClean="0"/>
              <a:t> and naturalization was easy. </a:t>
            </a:r>
          </a:p>
          <a:p>
            <a:pPr lvl="3"/>
            <a:r>
              <a:rPr lang="en-US" dirty="0" smtClean="0"/>
              <a:t>Combined with good land, a friendly attitude, free religion, etc., Pennsylvania was very attractive to a wide variety of people. </a:t>
            </a:r>
          </a:p>
          <a:p>
            <a:pPr lvl="3"/>
            <a:r>
              <a:rPr lang="en-US" dirty="0" smtClean="0"/>
              <a:t>Virginia was the only colony with more people and more money by 1700. </a:t>
            </a:r>
          </a:p>
          <a:p>
            <a:pPr lvl="1"/>
            <a:r>
              <a:rPr lang="en-US" dirty="0" smtClean="0"/>
              <a:t>Penn himself was not much appreciated in Pennsylvania. </a:t>
            </a:r>
          </a:p>
          <a:p>
            <a:pPr lvl="2"/>
            <a:r>
              <a:rPr lang="en-US" dirty="0" smtClean="0"/>
              <a:t>His friendliness toward the deposed Catholic king James II made him unpopular with Americans. </a:t>
            </a:r>
          </a:p>
          <a:p>
            <a:pPr lvl="2"/>
            <a:r>
              <a:rPr lang="en-US" dirty="0" smtClean="0"/>
              <a:t>He was at times jailed for treason or debt. </a:t>
            </a:r>
          </a:p>
          <a:p>
            <a:pPr lvl="2"/>
            <a:r>
              <a:rPr lang="en-US" dirty="0" smtClean="0"/>
              <a:t>He suffered a stroke and died a paralytic, full of sorrow. </a:t>
            </a:r>
          </a:p>
          <a:p>
            <a:pPr lvl="1"/>
            <a:r>
              <a:rPr lang="en-US" dirty="0" smtClean="0"/>
              <a:t>Next-door neighbors New Jersey and Delaware also prospered.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Middle Way in the Middle Colonies </a:t>
            </a:r>
            <a:endParaRPr lang="en-US" dirty="0"/>
          </a:p>
        </p:txBody>
      </p:sp>
      <p:sp>
        <p:nvSpPr>
          <p:cNvPr id="3" name="Content Placeholder 2"/>
          <p:cNvSpPr>
            <a:spLocks noGrp="1"/>
          </p:cNvSpPr>
          <p:nvPr>
            <p:ph idx="1"/>
          </p:nvPr>
        </p:nvSpPr>
        <p:spPr/>
        <p:txBody>
          <a:bodyPr/>
          <a:lstStyle/>
          <a:p>
            <a:pPr lvl="1"/>
            <a:r>
              <a:rPr lang="en-US" dirty="0" smtClean="0"/>
              <a:t>The </a:t>
            </a:r>
            <a:r>
              <a:rPr lang="en-US" b="1" dirty="0" smtClean="0"/>
              <a:t>Middle Colonies</a:t>
            </a:r>
            <a:r>
              <a:rPr lang="en-US" dirty="0" smtClean="0"/>
              <a:t> consisted of </a:t>
            </a:r>
            <a:r>
              <a:rPr lang="en-US" u="sng" dirty="0" smtClean="0"/>
              <a:t>New York, New Jersey, Delaware, and Pennsylvania</a:t>
            </a:r>
            <a:r>
              <a:rPr lang="en-US" dirty="0" smtClean="0"/>
              <a:t>. </a:t>
            </a:r>
          </a:p>
          <a:p>
            <a:pPr lvl="1"/>
            <a:r>
              <a:rPr lang="en-US" dirty="0" smtClean="0"/>
              <a:t>They all held fertile soil and large tracts of land. </a:t>
            </a:r>
          </a:p>
          <a:p>
            <a:pPr lvl="1"/>
            <a:r>
              <a:rPr lang="en-US" dirty="0" smtClean="0"/>
              <a:t>They all, excepting Delaware, exported grain and thus </a:t>
            </a:r>
            <a:r>
              <a:rPr lang="en-US" u="sng" dirty="0" smtClean="0"/>
              <a:t>were known as the “bread colonies</a:t>
            </a:r>
            <a:r>
              <a:rPr lang="en-US" dirty="0" smtClean="0"/>
              <a:t>.” </a:t>
            </a:r>
          </a:p>
          <a:p>
            <a:pPr lvl="1"/>
            <a:r>
              <a:rPr lang="en-US" dirty="0" smtClean="0"/>
              <a:t>Useful </a:t>
            </a:r>
            <a:r>
              <a:rPr lang="en-US" u="sng" dirty="0" smtClean="0"/>
              <a:t>rivers tapped into the heart of the colonies</a:t>
            </a:r>
            <a:r>
              <a:rPr lang="en-US" dirty="0" smtClean="0"/>
              <a:t>…the Susquehanna, Delaware, and Hudson reached into fur lands.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1"/>
            <a:r>
              <a:rPr lang="en-US" dirty="0" smtClean="0"/>
              <a:t>The Middle Colonies held a mix of New England and Southern colonies. </a:t>
            </a:r>
          </a:p>
          <a:p>
            <a:pPr lvl="2"/>
            <a:r>
              <a:rPr lang="en-US" dirty="0" smtClean="0"/>
              <a:t>They were, of course, geographically in the middle. </a:t>
            </a:r>
          </a:p>
          <a:p>
            <a:pPr lvl="2"/>
            <a:r>
              <a:rPr lang="en-US" dirty="0" smtClean="0"/>
              <a:t>Landholdings were of the midsize range—smaller than the South but bigger than New England. </a:t>
            </a:r>
          </a:p>
          <a:p>
            <a:pPr lvl="2"/>
            <a:r>
              <a:rPr lang="en-US" dirty="0" smtClean="0"/>
              <a:t>They were </a:t>
            </a:r>
            <a:r>
              <a:rPr lang="en-US" u="sng" dirty="0" smtClean="0"/>
              <a:t>more ethnically mixed than other colonies</a:t>
            </a:r>
            <a:r>
              <a:rPr lang="en-US" dirty="0" smtClean="0"/>
              <a:t>—more mixed than the South and much more than New England. </a:t>
            </a:r>
          </a:p>
          <a:p>
            <a:pPr lvl="2"/>
            <a:r>
              <a:rPr lang="en-US" dirty="0" smtClean="0"/>
              <a:t>They had a </a:t>
            </a:r>
            <a:r>
              <a:rPr lang="en-US" u="sng" dirty="0" smtClean="0"/>
              <a:t>mixed economy</a:t>
            </a:r>
            <a:r>
              <a:rPr lang="en-US" dirty="0" smtClean="0"/>
              <a:t>—agriculture like the South, and the beginnings of industry and trade as in the North. </a:t>
            </a:r>
          </a:p>
          <a:p>
            <a:pPr lvl="1"/>
            <a:r>
              <a:rPr lang="en-US" b="1" dirty="0" smtClean="0"/>
              <a:t>Benjamin Franklin</a:t>
            </a:r>
            <a:r>
              <a:rPr lang="en-US" dirty="0" smtClean="0"/>
              <a:t>, became the premier child of Philadelphia, and America. He’d come to Philly at 17, immediately felt at home, and through hard work and diligence, began to work his way up. </a:t>
            </a:r>
          </a:p>
          <a:p>
            <a:pPr lvl="2"/>
            <a:r>
              <a:rPr lang="en-US" dirty="0" smtClean="0"/>
              <a:t>Franklin’s story of rags-to-riches became symbolic of America. </a:t>
            </a:r>
          </a:p>
          <a:p>
            <a:pPr lvl="2"/>
            <a:r>
              <a:rPr lang="en-US" dirty="0" smtClean="0"/>
              <a:t>Americans began to realize they weren’t just surviving, but thriving.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Makers of America: The English </a:t>
            </a:r>
            <a:endParaRPr lang="en-US" dirty="0"/>
          </a:p>
        </p:txBody>
      </p:sp>
      <p:sp>
        <p:nvSpPr>
          <p:cNvPr id="3" name="Content Placeholder 2"/>
          <p:cNvSpPr>
            <a:spLocks noGrp="1"/>
          </p:cNvSpPr>
          <p:nvPr>
            <p:ph idx="1"/>
          </p:nvPr>
        </p:nvSpPr>
        <p:spPr/>
        <p:txBody>
          <a:bodyPr>
            <a:normAutofit fontScale="85000" lnSpcReduction="10000"/>
          </a:bodyPr>
          <a:lstStyle/>
          <a:p>
            <a:pPr lvl="1"/>
            <a:r>
              <a:rPr lang="en-US" dirty="0" smtClean="0"/>
              <a:t>The population of England was mushrooming in the 1600s. People had to move somewhere. </a:t>
            </a:r>
          </a:p>
          <a:p>
            <a:pPr lvl="1"/>
            <a:r>
              <a:rPr lang="en-US" dirty="0" smtClean="0"/>
              <a:t>¾ of the English came as indentured servants. Mostly young men from the “middling classes.” They largely came to the Chesapeake to work on the plantations. </a:t>
            </a:r>
          </a:p>
          <a:p>
            <a:pPr lvl="2"/>
            <a:r>
              <a:rPr lang="en-US" dirty="0" smtClean="0"/>
              <a:t>Some came due to the decline in the wool trade. </a:t>
            </a:r>
          </a:p>
          <a:p>
            <a:pPr lvl="2"/>
            <a:r>
              <a:rPr lang="en-US" dirty="0" smtClean="0"/>
              <a:t>Some came after being forced out by “enclosure” of the land. </a:t>
            </a:r>
          </a:p>
          <a:p>
            <a:pPr lvl="1"/>
            <a:r>
              <a:rPr lang="en-US" dirty="0" smtClean="0"/>
              <a:t>An estimated 40% died before the end of their servitude—unhealthy conditions being the culprit </a:t>
            </a:r>
          </a:p>
          <a:p>
            <a:pPr lvl="1"/>
            <a:r>
              <a:rPr lang="en-US" dirty="0" smtClean="0"/>
              <a:t>By the late 1600s, a switch began from white indentured servant labor to black slave labor. The idea was that slave labor, being permanent, was more economically sound.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059363"/>
          </a:xfrm>
        </p:spPr>
        <p:txBody>
          <a:bodyPr>
            <a:normAutofit fontScale="92500" lnSpcReduction="20000"/>
          </a:bodyPr>
          <a:lstStyle/>
          <a:p>
            <a:endParaRPr lang="en-US" dirty="0" smtClean="0"/>
          </a:p>
          <a:p>
            <a:pPr lvl="1"/>
            <a:r>
              <a:rPr lang="en-US" dirty="0" smtClean="0"/>
              <a:t>Late in the 17th century, as the supply of indentured servants slowly ran out, the southerners resolved to employ black slaves. </a:t>
            </a:r>
          </a:p>
          <a:p>
            <a:pPr lvl="1"/>
            <a:r>
              <a:rPr lang="en-US" dirty="0" smtClean="0"/>
              <a:t>In New England, mostly during the 1630s, Puritans swarmed to the Massachusetts Bay Colony. </a:t>
            </a:r>
          </a:p>
          <a:p>
            <a:pPr lvl="2"/>
            <a:r>
              <a:rPr lang="en-US" dirty="0" smtClean="0"/>
              <a:t>The Puritans came as family units, not so much as single men. </a:t>
            </a:r>
          </a:p>
          <a:p>
            <a:pPr lvl="2"/>
            <a:r>
              <a:rPr lang="en-US" dirty="0" smtClean="0"/>
              <a:t>They brought with them the traditions or varied the flavor of their local communities, which could vary substantially. </a:t>
            </a:r>
          </a:p>
          <a:p>
            <a:pPr lvl="3"/>
            <a:r>
              <a:rPr lang="en-US" dirty="0" smtClean="0"/>
              <a:t>For instance, Marblehead, MA became an exclusive fishing village. </a:t>
            </a:r>
          </a:p>
          <a:p>
            <a:pPr lvl="3"/>
            <a:r>
              <a:rPr lang="en-US" dirty="0" smtClean="0"/>
              <a:t>Rowley, MA became a textile town (as had been their village back in England). </a:t>
            </a:r>
          </a:p>
          <a:p>
            <a:pPr lvl="3"/>
            <a:r>
              <a:rPr lang="en-US" dirty="0" smtClean="0"/>
              <a:t>Ipswich, MA saw leaders rule with an iron hand whereas Newbury, MA saw leaders rarely win a reelection.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77500" lnSpcReduction="20000"/>
          </a:bodyPr>
          <a:lstStyle/>
          <a:p>
            <a:pPr lvl="1"/>
            <a:r>
              <a:rPr lang="en-US" dirty="0" smtClean="0"/>
              <a:t>For personal reasons, King Henry VIII broke with the Catholic Church in the 1530s. He started the Protestant Church of England. </a:t>
            </a:r>
          </a:p>
          <a:p>
            <a:pPr lvl="1"/>
            <a:r>
              <a:rPr lang="en-US" dirty="0" smtClean="0"/>
              <a:t>The Puritans vs. the Pilgrims </a:t>
            </a:r>
          </a:p>
          <a:p>
            <a:pPr lvl="2"/>
            <a:r>
              <a:rPr lang="en-US" dirty="0" smtClean="0"/>
              <a:t>A group of English called Puritans were moved to reform (“purify”) the Church of England. This is the point that separates Puritans from Pilgrims. </a:t>
            </a:r>
          </a:p>
          <a:p>
            <a:pPr lvl="2"/>
            <a:r>
              <a:rPr lang="en-US" dirty="0" smtClean="0"/>
              <a:t>Believed that only “visible saints” should be admitted to church membership. </a:t>
            </a:r>
          </a:p>
          <a:p>
            <a:pPr lvl="2"/>
            <a:r>
              <a:rPr lang="en-US" dirty="0" smtClean="0"/>
              <a:t>By contrast, the Pilgrims were Separatists. They vowed to break away from the Church of England (AKA the Anglican Church) because the “saints” would have to sit with the “damned.” </a:t>
            </a:r>
          </a:p>
          <a:p>
            <a:pPr lvl="3"/>
            <a:r>
              <a:rPr lang="en-US" dirty="0" smtClean="0"/>
              <a:t>King James I harassed the Separatists out of England. His reasoning was that if this group of people were willing to defy him as their spiritual leader, they might also defy him as their political leader. </a:t>
            </a:r>
          </a:p>
          <a:p>
            <a:pPr lvl="3"/>
            <a:r>
              <a:rPr lang="en-US" dirty="0" smtClean="0"/>
              <a:t>King James I is the king for whom the King James Bible is named. </a:t>
            </a:r>
          </a:p>
          <a:p>
            <a:pPr lvl="3"/>
            <a:r>
              <a:rPr lang="en-US" dirty="0" smtClean="0"/>
              <a:t>There’s irony here in that the Separatists claimed King James’ Church of England had strayed from the Bible, and they likely had. Yet the “King James Bible” quickly became accepted as being a very accurate translation, and still is considered so.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Pilgrims End Their Pilgrimage at Plymouth </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pPr lvl="1"/>
            <a:r>
              <a:rPr lang="en-US" dirty="0" smtClean="0"/>
              <a:t>The </a:t>
            </a:r>
            <a:r>
              <a:rPr lang="en-US" b="1" dirty="0" smtClean="0"/>
              <a:t>Pilgrims</a:t>
            </a:r>
            <a:r>
              <a:rPr lang="en-US" dirty="0" smtClean="0"/>
              <a:t>, as Separatists, wanted to completely break away from the Church of England. </a:t>
            </a:r>
          </a:p>
          <a:p>
            <a:pPr lvl="2"/>
            <a:r>
              <a:rPr lang="en-US" dirty="0" smtClean="0"/>
              <a:t>They first moved to Holland with intentions of simply living there. </a:t>
            </a:r>
          </a:p>
          <a:p>
            <a:pPr lvl="2"/>
            <a:r>
              <a:rPr lang="en-US" dirty="0" smtClean="0"/>
              <a:t>Then they decided they’d have to move since their children were growing up Dutch. This was understandable, of course, but they wanted their kids to grow up English. </a:t>
            </a:r>
          </a:p>
          <a:p>
            <a:pPr lvl="2"/>
            <a:r>
              <a:rPr lang="en-US" dirty="0" smtClean="0"/>
              <a:t>They sought a location with English traditions where they’d be free to worship in their own way—America was the logical place. </a:t>
            </a:r>
          </a:p>
          <a:p>
            <a:pPr lvl="1"/>
            <a:r>
              <a:rPr lang="en-US" dirty="0" smtClean="0"/>
              <a:t>They struck a deal with the Virginia Company and set sail from Holland aboard the Mayflower. </a:t>
            </a:r>
          </a:p>
          <a:p>
            <a:pPr lvl="2"/>
            <a:r>
              <a:rPr lang="en-US" dirty="0" smtClean="0"/>
              <a:t>One person was born on the trip and one died. </a:t>
            </a:r>
          </a:p>
          <a:p>
            <a:pPr lvl="2"/>
            <a:r>
              <a:rPr lang="en-US" dirty="0" smtClean="0"/>
              <a:t>They were supposed to head to Virginia, but arrived off of the coast of New England in 1620. </a:t>
            </a:r>
          </a:p>
          <a:p>
            <a:pPr lvl="2"/>
            <a:r>
              <a:rPr lang="en-US" dirty="0" smtClean="0"/>
              <a:t>Wisely, the Pilgrims carefully surveyed for possible sites. Plymouth was chosen. </a:t>
            </a:r>
          </a:p>
          <a:p>
            <a:pPr lvl="2"/>
            <a:r>
              <a:rPr lang="en-US" dirty="0" smtClean="0"/>
              <a:t>Leadership and security against Indians would come to be provided by </a:t>
            </a:r>
            <a:r>
              <a:rPr lang="en-US" b="1" dirty="0" smtClean="0"/>
              <a:t>Captain Myles Standish</a:t>
            </a:r>
            <a:r>
              <a:rPr lang="en-US" dirty="0" smtClean="0"/>
              <a:t>, known as “Captain Shrimp.”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1"/>
            <a:r>
              <a:rPr lang="en-US" dirty="0" smtClean="0"/>
              <a:t>Since they were in a land where they had no legal right to settle, steps had to be taken. </a:t>
            </a:r>
          </a:p>
          <a:p>
            <a:pPr lvl="2"/>
            <a:r>
              <a:rPr lang="en-US" dirty="0" smtClean="0"/>
              <a:t>Before leaving the ship, the Pilgrims signed the </a:t>
            </a:r>
            <a:r>
              <a:rPr lang="en-US" b="1" dirty="0" smtClean="0"/>
              <a:t>Mayflower Compact</a:t>
            </a:r>
            <a:r>
              <a:rPr lang="en-US" dirty="0" smtClean="0"/>
              <a:t>, where they agreed to make and live by new rules. </a:t>
            </a:r>
          </a:p>
          <a:p>
            <a:pPr lvl="2"/>
            <a:r>
              <a:rPr lang="en-US" dirty="0" smtClean="0"/>
              <a:t>This was the first form of self-government in New England and laid the foundation that America would be run by Americans. </a:t>
            </a:r>
          </a:p>
          <a:p>
            <a:pPr lvl="1"/>
            <a:r>
              <a:rPr lang="en-US" dirty="0" smtClean="0"/>
              <a:t>The winter of 1620-21 was brutal to the Pilgrims. By spring, only 44 out of the 102 were still alive.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1"/>
            <a:r>
              <a:rPr lang="en-US" dirty="0" smtClean="0"/>
              <a:t>Unlike the Jamestown settlers, who had a similar first winter and wanted to return to England in the spring, the Pilgrims were determined to stay. </a:t>
            </a:r>
          </a:p>
          <a:p>
            <a:pPr lvl="2"/>
            <a:r>
              <a:rPr lang="en-US" dirty="0" smtClean="0"/>
              <a:t>They worked and prayed diligently the following year, gained some help and seeds from friendly Massasoit Indians, and grew a bountiful harvest—the first Thanksgiving. </a:t>
            </a:r>
          </a:p>
          <a:p>
            <a:pPr lvl="2"/>
            <a:r>
              <a:rPr lang="en-US" b="1" dirty="0" smtClean="0"/>
              <a:t>William Bradford</a:t>
            </a:r>
            <a:r>
              <a:rPr lang="en-US" dirty="0" smtClean="0"/>
              <a:t>, was selected as governor of the Plymouth colony 30 times in annual elections. </a:t>
            </a:r>
          </a:p>
          <a:p>
            <a:pPr lvl="1"/>
            <a:r>
              <a:rPr lang="en-US" dirty="0" smtClean="0"/>
              <a:t>Plymouth began humbly, but survived. </a:t>
            </a:r>
          </a:p>
          <a:p>
            <a:pPr lvl="2"/>
            <a:r>
              <a:rPr lang="en-US" dirty="0" smtClean="0"/>
              <a:t>Its economy was based on fur trapping, fishing, and lumber. </a:t>
            </a:r>
          </a:p>
          <a:p>
            <a:pPr lvl="2"/>
            <a:r>
              <a:rPr lang="en-US" dirty="0" smtClean="0"/>
              <a:t>Plymouth never grew large, and in 1691, it merged with the much larger Massachusetts Bay Colony.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Bay Colony </a:t>
            </a:r>
            <a:r>
              <a:rPr lang="en-US" b="1" dirty="0" smtClean="0"/>
              <a:t>Bible Commonwealth</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p>
          <a:p>
            <a:pPr lvl="1"/>
            <a:r>
              <a:rPr lang="en-US" dirty="0" smtClean="0"/>
              <a:t>A group of Puritans were given a royal charter in 1629. This would become the Massachusetts Bay Colony. </a:t>
            </a:r>
          </a:p>
          <a:p>
            <a:pPr lvl="2"/>
            <a:r>
              <a:rPr lang="en-US" dirty="0" smtClean="0"/>
              <a:t>The charter was brought to America and used it like a constitution. </a:t>
            </a:r>
          </a:p>
          <a:p>
            <a:pPr lvl="2"/>
            <a:r>
              <a:rPr lang="en-US" dirty="0" smtClean="0"/>
              <a:t>This was another first step toward self-government made in Massachusetts. </a:t>
            </a:r>
          </a:p>
          <a:p>
            <a:pPr lvl="1"/>
            <a:r>
              <a:rPr lang="en-US" dirty="0" smtClean="0"/>
              <a:t>The Puritans came in much larger numbers than the Pilgrims—about 11,000 Puritans. </a:t>
            </a:r>
          </a:p>
          <a:p>
            <a:pPr lvl="2"/>
            <a:r>
              <a:rPr lang="en-US" dirty="0" smtClean="0"/>
              <a:t>The Puritans were well-equipped and industrious people. </a:t>
            </a:r>
          </a:p>
          <a:p>
            <a:pPr lvl="1"/>
            <a:r>
              <a:rPr lang="en-US" dirty="0" smtClean="0"/>
              <a:t>Similar to Plymouth, the Bay Colony enjoyed good leadership, stability, and growth. </a:t>
            </a:r>
          </a:p>
          <a:p>
            <a:pPr lvl="2"/>
            <a:r>
              <a:rPr lang="en-US" dirty="0" smtClean="0"/>
              <a:t>There governor, </a:t>
            </a:r>
            <a:r>
              <a:rPr lang="en-US" b="1" dirty="0" smtClean="0"/>
              <a:t>John Winthrop</a:t>
            </a:r>
            <a:r>
              <a:rPr lang="en-US" dirty="0" smtClean="0"/>
              <a:t>, was elected for 19 years. </a:t>
            </a:r>
          </a:p>
          <a:p>
            <a:pPr lvl="2"/>
            <a:r>
              <a:rPr lang="en-US" dirty="0" smtClean="0"/>
              <a:t>The colony thrived and grew with an economy based on fur trading, fishing, and shipbuilding.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the </a:t>
            </a:r>
            <a:r>
              <a:rPr lang="en-US" b="1" dirty="0" smtClean="0"/>
              <a:t>Bay Colony</a:t>
            </a:r>
            <a:r>
              <a:rPr lang="en-US" dirty="0" smtClean="0"/>
              <a:t> </a:t>
            </a:r>
            <a:endParaRPr lang="en-US" dirty="0"/>
          </a:p>
        </p:txBody>
      </p:sp>
      <p:sp>
        <p:nvSpPr>
          <p:cNvPr id="3" name="Content Placeholder 2"/>
          <p:cNvSpPr>
            <a:spLocks noGrp="1"/>
          </p:cNvSpPr>
          <p:nvPr>
            <p:ph idx="1"/>
          </p:nvPr>
        </p:nvSpPr>
        <p:spPr>
          <a:xfrm>
            <a:off x="381000" y="1600200"/>
            <a:ext cx="8305800" cy="4953000"/>
          </a:xfrm>
        </p:spPr>
        <p:txBody>
          <a:bodyPr>
            <a:normAutofit fontScale="85000" lnSpcReduction="20000"/>
          </a:bodyPr>
          <a:lstStyle/>
          <a:p>
            <a:pPr lvl="1"/>
            <a:r>
              <a:rPr lang="en-US" dirty="0" smtClean="0"/>
              <a:t>The Bay Colony was a “Bible Commonwealth”—a democracy run on Biblical principles. </a:t>
            </a:r>
          </a:p>
          <a:p>
            <a:pPr lvl="2"/>
            <a:r>
              <a:rPr lang="en-US" dirty="0" smtClean="0"/>
              <a:t>The </a:t>
            </a:r>
            <a:r>
              <a:rPr lang="en-US" b="1" dirty="0" smtClean="0"/>
              <a:t>franchise</a:t>
            </a:r>
            <a:r>
              <a:rPr lang="en-US" dirty="0" smtClean="0"/>
              <a:t> (</a:t>
            </a:r>
            <a:r>
              <a:rPr lang="en-US" u="sng" dirty="0" smtClean="0"/>
              <a:t>right to vote</a:t>
            </a:r>
            <a:r>
              <a:rPr lang="en-US" dirty="0" smtClean="0"/>
              <a:t>) was quickly given to all “freemen.” Freemen were adult men who were members of the congregation (later called the </a:t>
            </a:r>
            <a:r>
              <a:rPr lang="en-US" b="1" dirty="0" smtClean="0"/>
              <a:t>Congregational Church</a:t>
            </a:r>
            <a:r>
              <a:rPr lang="en-US" dirty="0" smtClean="0"/>
              <a:t>). </a:t>
            </a:r>
          </a:p>
          <a:p>
            <a:pPr lvl="2"/>
            <a:r>
              <a:rPr lang="en-US" dirty="0" smtClean="0"/>
              <a:t>Non-church member men, and all women, were excluding from voting. </a:t>
            </a:r>
          </a:p>
          <a:p>
            <a:pPr lvl="3"/>
            <a:r>
              <a:rPr lang="en-US" dirty="0" smtClean="0"/>
              <a:t>There was the belief that the common man was incapable of voting wisely. Governor Winthrop called democracy the “meanest and worst” form of government. </a:t>
            </a:r>
          </a:p>
          <a:p>
            <a:pPr lvl="3"/>
            <a:r>
              <a:rPr lang="en-US" dirty="0" smtClean="0"/>
              <a:t>Puritans also wanted to retain government control in the hands of the church—hence the rule of church membership. Gaining church membership, by the way, only occurred when the church members voted you in. </a:t>
            </a:r>
          </a:p>
          <a:p>
            <a:pPr lvl="2"/>
            <a:r>
              <a:rPr lang="en-US" dirty="0" smtClean="0"/>
              <a:t>All told, this meant that roughly 40% of adult men could vote. This number may seem low by today’s standards (only 40% of men and 0% of women), but it still was larger than percentages back in Europe.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4066</Words>
  <Application>Microsoft Office PowerPoint</Application>
  <PresentationFormat>On-screen Show (4:3)</PresentationFormat>
  <Paragraphs>237</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Settling the Northern Colonies </vt:lpstr>
      <vt:lpstr>The Protestant Reformation Produces Puritanism </vt:lpstr>
      <vt:lpstr>Slide 3</vt:lpstr>
      <vt:lpstr>Slide 4</vt:lpstr>
      <vt:lpstr>The Pilgrims End Their Pilgrimage at Plymouth </vt:lpstr>
      <vt:lpstr>Slide 6</vt:lpstr>
      <vt:lpstr>Slide 7</vt:lpstr>
      <vt:lpstr>The Bay Colony Bible Commonwealth </vt:lpstr>
      <vt:lpstr>Building the Bay Colony </vt:lpstr>
      <vt:lpstr>Slide 10</vt:lpstr>
      <vt:lpstr>Trouble in the Bible Commonwealth </vt:lpstr>
      <vt:lpstr>Slide 12</vt:lpstr>
      <vt:lpstr>Slide 13</vt:lpstr>
      <vt:lpstr>The Rhode Island “Sewer” </vt:lpstr>
      <vt:lpstr>New England Spreads Out </vt:lpstr>
      <vt:lpstr>Puritans Versus Indians </vt:lpstr>
      <vt:lpstr>Slide 17</vt:lpstr>
      <vt:lpstr>Seeds of Colonial Unity and Independence </vt:lpstr>
      <vt:lpstr>Slide 19</vt:lpstr>
      <vt:lpstr>Andros Promotes the First American Revolution </vt:lpstr>
      <vt:lpstr>Slide 21</vt:lpstr>
      <vt:lpstr>Slide 22</vt:lpstr>
      <vt:lpstr>Old Netherlanders at New Netherland </vt:lpstr>
      <vt:lpstr>Slide 24</vt:lpstr>
      <vt:lpstr>Slide 25</vt:lpstr>
      <vt:lpstr>Friction with English and Swedish Neighbors </vt:lpstr>
      <vt:lpstr>Dutch Residues in New York </vt:lpstr>
      <vt:lpstr>Penn’s Holy Experiment in Pennsylvania </vt:lpstr>
      <vt:lpstr>Slide 29</vt:lpstr>
      <vt:lpstr>Quaker Pennsylvania and Its Neighbors </vt:lpstr>
      <vt:lpstr>Slide 31</vt:lpstr>
      <vt:lpstr>The Middle Way in the Middle Colonies </vt:lpstr>
      <vt:lpstr>Slide 33</vt:lpstr>
      <vt:lpstr>Makers of America: The English </vt:lpstr>
      <vt:lpstr>Slide 35</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Settling the Northern Colonies </dc:title>
  <dc:creator>pete</dc:creator>
  <cp:lastModifiedBy>pete</cp:lastModifiedBy>
  <cp:revision>2</cp:revision>
  <dcterms:created xsi:type="dcterms:W3CDTF">2014-04-05T16:03:11Z</dcterms:created>
  <dcterms:modified xsi:type="dcterms:W3CDTF">2014-04-05T16:14:52Z</dcterms:modified>
</cp:coreProperties>
</file>