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D8DEA-42F1-4BB1-BA8F-D426E2BDF7E8}"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D8DEA-42F1-4BB1-BA8F-D426E2BDF7E8}"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D8DEA-42F1-4BB1-BA8F-D426E2BDF7E8}"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D8DEA-42F1-4BB1-BA8F-D426E2BDF7E8}"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D8DEA-42F1-4BB1-BA8F-D426E2BDF7E8}"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D8DEA-42F1-4BB1-BA8F-D426E2BDF7E8}"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D8DEA-42F1-4BB1-BA8F-D426E2BDF7E8}"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D8DEA-42F1-4BB1-BA8F-D426E2BDF7E8}"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D8DEA-42F1-4BB1-BA8F-D426E2BDF7E8}"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D8DEA-42F1-4BB1-BA8F-D426E2BDF7E8}"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D8DEA-42F1-4BB1-BA8F-D426E2BDF7E8}"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32FA1-A16B-4751-A0D0-15621868DB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D8DEA-42F1-4BB1-BA8F-D426E2BDF7E8}" type="datetimeFigureOut">
              <a:rPr lang="en-US" smtClean="0"/>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32FA1-A16B-4751-A0D0-15621868DB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err="1"/>
              <a:t>Wilsonian</a:t>
            </a:r>
            <a:r>
              <a:rPr lang="en-US" b="1" dirty="0"/>
              <a:t> Progressivism at Home and Abroad</a:t>
            </a:r>
            <a:br>
              <a:rPr lang="en-US" b="1" dirty="0"/>
            </a:br>
            <a:endParaRPr lang="en-US" dirty="0"/>
          </a:p>
        </p:txBody>
      </p:sp>
      <p:sp>
        <p:nvSpPr>
          <p:cNvPr id="3" name="Subtitle 2"/>
          <p:cNvSpPr>
            <a:spLocks noGrp="1"/>
          </p:cNvSpPr>
          <p:nvPr>
            <p:ph type="subTitle" idx="1"/>
          </p:nvPr>
        </p:nvSpPr>
        <p:spPr/>
        <p:txBody>
          <a:bodyPr/>
          <a:lstStyle/>
          <a:p>
            <a:r>
              <a:rPr lang="en-US" dirty="0" smtClean="0"/>
              <a:t>Chapter 29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Battles the Bankers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America's financial system had been set up by the National Banking Act back during the Civil War. The Panic of 1907 had shown the system to have faults and to be incapable of addressing emergency needs. Wilson set up an committee to look into the banking system. </a:t>
            </a:r>
          </a:p>
          <a:p>
            <a:pPr lvl="2"/>
            <a:r>
              <a:rPr lang="en-US" dirty="0" smtClean="0"/>
              <a:t>The committee was headed by Republican Senator Aldrich (of the Aldrich-Vreeland Act which addressed banking back in 1908). The committee recommended what amounted to a third Bank of the United States. </a:t>
            </a:r>
          </a:p>
          <a:p>
            <a:pPr lvl="2"/>
            <a:r>
              <a:rPr lang="en-US" dirty="0" smtClean="0"/>
              <a:t>The Democrats, following a House committee chaired by </a:t>
            </a:r>
            <a:r>
              <a:rPr lang="en-US" dirty="0" err="1" smtClean="0"/>
              <a:t>Arsene</a:t>
            </a:r>
            <a:r>
              <a:rPr lang="en-US" dirty="0" smtClean="0"/>
              <a:t> </a:t>
            </a:r>
            <a:r>
              <a:rPr lang="en-US" dirty="0" err="1" smtClean="0"/>
              <a:t>Pujo</a:t>
            </a:r>
            <a:r>
              <a:rPr lang="en-US" dirty="0" smtClean="0"/>
              <a:t>, concluded that the "money monster" was rooted in the banking system. </a:t>
            </a:r>
          </a:p>
          <a:p>
            <a:pPr lvl="2"/>
            <a:r>
              <a:rPr lang="en-US" dirty="0" smtClean="0"/>
              <a:t>And, </a:t>
            </a:r>
            <a:r>
              <a:rPr lang="en-US" b="1" dirty="0" smtClean="0"/>
              <a:t>Louis D. Brandeis</a:t>
            </a:r>
            <a:r>
              <a:rPr lang="en-US" dirty="0" smtClean="0"/>
              <a:t> wrote </a:t>
            </a:r>
            <a:r>
              <a:rPr lang="en-US" i="1" dirty="0" smtClean="0"/>
              <a:t>Other People's Money and How the Bankers Use It</a:t>
            </a:r>
            <a:r>
              <a:rPr lang="en-US" dirty="0" smtClean="0"/>
              <a:t> (1914) which fired people up even more to reform a supposedly corrupt banking system.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Wilson's mind was made up. In June of 1913 he asked a joint session of Congress to make broad reforms to the nation's banking system. </a:t>
            </a:r>
          </a:p>
          <a:p>
            <a:pPr lvl="2"/>
            <a:r>
              <a:rPr lang="en-US" dirty="0" smtClean="0"/>
              <a:t>Congress reacted and passed the monumental </a:t>
            </a:r>
            <a:r>
              <a:rPr lang="en-US" b="1" dirty="0" smtClean="0"/>
              <a:t>Federal Reserve Act</a:t>
            </a:r>
            <a:r>
              <a:rPr lang="en-US" dirty="0" smtClean="0"/>
              <a:t> (1913). </a:t>
            </a:r>
          </a:p>
          <a:p>
            <a:pPr lvl="3"/>
            <a:r>
              <a:rPr lang="en-US" dirty="0" smtClean="0"/>
              <a:t>The law </a:t>
            </a:r>
            <a:r>
              <a:rPr lang="en-US" u="sng" dirty="0" smtClean="0"/>
              <a:t>created the </a:t>
            </a:r>
            <a:r>
              <a:rPr lang="en-US" b="1" u="sng" dirty="0" smtClean="0"/>
              <a:t>Federal Reserve Board</a:t>
            </a:r>
            <a:r>
              <a:rPr lang="en-US" u="sng" dirty="0" smtClean="0"/>
              <a:t> (appointed by the president) which oversaw 12 regional, federal banks</a:t>
            </a:r>
            <a:r>
              <a:rPr lang="en-US" dirty="0" smtClean="0"/>
              <a:t>. </a:t>
            </a:r>
          </a:p>
          <a:p>
            <a:pPr lvl="3"/>
            <a:r>
              <a:rPr lang="en-US" dirty="0" smtClean="0"/>
              <a:t>The Federal Reserve Board was </a:t>
            </a:r>
            <a:r>
              <a:rPr lang="en-US" u="sng" dirty="0" smtClean="0"/>
              <a:t>given the power to issue paper money</a:t>
            </a:r>
            <a:r>
              <a:rPr lang="en-US" dirty="0" smtClean="0"/>
              <a:t> (AKA "Federal Reserve Notes"). Thus, it could regulate the amount of money in circulation by issuing, or holding back, paper money.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 Tames the Trusts </a:t>
            </a:r>
            <a:endParaRPr lang="en-US" dirty="0"/>
          </a:p>
        </p:txBody>
      </p:sp>
      <p:sp>
        <p:nvSpPr>
          <p:cNvPr id="3" name="Content Placeholder 2"/>
          <p:cNvSpPr>
            <a:spLocks noGrp="1"/>
          </p:cNvSpPr>
          <p:nvPr>
            <p:ph idx="1"/>
          </p:nvPr>
        </p:nvSpPr>
        <p:spPr>
          <a:xfrm>
            <a:off x="0" y="1295400"/>
            <a:ext cx="8686800" cy="5257800"/>
          </a:xfrm>
        </p:spPr>
        <p:txBody>
          <a:bodyPr>
            <a:normAutofit fontScale="85000" lnSpcReduction="20000"/>
          </a:bodyPr>
          <a:lstStyle/>
          <a:p>
            <a:endParaRPr lang="en-US" dirty="0" smtClean="0"/>
          </a:p>
          <a:p>
            <a:pPr lvl="1"/>
            <a:r>
              <a:rPr lang="en-US" dirty="0" smtClean="0"/>
              <a:t>Last on Wilson's "triple wall of privilege" were the trusts. Congress passed the </a:t>
            </a:r>
            <a:r>
              <a:rPr lang="en-US" b="1" dirty="0" smtClean="0"/>
              <a:t>Federal Trade Commission Act</a:t>
            </a:r>
            <a:r>
              <a:rPr lang="en-US" dirty="0" smtClean="0"/>
              <a:t> (1914) which set up a position, appointed by the president, to investigate activities of trusts. </a:t>
            </a:r>
          </a:p>
          <a:p>
            <a:pPr lvl="2"/>
            <a:r>
              <a:rPr lang="en-US" dirty="0" smtClean="0"/>
              <a:t>The goal would be to stop trade practices deemed unfair such as unlawful competition, false advertising, mislabeling, adulteration, and bribery. </a:t>
            </a:r>
          </a:p>
          <a:p>
            <a:pPr lvl="1"/>
            <a:r>
              <a:rPr lang="en-US" dirty="0" smtClean="0"/>
              <a:t>Congress wanted to strengthen the largely ineffective Sherman Anti-Trust Act (1890), so it passed the </a:t>
            </a:r>
            <a:r>
              <a:rPr lang="en-US" b="1" dirty="0" smtClean="0"/>
              <a:t>Clayton Anti-Trust Act</a:t>
            </a:r>
            <a:r>
              <a:rPr lang="en-US" dirty="0" smtClean="0"/>
              <a:t> (1914). </a:t>
            </a:r>
          </a:p>
          <a:p>
            <a:pPr lvl="2"/>
            <a:r>
              <a:rPr lang="en-US" dirty="0" smtClean="0"/>
              <a:t>The Clayton Act </a:t>
            </a:r>
            <a:r>
              <a:rPr lang="en-US" u="sng" dirty="0" smtClean="0"/>
              <a:t>put real teeth into anti-trust law</a:t>
            </a:r>
            <a:r>
              <a:rPr lang="en-US" dirty="0" smtClean="0"/>
              <a:t>. It added to the Sherman law's list of objectionable trust practices by </a:t>
            </a:r>
            <a:r>
              <a:rPr lang="en-US" u="sng" dirty="0" smtClean="0"/>
              <a:t>forbidding price discrimination</a:t>
            </a:r>
            <a:r>
              <a:rPr lang="en-US" dirty="0" smtClean="0"/>
              <a:t> (a different price for different people) </a:t>
            </a:r>
            <a:r>
              <a:rPr lang="en-US" u="sng" dirty="0" smtClean="0"/>
              <a:t>and interlocking directorates</a:t>
            </a:r>
            <a:r>
              <a:rPr lang="en-US" dirty="0" smtClean="0"/>
              <a:t> (the same people serving on "competitors" boards of trustees). </a:t>
            </a:r>
          </a:p>
          <a:p>
            <a:pPr lvl="2"/>
            <a:r>
              <a:rPr lang="en-US" dirty="0" smtClean="0"/>
              <a:t>It also (a) exempted labor unions from being considered trusts and (b) legalized strikes as a form of peaceful assembly.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Wilsonian</a:t>
            </a:r>
            <a:r>
              <a:rPr lang="en-US" dirty="0" smtClean="0"/>
              <a:t> Progressivism at High Tide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Several other reforms followed Wilson's attack on the "triple wall of privilege." </a:t>
            </a:r>
          </a:p>
          <a:p>
            <a:pPr lvl="1"/>
            <a:r>
              <a:rPr lang="en-US" dirty="0" smtClean="0"/>
              <a:t>Farmers got a bit of government help from the Progressive-minded Wilson. </a:t>
            </a:r>
          </a:p>
          <a:p>
            <a:pPr lvl="2"/>
            <a:r>
              <a:rPr lang="en-US" dirty="0" smtClean="0"/>
              <a:t>The </a:t>
            </a:r>
            <a:r>
              <a:rPr lang="en-US" b="1" dirty="0" smtClean="0"/>
              <a:t>Federal Farm Loan Act</a:t>
            </a:r>
            <a:r>
              <a:rPr lang="en-US" dirty="0" smtClean="0"/>
              <a:t> (1916) offered low interest loans to farmers. </a:t>
            </a:r>
          </a:p>
          <a:p>
            <a:pPr lvl="2"/>
            <a:r>
              <a:rPr lang="en-US" dirty="0" smtClean="0"/>
              <a:t>The </a:t>
            </a:r>
            <a:r>
              <a:rPr lang="en-US" b="1" dirty="0" smtClean="0"/>
              <a:t>Warehouse Act</a:t>
            </a:r>
            <a:r>
              <a:rPr lang="en-US" dirty="0" smtClean="0"/>
              <a:t> (1916) offered loans on </a:t>
            </a:r>
            <a:r>
              <a:rPr lang="en-US" dirty="0" err="1" smtClean="0"/>
              <a:t>on</a:t>
            </a:r>
            <a:r>
              <a:rPr lang="en-US" dirty="0" smtClean="0"/>
              <a:t> security of staple crops. </a:t>
            </a:r>
          </a:p>
          <a:p>
            <a:pPr lvl="1"/>
            <a:r>
              <a:rPr lang="en-US" dirty="0" smtClean="0"/>
              <a:t>Workers made gains under the Progressive-minded Wilson. </a:t>
            </a:r>
          </a:p>
          <a:p>
            <a:pPr lvl="2"/>
            <a:r>
              <a:rPr lang="en-US" dirty="0" smtClean="0"/>
              <a:t>Sailors were guaranteed good treatment and a decent wage under the </a:t>
            </a:r>
            <a:r>
              <a:rPr lang="en-US" b="1" dirty="0" smtClean="0"/>
              <a:t>La </a:t>
            </a:r>
            <a:r>
              <a:rPr lang="en-US" b="1" dirty="0" err="1" smtClean="0"/>
              <a:t>Follette</a:t>
            </a:r>
            <a:r>
              <a:rPr lang="en-US" b="1" dirty="0" smtClean="0"/>
              <a:t> Seamen's Act</a:t>
            </a:r>
            <a:r>
              <a:rPr lang="en-US" dirty="0" smtClean="0"/>
              <a:t> (1915). A negative result was that shipping rates shot upward with the new governmental regulations. </a:t>
            </a:r>
          </a:p>
          <a:p>
            <a:pPr lvl="2"/>
            <a:r>
              <a:rPr lang="en-US" dirty="0" smtClean="0"/>
              <a:t>The </a:t>
            </a:r>
            <a:r>
              <a:rPr lang="en-US" b="1" dirty="0" smtClean="0"/>
              <a:t>Workingmen's Compensation Act</a:t>
            </a:r>
            <a:r>
              <a:rPr lang="en-US" dirty="0" smtClean="0"/>
              <a:t> (1916) offered help to federal civil-service employees during a time of disability. </a:t>
            </a:r>
          </a:p>
          <a:p>
            <a:pPr lvl="2"/>
            <a:r>
              <a:rPr lang="en-US" dirty="0" smtClean="0"/>
              <a:t>The </a:t>
            </a:r>
            <a:r>
              <a:rPr lang="en-US" b="1" dirty="0" smtClean="0"/>
              <a:t>Adamson Act</a:t>
            </a:r>
            <a:r>
              <a:rPr lang="en-US" dirty="0" smtClean="0"/>
              <a:t> (1916) set an 8-hour workday (plus overtime) for any worker on a train engaged in interstate trade.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1"/>
            <a:r>
              <a:rPr lang="en-US" dirty="0" smtClean="0"/>
              <a:t>Wilson named </a:t>
            </a:r>
            <a:r>
              <a:rPr lang="en-US" b="1" dirty="0" smtClean="0"/>
              <a:t>Louis Brandeis</a:t>
            </a:r>
            <a:r>
              <a:rPr lang="en-US" dirty="0" smtClean="0"/>
              <a:t> to the Supreme Court—the 1st Jew to sit on the bench. But, Wilson's Progressivism did </a:t>
            </a:r>
            <a:r>
              <a:rPr lang="en-US" i="1" dirty="0" smtClean="0"/>
              <a:t>not</a:t>
            </a:r>
            <a:r>
              <a:rPr lang="en-US" dirty="0" smtClean="0"/>
              <a:t> reach out to blacks in America. His policies actually moved toward greater segregation. </a:t>
            </a:r>
          </a:p>
          <a:p>
            <a:pPr lvl="1"/>
            <a:r>
              <a:rPr lang="en-US" dirty="0" smtClean="0"/>
              <a:t>Wilson played politics too. </a:t>
            </a:r>
          </a:p>
          <a:p>
            <a:pPr lvl="2"/>
            <a:r>
              <a:rPr lang="en-US" dirty="0" smtClean="0"/>
              <a:t>The business community largely despised all of Wilson's and the government's meddling into business. To keep business folks somewhat happy, and hopefully get reelected, Wilson made conservative appointments to the Federal Reserve Board and to the Federal Trade Commission. </a:t>
            </a:r>
          </a:p>
          <a:p>
            <a:pPr lvl="2"/>
            <a:r>
              <a:rPr lang="en-US" dirty="0" smtClean="0"/>
              <a:t>To get reelected in 1916, Wilson new he'd have to lure most of TR's Bull Moose backers to the Democrat party. So, despite "throwing a bone" to business, most of his energies were put into the Progressive arena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Directions in Foreign Policy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Woodrow Wilson took a very different path in foreign policy when compared to his two predecessors. Wilson was a pacifist at heart, a peacemaker. He hated TR's Big Stick Policy and Taft's Dollar Diplomacy. </a:t>
            </a:r>
          </a:p>
          <a:p>
            <a:pPr lvl="2"/>
            <a:r>
              <a:rPr lang="en-US" dirty="0" smtClean="0"/>
              <a:t>He got American bankers to pull out of a 6 nation loan to China. </a:t>
            </a:r>
          </a:p>
          <a:p>
            <a:pPr lvl="2"/>
            <a:r>
              <a:rPr lang="en-US" dirty="0" smtClean="0"/>
              <a:t>Wilson got Congress to repeal the Panama Canal Tolls Act (1912) which allowed American ships to pass through the canal toll free. </a:t>
            </a:r>
          </a:p>
          <a:p>
            <a:pPr lvl="1"/>
            <a:r>
              <a:rPr lang="en-US" dirty="0" smtClean="0"/>
              <a:t>Wilson signed the </a:t>
            </a:r>
            <a:r>
              <a:rPr lang="en-US" b="1" dirty="0" smtClean="0"/>
              <a:t>Jones Act</a:t>
            </a:r>
            <a:r>
              <a:rPr lang="en-US" dirty="0" smtClean="0"/>
              <a:t> (1916) </a:t>
            </a:r>
            <a:r>
              <a:rPr lang="en-US" u="sng" dirty="0" smtClean="0"/>
              <a:t>granting territorial status to the Philippines</a:t>
            </a:r>
            <a:r>
              <a:rPr lang="en-US" dirty="0" smtClean="0"/>
              <a:t>. It also promised independence when a "stable government" was established. </a:t>
            </a:r>
          </a:p>
          <a:p>
            <a:pPr lvl="2"/>
            <a:r>
              <a:rPr lang="en-US" dirty="0" smtClean="0"/>
              <a:t>The Philippines were finally granted their independence on July 4, 1946.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Other foreign situations forced the peaceful president to take action. </a:t>
            </a:r>
          </a:p>
          <a:p>
            <a:pPr lvl="2"/>
            <a:r>
              <a:rPr lang="en-US" dirty="0" smtClean="0"/>
              <a:t>Wilson defused a situation with Japan. California forbade Japanese-Americans from owning land in the U.S. Tensions ran high and violence seemed a real threat. Wilson sent Sec. of State William Jennings Bryan to speak to the California legislature and the situation calmed down. </a:t>
            </a:r>
          </a:p>
          <a:p>
            <a:pPr lvl="2"/>
            <a:r>
              <a:rPr lang="en-US" dirty="0" smtClean="0"/>
              <a:t>He was forced to take military action in 1915 in Haiti. Chaos erupted there and Wilson sent U.S. Marines to protect Americans and American interests there. They stayed for over a year and a half. </a:t>
            </a:r>
          </a:p>
          <a:p>
            <a:pPr lvl="2"/>
            <a:r>
              <a:rPr lang="en-US" dirty="0" smtClean="0"/>
              <a:t>Marines were also sent to the Dominican Republic in the same year to keep order. </a:t>
            </a:r>
          </a:p>
          <a:p>
            <a:pPr lvl="2"/>
            <a:r>
              <a:rPr lang="en-US" dirty="0" smtClean="0"/>
              <a:t>In 1917, Woodrow Wilson purchased the Virgin Island from Denmark. It was clear by this time that the arms of America were reaching into the Caribbean.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Moralistic Diplomacy in Mexico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For years, the resources of Mexico had been used by American oil, railroad, and mining businesses. The Mexican people were extremely poor and they revolted in 1913. </a:t>
            </a:r>
          </a:p>
          <a:p>
            <a:pPr lvl="2"/>
            <a:r>
              <a:rPr lang="en-US" dirty="0" smtClean="0"/>
              <a:t>The president was assassinated. Placed as president was an Indian, </a:t>
            </a:r>
            <a:r>
              <a:rPr lang="en-US" b="1" dirty="0" smtClean="0"/>
              <a:t>Gen. </a:t>
            </a:r>
            <a:r>
              <a:rPr lang="en-US" b="1" dirty="0" err="1" smtClean="0"/>
              <a:t>Victoriano</a:t>
            </a:r>
            <a:r>
              <a:rPr lang="en-US" b="1" dirty="0" smtClean="0"/>
              <a:t> Huerta</a:t>
            </a:r>
            <a:r>
              <a:rPr lang="en-US" dirty="0" smtClean="0"/>
              <a:t>. The </a:t>
            </a:r>
            <a:r>
              <a:rPr lang="en-US" u="sng" dirty="0" smtClean="0"/>
              <a:t>result of the chaos was a massive immigration from Mexico to Texas, New Mexico, Arizona, and California</a:t>
            </a:r>
            <a:r>
              <a:rPr lang="en-US" dirty="0" smtClean="0"/>
              <a:t>. </a:t>
            </a:r>
          </a:p>
          <a:p>
            <a:pPr lvl="1"/>
            <a:r>
              <a:rPr lang="en-US" dirty="0" smtClean="0"/>
              <a:t>Huerta's regime put Wilson in a tight spot. </a:t>
            </a:r>
          </a:p>
          <a:p>
            <a:pPr lvl="2"/>
            <a:r>
              <a:rPr lang="en-US" dirty="0" smtClean="0"/>
              <a:t>The revolutionaries in Mexico were violent and threatened American lives and property. Americans called for Wilson to offer protection but, he would not. </a:t>
            </a:r>
          </a:p>
          <a:p>
            <a:pPr lvl="2"/>
            <a:r>
              <a:rPr lang="en-US" dirty="0" smtClean="0"/>
              <a:t>On the flip side, Wilson also would not recognize Huerta and his regime. Wilson allowed American arms to go to Huerta's rivals </a:t>
            </a:r>
            <a:r>
              <a:rPr lang="en-US" b="1" dirty="0" err="1" smtClean="0"/>
              <a:t>Venustiano</a:t>
            </a:r>
            <a:r>
              <a:rPr lang="en-US" b="1" dirty="0" smtClean="0"/>
              <a:t> Carranza</a:t>
            </a:r>
            <a:r>
              <a:rPr lang="en-US" dirty="0" smtClean="0"/>
              <a:t> and </a:t>
            </a:r>
            <a:r>
              <a:rPr lang="en-US" b="1" dirty="0" smtClean="0"/>
              <a:t>Francisco "</a:t>
            </a:r>
            <a:r>
              <a:rPr lang="en-US" b="1" dirty="0" err="1" smtClean="0"/>
              <a:t>Pancho</a:t>
            </a:r>
            <a:r>
              <a:rPr lang="en-US" b="1" dirty="0" smtClean="0"/>
              <a:t>" Villa</a:t>
            </a:r>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4953000"/>
          </a:xfrm>
        </p:spPr>
        <p:txBody>
          <a:bodyPr>
            <a:normAutofit fontScale="77500" lnSpcReduction="20000"/>
          </a:bodyPr>
          <a:lstStyle/>
          <a:p>
            <a:pPr lvl="1"/>
            <a:r>
              <a:rPr lang="en-US" dirty="0" smtClean="0"/>
              <a:t>A situation emerged in Tampico, Mexico when some American sailors were seized by Mexico. Wilson sought Congress' okay to use military force and actually had the navy seize Vera Cruz, Mexico. Huerta and Carranza both were not happy about this move. </a:t>
            </a:r>
          </a:p>
          <a:p>
            <a:pPr lvl="2"/>
            <a:r>
              <a:rPr lang="en-US" dirty="0" smtClean="0"/>
              <a:t>The ABC Powers (Argentina, Brazil, and Chile) stepped in to mediate the situation. </a:t>
            </a:r>
          </a:p>
          <a:p>
            <a:pPr lvl="2"/>
            <a:r>
              <a:rPr lang="en-US" dirty="0" smtClean="0"/>
              <a:t>Huerta was replaced after considerable pressure and Carranza became president. </a:t>
            </a:r>
          </a:p>
          <a:p>
            <a:pPr lvl="1"/>
            <a:r>
              <a:rPr lang="en-US" dirty="0" smtClean="0"/>
              <a:t>Carranza's rival </a:t>
            </a:r>
            <a:r>
              <a:rPr lang="en-US" dirty="0" err="1" smtClean="0"/>
              <a:t>Pancho</a:t>
            </a:r>
            <a:r>
              <a:rPr lang="en-US" dirty="0" smtClean="0"/>
              <a:t> Villa began stirring up trouble. </a:t>
            </a:r>
            <a:r>
              <a:rPr lang="en-US" dirty="0" err="1" smtClean="0"/>
              <a:t>Pancho</a:t>
            </a:r>
            <a:r>
              <a:rPr lang="en-US" dirty="0" smtClean="0"/>
              <a:t> Villa was something of a Mexican Robin Hood. He was hated by some who considered him a thief and murderer; he was loved by some who saw him as fighting for the "little man." </a:t>
            </a:r>
          </a:p>
          <a:p>
            <a:pPr lvl="2"/>
            <a:r>
              <a:rPr lang="en-US" dirty="0" err="1" smtClean="0"/>
              <a:t>Pancho</a:t>
            </a:r>
            <a:r>
              <a:rPr lang="en-US" dirty="0" smtClean="0"/>
              <a:t> Villa raided a train, kidnapped 16 American mining engineers, and killed them. </a:t>
            </a:r>
          </a:p>
          <a:p>
            <a:pPr lvl="2"/>
            <a:r>
              <a:rPr lang="en-US" dirty="0" smtClean="0"/>
              <a:t>He and his men raided Columbus, New Mexico and killed 19 more people.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Wilson sent the Army, headed by </a:t>
            </a:r>
            <a:r>
              <a:rPr lang="en-US" b="1" dirty="0" smtClean="0"/>
              <a:t>Gen. John. J. Pershing</a:t>
            </a:r>
            <a:r>
              <a:rPr lang="en-US" dirty="0" smtClean="0"/>
              <a:t>, after </a:t>
            </a:r>
            <a:r>
              <a:rPr lang="en-US" dirty="0" err="1" smtClean="0"/>
              <a:t>Pancho</a:t>
            </a:r>
            <a:r>
              <a:rPr lang="en-US" dirty="0" smtClean="0"/>
              <a:t> Villa. </a:t>
            </a:r>
          </a:p>
          <a:p>
            <a:pPr lvl="2"/>
            <a:r>
              <a:rPr lang="en-US" dirty="0" smtClean="0"/>
              <a:t>Pershing took a few thousand troops into Mexico, fought both Carranza's and Villa's troops, but couldn't catch </a:t>
            </a:r>
            <a:r>
              <a:rPr lang="en-US" dirty="0" err="1" smtClean="0"/>
              <a:t>Pancho</a:t>
            </a:r>
            <a:r>
              <a:rPr lang="en-US" dirty="0" smtClean="0"/>
              <a:t> Villa. </a:t>
            </a:r>
          </a:p>
          <a:p>
            <a:pPr lvl="2"/>
            <a:r>
              <a:rPr lang="en-US" dirty="0" smtClean="0"/>
              <a:t>While hunting Villa, World War I broke out and Pershing was recalled. (Villa would soon be murdered by a Mexican rival.)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“Bull Moose” Campaign of 1912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Democrats in 1912 felt they could take the White House (since being out for 16 years) because the Republicans had split their party. </a:t>
            </a:r>
          </a:p>
          <a:p>
            <a:pPr lvl="1"/>
            <a:r>
              <a:rPr lang="en-US" dirty="0" smtClean="0"/>
              <a:t>Democrats looked to </a:t>
            </a:r>
            <a:r>
              <a:rPr lang="en-US" b="1" dirty="0" smtClean="0"/>
              <a:t>Dr. Woodrow Wilson</a:t>
            </a:r>
            <a:r>
              <a:rPr lang="en-US" dirty="0" smtClean="0"/>
              <a:t>, the governor of New Jersey. </a:t>
            </a:r>
          </a:p>
          <a:p>
            <a:pPr lvl="2"/>
            <a:r>
              <a:rPr lang="en-US" dirty="0" smtClean="0"/>
              <a:t>Wilson had been a mild conservative but had turned become an strong progressive. </a:t>
            </a:r>
          </a:p>
          <a:p>
            <a:pPr lvl="2"/>
            <a:r>
              <a:rPr lang="en-US" dirty="0" smtClean="0"/>
              <a:t>His background was in education as a history professor, then as president of Princeton Univ. As governor of NJ, he made a name for himself by standing up to the bosses, trusts, and as a liberal. </a:t>
            </a:r>
          </a:p>
          <a:p>
            <a:pPr lvl="2"/>
            <a:r>
              <a:rPr lang="en-US" dirty="0" smtClean="0"/>
              <a:t>At their convention, it took 46 votes to choose Wilson. The final vote was cast after William Jennings Bryan threw his support behind Wilson.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Thunder Across the Sea </a:t>
            </a:r>
            <a:endParaRPr lang="en-US" dirty="0"/>
          </a:p>
        </p:txBody>
      </p:sp>
      <p:sp>
        <p:nvSpPr>
          <p:cNvPr id="3" name="Content Placeholder 2"/>
          <p:cNvSpPr>
            <a:spLocks noGrp="1"/>
          </p:cNvSpPr>
          <p:nvPr>
            <p:ph idx="1"/>
          </p:nvPr>
        </p:nvSpPr>
        <p:spPr>
          <a:xfrm>
            <a:off x="304800" y="1371600"/>
            <a:ext cx="8382000" cy="4754563"/>
          </a:xfrm>
        </p:spPr>
        <p:txBody>
          <a:bodyPr>
            <a:normAutofit fontScale="85000" lnSpcReduction="10000"/>
          </a:bodyPr>
          <a:lstStyle/>
          <a:p>
            <a:endParaRPr lang="en-US" dirty="0" smtClean="0"/>
          </a:p>
          <a:p>
            <a:pPr lvl="1"/>
            <a:r>
              <a:rPr lang="en-US" dirty="0" smtClean="0"/>
              <a:t>In 1914, Austrian heir-to-the-throne </a:t>
            </a:r>
            <a:r>
              <a:rPr lang="en-US" b="1" dirty="0" smtClean="0"/>
              <a:t>Franz Ferdinand</a:t>
            </a:r>
            <a:r>
              <a:rPr lang="en-US" dirty="0" smtClean="0"/>
              <a:t> was assassinated by a Serbian nationalist. This started a domino-effect where Europe quickly fell into war. </a:t>
            </a:r>
          </a:p>
          <a:p>
            <a:pPr lvl="1"/>
            <a:r>
              <a:rPr lang="en-US" dirty="0" smtClean="0"/>
              <a:t>The powers of Europe chose sides due to culture and to alliances… </a:t>
            </a:r>
          </a:p>
          <a:p>
            <a:pPr lvl="2"/>
            <a:r>
              <a:rPr lang="en-US" dirty="0" smtClean="0"/>
              <a:t>The main </a:t>
            </a:r>
            <a:r>
              <a:rPr lang="en-US" b="1" dirty="0" smtClean="0"/>
              <a:t>Central Powers</a:t>
            </a:r>
            <a:r>
              <a:rPr lang="en-US" dirty="0" smtClean="0"/>
              <a:t> were Germany, Austria-Hungary, and Turkey (aka the </a:t>
            </a:r>
            <a:r>
              <a:rPr lang="en-US" dirty="0" err="1" smtClean="0"/>
              <a:t>Ottomon</a:t>
            </a:r>
            <a:r>
              <a:rPr lang="en-US" dirty="0" smtClean="0"/>
              <a:t> Empire). </a:t>
            </a:r>
          </a:p>
          <a:p>
            <a:pPr lvl="2"/>
            <a:r>
              <a:rPr lang="en-US" dirty="0" smtClean="0"/>
              <a:t>The main </a:t>
            </a:r>
            <a:r>
              <a:rPr lang="en-US" b="1" dirty="0" smtClean="0"/>
              <a:t>Allied Powers</a:t>
            </a:r>
            <a:r>
              <a:rPr lang="en-US" dirty="0" smtClean="0"/>
              <a:t> were Russia, France, England, and Australia. </a:t>
            </a:r>
          </a:p>
          <a:p>
            <a:pPr lvl="1"/>
            <a:r>
              <a:rPr lang="en-US" dirty="0" smtClean="0"/>
              <a:t>Most Americans favored the Allies but many supported the Central Powers due to ethnic heritage. Nearly all Americans were happy that an ocean separated them from the war and wanted to stay neutral.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Precarious Neutrality </a:t>
            </a:r>
            <a:endParaRPr lang="en-US" dirty="0"/>
          </a:p>
        </p:txBody>
      </p:sp>
      <p:sp>
        <p:nvSpPr>
          <p:cNvPr id="3" name="Content Placeholder 2"/>
          <p:cNvSpPr>
            <a:spLocks noGrp="1"/>
          </p:cNvSpPr>
          <p:nvPr>
            <p:ph idx="1"/>
          </p:nvPr>
        </p:nvSpPr>
        <p:spPr>
          <a:xfrm>
            <a:off x="152400" y="1600200"/>
            <a:ext cx="8763000" cy="4906963"/>
          </a:xfrm>
        </p:spPr>
        <p:txBody>
          <a:bodyPr>
            <a:normAutofit fontScale="85000" lnSpcReduction="20000"/>
          </a:bodyPr>
          <a:lstStyle/>
          <a:p>
            <a:endParaRPr lang="en-US" dirty="0" smtClean="0"/>
          </a:p>
          <a:p>
            <a:pPr lvl="1"/>
            <a:r>
              <a:rPr lang="en-US" dirty="0" smtClean="0"/>
              <a:t>Adding to the somber tone of the times, President Wilson's wife had recently died. He declared that </a:t>
            </a:r>
            <a:r>
              <a:rPr lang="en-US" u="sng" dirty="0" smtClean="0"/>
              <a:t>the U.S. was officially neutral</a:t>
            </a:r>
            <a:r>
              <a:rPr lang="en-US" dirty="0" smtClean="0"/>
              <a:t>. </a:t>
            </a:r>
          </a:p>
          <a:p>
            <a:pPr lvl="1"/>
            <a:r>
              <a:rPr lang="en-US" dirty="0" smtClean="0"/>
              <a:t>Both the Central and Allied Powers sought America's support. </a:t>
            </a:r>
          </a:p>
          <a:p>
            <a:pPr lvl="2"/>
            <a:r>
              <a:rPr lang="en-US" dirty="0" smtClean="0"/>
              <a:t>The Central Powers of Germany and Austro-Hungary were reliant on Americans that shared their heritage. There were 11 million Americans with ethnic ties to these nations (roughly 20%). </a:t>
            </a:r>
          </a:p>
          <a:p>
            <a:pPr lvl="2"/>
            <a:r>
              <a:rPr lang="en-US" dirty="0" smtClean="0"/>
              <a:t>The Allies had most of the cultural, political, and economic ties with America. Generally speaking, </a:t>
            </a:r>
            <a:r>
              <a:rPr lang="en-US" u="sng" dirty="0" smtClean="0"/>
              <a:t>most Americans were sympathetic to the Allies' side</a:t>
            </a:r>
            <a:r>
              <a:rPr lang="en-US" dirty="0" smtClean="0"/>
              <a:t>. </a:t>
            </a:r>
          </a:p>
          <a:p>
            <a:pPr lvl="3"/>
            <a:r>
              <a:rPr lang="en-US" dirty="0" smtClean="0"/>
              <a:t>The leader of Germany, Kaiser Wilhelm II, was a military autocrat and was easy for most freedom-loving Americans to dislike. Anyone "on the fence" would almost certainly side with the Allies and against the Kaiser/Central Powers. </a:t>
            </a:r>
          </a:p>
          <a:p>
            <a:pPr lvl="3"/>
            <a:r>
              <a:rPr lang="en-US" dirty="0" smtClean="0"/>
              <a:t>Additionally, any fence-sitters likely had their minds made up against the Central Powers in a New York subway incident. There, a Central Powers operative left his briefcase on the subway. Inside were plans to sabotage American industries.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Earns Blood Money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Being officially neutral, American businesses sought to trade with either side in the war to make money. </a:t>
            </a:r>
          </a:p>
          <a:p>
            <a:pPr lvl="2"/>
            <a:r>
              <a:rPr lang="en-US" dirty="0" smtClean="0"/>
              <a:t>Trade with the Allies was possible and took place. </a:t>
            </a:r>
          </a:p>
          <a:p>
            <a:pPr lvl="2"/>
            <a:r>
              <a:rPr lang="en-US" dirty="0" smtClean="0"/>
              <a:t>Trade with the Central Powers was much trickier with the British navy controlling the sea. This trade effectively pulled the U.S. out of a mini-recession that it'd been in prior to the war. </a:t>
            </a:r>
          </a:p>
          <a:p>
            <a:pPr lvl="1"/>
            <a:r>
              <a:rPr lang="en-US" dirty="0" smtClean="0"/>
              <a:t>Germany was aware of their inferior naval status and the benefits of Allied-American trade. </a:t>
            </a:r>
          </a:p>
          <a:p>
            <a:pPr lvl="2"/>
            <a:r>
              <a:rPr lang="en-US" dirty="0" smtClean="0"/>
              <a:t>Germany knew they could not compete with the British navy one-on-one. The German solution was to rely on U-boats, or submarines. </a:t>
            </a:r>
          </a:p>
          <a:p>
            <a:pPr lvl="2"/>
            <a:r>
              <a:rPr lang="en-US" u="sng" dirty="0" smtClean="0"/>
              <a:t>Germany announced "unrestricted submarine warfare" on the Allies</a:t>
            </a:r>
            <a:r>
              <a:rPr lang="en-US" dirty="0" smtClean="0"/>
              <a:t> or anyone assisting the Allies. The U.S. would not be targeted, but no guarantees were made. </a:t>
            </a:r>
          </a:p>
          <a:p>
            <a:pPr lvl="2"/>
            <a:r>
              <a:rPr lang="en-US" dirty="0" smtClean="0"/>
              <a:t>President Wilson said Germany would be held to "strict accountability" for any American damages.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pPr lvl="1"/>
            <a:r>
              <a:rPr lang="en-US" u="sng" dirty="0" smtClean="0"/>
              <a:t>The greatest U-boat attack was on the </a:t>
            </a:r>
            <a:r>
              <a:rPr lang="en-US" i="1" u="sng" dirty="0" smtClean="0"/>
              <a:t>Lusitania</a:t>
            </a:r>
            <a:r>
              <a:rPr lang="en-US" dirty="0" smtClean="0"/>
              <a:t>, a British cruise liner. Nearly 1,200 souls were killed in the attack, including 128 Americans. </a:t>
            </a:r>
          </a:p>
          <a:p>
            <a:pPr lvl="2"/>
            <a:r>
              <a:rPr lang="en-US" dirty="0" smtClean="0"/>
              <a:t>The </a:t>
            </a:r>
            <a:r>
              <a:rPr lang="en-US" i="1" dirty="0" smtClean="0"/>
              <a:t>Lusitania</a:t>
            </a:r>
            <a:r>
              <a:rPr lang="en-US" dirty="0" smtClean="0"/>
              <a:t> and the Americans had been warned of a possible attack. Still, </a:t>
            </a:r>
            <a:r>
              <a:rPr lang="en-US" u="sng" dirty="0" smtClean="0"/>
              <a:t>the effect was to motivate many Americans to call for war</a:t>
            </a:r>
            <a:r>
              <a:rPr lang="en-US" dirty="0" smtClean="0"/>
              <a:t>. </a:t>
            </a:r>
          </a:p>
          <a:p>
            <a:pPr lvl="3"/>
            <a:r>
              <a:rPr lang="en-US" dirty="0" smtClean="0"/>
              <a:t>William Jennings Bryan resigned from his post as Secretary of State due to the possibility of going to war. </a:t>
            </a:r>
          </a:p>
          <a:p>
            <a:pPr lvl="1"/>
            <a:r>
              <a:rPr lang="en-US" dirty="0" smtClean="0"/>
              <a:t>Other ships were soon sunk by German U-boats. </a:t>
            </a:r>
          </a:p>
          <a:p>
            <a:pPr lvl="2"/>
            <a:r>
              <a:rPr lang="en-US" dirty="0" smtClean="0"/>
              <a:t>The </a:t>
            </a:r>
            <a:r>
              <a:rPr lang="en-US" i="1" dirty="0" smtClean="0"/>
              <a:t>Arabic</a:t>
            </a:r>
            <a:r>
              <a:rPr lang="en-US" dirty="0" smtClean="0"/>
              <a:t> was sunk, a British ship, killing two Americans. </a:t>
            </a:r>
          </a:p>
          <a:p>
            <a:pPr lvl="2"/>
            <a:r>
              <a:rPr lang="en-US" dirty="0" smtClean="0"/>
              <a:t>The </a:t>
            </a:r>
            <a:r>
              <a:rPr lang="en-US" i="1" dirty="0" smtClean="0"/>
              <a:t>Sussex</a:t>
            </a:r>
            <a:r>
              <a:rPr lang="en-US" dirty="0" smtClean="0"/>
              <a:t> was sunk, a French passenger ship, and prompted Pres. Wilson to pressure Germany. </a:t>
            </a:r>
          </a:p>
          <a:p>
            <a:pPr lvl="3"/>
            <a:r>
              <a:rPr lang="en-US" dirty="0" smtClean="0"/>
              <a:t>Germany gave the "</a:t>
            </a:r>
            <a:r>
              <a:rPr lang="en-US" b="1" i="1" dirty="0" smtClean="0"/>
              <a:t>Sussex</a:t>
            </a:r>
            <a:r>
              <a:rPr lang="en-US" b="1" dirty="0" smtClean="0"/>
              <a:t> Pledge</a:t>
            </a:r>
            <a:r>
              <a:rPr lang="en-US" dirty="0" smtClean="0"/>
              <a:t>" in response. It </a:t>
            </a:r>
            <a:r>
              <a:rPr lang="en-US" u="sng" dirty="0" smtClean="0"/>
              <a:t>promised that no attacks would be made on ships </a:t>
            </a:r>
            <a:r>
              <a:rPr lang="en-US" i="1" u="sng" dirty="0" smtClean="0"/>
              <a:t>without warning</a:t>
            </a:r>
            <a:r>
              <a:rPr lang="en-US" dirty="0" smtClean="0"/>
              <a:t>. </a:t>
            </a:r>
          </a:p>
          <a:p>
            <a:pPr lvl="3"/>
            <a:r>
              <a:rPr lang="en-US" dirty="0" smtClean="0"/>
              <a:t>Germany quickly realized that such a pledge undermined the purpose of a submarine (surprise attack). </a:t>
            </a:r>
            <a:r>
              <a:rPr lang="en-US" u="sng" dirty="0" smtClean="0"/>
              <a:t>They retracted the pledge</a:t>
            </a:r>
            <a:r>
              <a:rPr lang="en-US" dirty="0" smtClean="0"/>
              <a:t> and reverted back to unrestricted submarine warfare. </a:t>
            </a:r>
          </a:p>
          <a:p>
            <a:pPr lvl="1"/>
            <a:r>
              <a:rPr lang="en-US" dirty="0" smtClean="0"/>
              <a:t>Wilson's neutrality was teetering on the brink.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Wins Reelection in 1916 </a:t>
            </a:r>
            <a:endParaRPr lang="en-US" dirty="0"/>
          </a:p>
        </p:txBody>
      </p:sp>
      <p:sp>
        <p:nvSpPr>
          <p:cNvPr id="3" name="Content Placeholder 2"/>
          <p:cNvSpPr>
            <a:spLocks noGrp="1"/>
          </p:cNvSpPr>
          <p:nvPr>
            <p:ph idx="1"/>
          </p:nvPr>
        </p:nvSpPr>
        <p:spPr>
          <a:xfrm>
            <a:off x="228601" y="1371600"/>
            <a:ext cx="8458200" cy="5140036"/>
          </a:xfrm>
        </p:spPr>
        <p:txBody>
          <a:bodyPr>
            <a:normAutofit fontScale="92500" lnSpcReduction="20000"/>
          </a:bodyPr>
          <a:lstStyle/>
          <a:p>
            <a:endParaRPr lang="en-US" dirty="0" smtClean="0"/>
          </a:p>
          <a:p>
            <a:pPr lvl="1"/>
            <a:r>
              <a:rPr lang="en-US" dirty="0" smtClean="0"/>
              <a:t>1916 was another presidential election year. The candidates were… </a:t>
            </a:r>
          </a:p>
          <a:p>
            <a:pPr lvl="2"/>
            <a:r>
              <a:rPr lang="en-US" dirty="0" smtClean="0"/>
              <a:t>Republicans nominated Charles Evans Hughes. He was infamous for changing his position depending on his audience. He as thus nicknamed "Charles Evasive Hughes." </a:t>
            </a:r>
          </a:p>
          <a:p>
            <a:pPr lvl="2"/>
            <a:r>
              <a:rPr lang="en-US" dirty="0" smtClean="0"/>
              <a:t>Democrats nominated Pres. Wilson for another 4 years. The campaign slogan was "He kept us out of war." </a:t>
            </a:r>
          </a:p>
          <a:p>
            <a:pPr lvl="1"/>
            <a:r>
              <a:rPr lang="en-US" dirty="0" smtClean="0"/>
              <a:t>By this time America's neutrality was slipping away. Still, the slogan was appealing. </a:t>
            </a:r>
          </a:p>
          <a:p>
            <a:pPr lvl="1"/>
            <a:r>
              <a:rPr lang="en-US" dirty="0" smtClean="0"/>
              <a:t>Wilson won the election, 277 to 254 in the electoral vote. </a:t>
            </a:r>
          </a:p>
          <a:p>
            <a:pPr lvl="2"/>
            <a:r>
              <a:rPr lang="en-US" dirty="0" smtClean="0"/>
              <a:t>The irony of the election was that Wilson would lead America </a:t>
            </a:r>
            <a:r>
              <a:rPr lang="en-US" i="1" dirty="0" smtClean="0"/>
              <a:t>into</a:t>
            </a:r>
            <a:r>
              <a:rPr lang="en-US" dirty="0" smtClean="0"/>
              <a:t> war only 5 months later, in April of 1917.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The Democrats now had a candidate in Woodrow Wilson and they added a platform they named the "</a:t>
            </a:r>
            <a:r>
              <a:rPr lang="en-US" b="1" dirty="0" smtClean="0"/>
              <a:t>New Freedom</a:t>
            </a:r>
            <a:r>
              <a:rPr lang="en-US" dirty="0" smtClean="0"/>
              <a:t>." </a:t>
            </a:r>
          </a:p>
          <a:p>
            <a:pPr lvl="2"/>
            <a:r>
              <a:rPr lang="en-US" dirty="0" smtClean="0"/>
              <a:t>The New Freedom platform was </a:t>
            </a:r>
            <a:r>
              <a:rPr lang="en-US" u="sng" dirty="0" smtClean="0"/>
              <a:t>made up of liberal and progressive policies</a:t>
            </a:r>
            <a:r>
              <a:rPr lang="en-US" dirty="0" smtClean="0"/>
              <a:t>. </a:t>
            </a:r>
          </a:p>
          <a:p>
            <a:pPr lvl="1"/>
            <a:r>
              <a:rPr lang="en-US" dirty="0" smtClean="0"/>
              <a:t>At the Progressive party convention Teddy Roosevelt was nominated by reformer Jane Addams (of Hull House in Chicago). Roosevelt's speech enthralled its listeners. </a:t>
            </a:r>
          </a:p>
          <a:p>
            <a:pPr lvl="2"/>
            <a:r>
              <a:rPr lang="en-US" dirty="0" smtClean="0"/>
              <a:t>TR won the nomination (which was a foregone conclusion) and commented that he felt "as strong as a bull moose." The Progressive party then had a symbol and a nickname: the </a:t>
            </a:r>
            <a:r>
              <a:rPr lang="en-US" b="1" dirty="0" smtClean="0"/>
              <a:t>Bull Moose Party</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1912 presidential campaign was thus set and the campaigning began. </a:t>
            </a:r>
          </a:p>
          <a:p>
            <a:pPr lvl="2"/>
            <a:r>
              <a:rPr lang="en-US" dirty="0" smtClean="0"/>
              <a:t>The 1912 candidates were… </a:t>
            </a:r>
          </a:p>
          <a:p>
            <a:pPr lvl="3"/>
            <a:r>
              <a:rPr lang="en-US" dirty="0" smtClean="0"/>
              <a:t>Republican: Pres. William Howard Taft </a:t>
            </a:r>
          </a:p>
          <a:p>
            <a:pPr lvl="3"/>
            <a:r>
              <a:rPr lang="en-US" dirty="0" smtClean="0"/>
              <a:t>Democrat: Woodrow Wilson </a:t>
            </a:r>
          </a:p>
          <a:p>
            <a:pPr lvl="3"/>
            <a:r>
              <a:rPr lang="en-US" dirty="0" smtClean="0"/>
              <a:t>Progressive: Theodore Roosevelt </a:t>
            </a:r>
          </a:p>
          <a:p>
            <a:pPr lvl="2"/>
            <a:r>
              <a:rPr lang="en-US" dirty="0" smtClean="0"/>
              <a:t>Talk between Taft and TR got nasty as the two old friends laid into one another. Wilson could enjoy just letting his other two opponents rip themselves.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05800" cy="4906963"/>
          </a:xfrm>
        </p:spPr>
        <p:txBody>
          <a:bodyPr>
            <a:normAutofit fontScale="92500" lnSpcReduction="20000"/>
          </a:bodyPr>
          <a:lstStyle/>
          <a:p>
            <a:pPr lvl="2"/>
            <a:r>
              <a:rPr lang="en-US" dirty="0" smtClean="0"/>
              <a:t>Personality wars aside, Wilson's New Freedom plan and Roosevelt's "</a:t>
            </a:r>
            <a:r>
              <a:rPr lang="en-US" b="1" dirty="0" smtClean="0"/>
              <a:t>New Nationalism</a:t>
            </a:r>
            <a:r>
              <a:rPr lang="en-US" dirty="0" smtClean="0"/>
              <a:t>" plan came front-and-center. </a:t>
            </a:r>
          </a:p>
          <a:p>
            <a:pPr lvl="3"/>
            <a:r>
              <a:rPr lang="en-US" dirty="0" smtClean="0"/>
              <a:t>The New Nationalism plan had been inspired by </a:t>
            </a:r>
            <a:r>
              <a:rPr lang="en-US" i="1" dirty="0" smtClean="0"/>
              <a:t>The Promise of American Life</a:t>
            </a:r>
            <a:r>
              <a:rPr lang="en-US" dirty="0" smtClean="0"/>
              <a:t> by Herbert Croly (1910). The book agreed with TR's old policy of </a:t>
            </a:r>
            <a:r>
              <a:rPr lang="en-US" u="sng" dirty="0" smtClean="0"/>
              <a:t>leaving good trusts alone but controlling bad trusts</a:t>
            </a:r>
            <a:r>
              <a:rPr lang="en-US" dirty="0" smtClean="0"/>
              <a:t>. </a:t>
            </a:r>
          </a:p>
          <a:p>
            <a:pPr lvl="3"/>
            <a:r>
              <a:rPr lang="en-US" dirty="0" smtClean="0"/>
              <a:t>The New Nationalism also </a:t>
            </a:r>
            <a:r>
              <a:rPr lang="en-US" u="sng" dirty="0" smtClean="0"/>
              <a:t>pushed for female suffrage and social programs</a:t>
            </a:r>
            <a:r>
              <a:rPr lang="en-US" dirty="0" smtClean="0"/>
              <a:t> such as minimum wage laws social insurance programs. These such programs would later be manifested during the Great Depression in Franklin Roosevelt's New Deal. </a:t>
            </a:r>
          </a:p>
          <a:p>
            <a:pPr lvl="4"/>
            <a:r>
              <a:rPr lang="en-US" dirty="0" smtClean="0"/>
              <a:t>These "socialistic" social welfare programs would be a hard pill to swallow for business folks and conservatives. </a:t>
            </a:r>
          </a:p>
          <a:p>
            <a:pPr lvl="3"/>
            <a:r>
              <a:rPr lang="en-US" dirty="0" smtClean="0"/>
              <a:t>The </a:t>
            </a:r>
            <a:r>
              <a:rPr lang="en-US" b="1" dirty="0" smtClean="0"/>
              <a:t>New Freedom</a:t>
            </a:r>
            <a:r>
              <a:rPr lang="en-US" dirty="0" smtClean="0"/>
              <a:t> plan </a:t>
            </a:r>
            <a:r>
              <a:rPr lang="en-US" u="sng" dirty="0" smtClean="0"/>
              <a:t>supported small business and wanted to bust all trusts</a:t>
            </a:r>
            <a:r>
              <a:rPr lang="en-US" dirty="0" smtClean="0"/>
              <a:t>, not distinguishing good or bad. The plan did not include social welfare programs. </a:t>
            </a:r>
          </a:p>
          <a:p>
            <a:pPr lvl="2"/>
            <a:r>
              <a:rPr lang="en-US" dirty="0" smtClean="0"/>
              <a:t>TR was shot in the chest in Milwaukee while on the campaign trail. Though shot, TR delivered his speech, went to the hospital, and recovered in 2 weeks time.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Woodrow Wilson: A Minority President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With the Republicans split, it was time for the Democrats. Woodrow Wilson won the 1912 electoral vote handily: Wilson had 435 electoral votes, Roosevelt had 88, and Taft had 8. </a:t>
            </a:r>
          </a:p>
          <a:p>
            <a:pPr lvl="2"/>
            <a:r>
              <a:rPr lang="en-US" dirty="0" smtClean="0"/>
              <a:t>The popular vote was much different however. Wilson garnered only 41% of the people's votes, TR and Taft totaled 50%. Thus, most people in America did </a:t>
            </a:r>
            <a:r>
              <a:rPr lang="en-US" i="1" dirty="0" smtClean="0"/>
              <a:t>not</a:t>
            </a:r>
            <a:r>
              <a:rPr lang="en-US" dirty="0" smtClean="0"/>
              <a:t> want Wilson as their president. </a:t>
            </a:r>
          </a:p>
          <a:p>
            <a:pPr lvl="2"/>
            <a:r>
              <a:rPr lang="en-US" dirty="0" smtClean="0"/>
              <a:t>The conclusion seemed clear—Roosevelt's Bull Moose party had cost Republicans, and given the Democrats, the White House. </a:t>
            </a:r>
          </a:p>
          <a:p>
            <a:pPr lvl="1"/>
            <a:r>
              <a:rPr lang="en-US" dirty="0" smtClean="0"/>
              <a:t>The Socialist party continued to be on the rise. Eugene V. Debs got 6% of the popular vote—a strong showing by a third party and, again, a sign-of-the-times for people liking what the Socialists were saying. </a:t>
            </a:r>
          </a:p>
          <a:p>
            <a:pPr lvl="1"/>
            <a:r>
              <a:rPr lang="en-US" dirty="0" smtClean="0"/>
              <a:t>Taft didn't just go away after his one term. He would later become the chief justice of the Supreme Court.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The Idealist in Politics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He was born and raised in the South who sympathized with the Confederacy's struggle to rule itself during the Civil War. This may have influenced his "self-determination" policy of post-WWI where the people chose their government. </a:t>
            </a:r>
          </a:p>
          <a:p>
            <a:pPr lvl="1"/>
            <a:r>
              <a:rPr lang="en-US" dirty="0" smtClean="0"/>
              <a:t>His father was a Presbyterian minister and Wilson was deeply religious himself as well as a superb speaker. It was noted that he was born halfway between the bible and the dictionary and never strayed far from either. </a:t>
            </a:r>
          </a:p>
          <a:p>
            <a:pPr lvl="1"/>
            <a:r>
              <a:rPr lang="en-US" dirty="0" smtClean="0"/>
              <a:t>Like Teddy Roosevelt, he believed the president should strike out and lead the country.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Wilson's personality was very much </a:t>
            </a:r>
            <a:r>
              <a:rPr lang="en-US" i="1" dirty="0" smtClean="0"/>
              <a:t>un</a:t>
            </a:r>
            <a:r>
              <a:rPr lang="en-US" dirty="0" smtClean="0"/>
              <a:t>like Roosevelt, however. </a:t>
            </a:r>
          </a:p>
          <a:p>
            <a:pPr lvl="2"/>
            <a:r>
              <a:rPr lang="en-US" u="sng" dirty="0" smtClean="0"/>
              <a:t>Wilson was an idealist, not a pragmatist</a:t>
            </a:r>
            <a:r>
              <a:rPr lang="en-US" dirty="0" smtClean="0"/>
              <a:t> like TR. He was completely stubborn at times, not budging an inch on his ideals or beliefs. Consequently, his stubbornness meant at times not getting anything done. </a:t>
            </a:r>
          </a:p>
          <a:p>
            <a:pPr lvl="2"/>
            <a:r>
              <a:rPr lang="en-US" u="sng" dirty="0" smtClean="0"/>
              <a:t>Wilson also was an intellectual who lacked the people's touch</a:t>
            </a:r>
            <a:r>
              <a:rPr lang="en-US" dirty="0" smtClean="0"/>
              <a:t>. Whereas TR had been loved by the people, Wilson was scholarly and arrogant. Or in other words, whereas TR might have had a beer with the people, Wilson might scoff at their ignorance and move 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Tackles the Tariff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As a Progressive, Woodrow Wilson entered the White House saying he </a:t>
            </a:r>
            <a:r>
              <a:rPr lang="en-US" u="sng" dirty="0" smtClean="0"/>
              <a:t>wished to attack what he termed the "triple wall of privilege": the tariff, the banks, and trusts</a:t>
            </a:r>
            <a:r>
              <a:rPr lang="en-US" dirty="0" smtClean="0"/>
              <a:t>. </a:t>
            </a:r>
          </a:p>
          <a:p>
            <a:pPr lvl="1"/>
            <a:r>
              <a:rPr lang="en-US" dirty="0" smtClean="0"/>
              <a:t>Wilson sought to bring the tariff down. He helped Congress pass the </a:t>
            </a:r>
            <a:r>
              <a:rPr lang="en-US" b="1" dirty="0" smtClean="0"/>
              <a:t>Underwood Tariff</a:t>
            </a:r>
            <a:r>
              <a:rPr lang="en-US" dirty="0" smtClean="0"/>
              <a:t> (1913) which did two main things… </a:t>
            </a:r>
          </a:p>
          <a:p>
            <a:pPr lvl="2"/>
            <a:r>
              <a:rPr lang="en-US" dirty="0" smtClean="0"/>
              <a:t>It considerably </a:t>
            </a:r>
            <a:r>
              <a:rPr lang="en-US" u="sng" dirty="0" smtClean="0"/>
              <a:t>reduced tariff rates</a:t>
            </a:r>
            <a:r>
              <a:rPr lang="en-US" dirty="0" smtClean="0"/>
              <a:t> on imports. </a:t>
            </a:r>
          </a:p>
          <a:p>
            <a:pPr lvl="2"/>
            <a:r>
              <a:rPr lang="en-US" dirty="0" smtClean="0"/>
              <a:t>It </a:t>
            </a:r>
            <a:r>
              <a:rPr lang="en-US" u="sng" dirty="0" smtClean="0"/>
              <a:t>started a graduated income tax</a:t>
            </a:r>
            <a:r>
              <a:rPr lang="en-US" dirty="0" smtClean="0"/>
              <a:t> (the tax rate went up as a person's salary went up). The 16th Amendment had recently been passed legalizing an income tax, the Underwood Tariff law simply laid out the rules.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3011</Words>
  <Application>Microsoft Office PowerPoint</Application>
  <PresentationFormat>On-screen Show (4:3)</PresentationFormat>
  <Paragraphs>139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Wilsonian Progressivism at Home and Abroad </vt:lpstr>
      <vt:lpstr>The “Bull Moose” Campaign of 1912 </vt:lpstr>
      <vt:lpstr>Slide 3</vt:lpstr>
      <vt:lpstr>Slide 4</vt:lpstr>
      <vt:lpstr>Slide 5</vt:lpstr>
      <vt:lpstr>Woodrow Wilson: A Minority President </vt:lpstr>
      <vt:lpstr>Wilson: The Idealist in Politics </vt:lpstr>
      <vt:lpstr>Slide 8</vt:lpstr>
      <vt:lpstr>Wilson Tackles the Tariff </vt:lpstr>
      <vt:lpstr>Wilson Battles the Bankers </vt:lpstr>
      <vt:lpstr>Slide 11</vt:lpstr>
      <vt:lpstr>The President Tames the Trusts </vt:lpstr>
      <vt:lpstr>Wilsonian Progressivism at High Tide </vt:lpstr>
      <vt:lpstr>Slide 14</vt:lpstr>
      <vt:lpstr>New Directions in Foreign Policy </vt:lpstr>
      <vt:lpstr>Slide 16</vt:lpstr>
      <vt:lpstr>Moralistic Diplomacy in Mexico </vt:lpstr>
      <vt:lpstr>Slide 18</vt:lpstr>
      <vt:lpstr>Slide 19</vt:lpstr>
      <vt:lpstr>Thunder Across the Sea </vt:lpstr>
      <vt:lpstr>A Precarious Neutrality </vt:lpstr>
      <vt:lpstr>America Earns Blood Money </vt:lpstr>
      <vt:lpstr>Slide 23</vt:lpstr>
      <vt:lpstr>Wilson Wins Reelection in 1916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Wilsonian Progressivism at Home and Abroad </dc:title>
  <dc:creator>pete</dc:creator>
  <cp:lastModifiedBy>pete</cp:lastModifiedBy>
  <cp:revision>1</cp:revision>
  <dcterms:created xsi:type="dcterms:W3CDTF">2014-04-22T11:55:25Z</dcterms:created>
  <dcterms:modified xsi:type="dcterms:W3CDTF">2014-04-22T12:01:25Z</dcterms:modified>
</cp:coreProperties>
</file>