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92" r:id="rId9"/>
    <p:sldId id="263" r:id="rId10"/>
    <p:sldId id="264" r:id="rId11"/>
    <p:sldId id="265" r:id="rId12"/>
    <p:sldId id="266" r:id="rId13"/>
    <p:sldId id="293"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6D4769-3D6D-4BA7-ACEB-C05D87C70FFF}"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D4769-3D6D-4BA7-ACEB-C05D87C70FFF}"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D4769-3D6D-4BA7-ACEB-C05D87C70FFF}"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D4769-3D6D-4BA7-ACEB-C05D87C70FFF}"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D4769-3D6D-4BA7-ACEB-C05D87C70FFF}"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6D4769-3D6D-4BA7-ACEB-C05D87C70FFF}"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6D4769-3D6D-4BA7-ACEB-C05D87C70FFF}" type="datetimeFigureOut">
              <a:rPr lang="en-US" smtClean="0"/>
              <a:pPr/>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6D4769-3D6D-4BA7-ACEB-C05D87C70FFF}" type="datetimeFigureOut">
              <a:rPr lang="en-US" smtClean="0"/>
              <a:pPr/>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D4769-3D6D-4BA7-ACEB-C05D87C70FFF}" type="datetimeFigureOut">
              <a:rPr lang="en-US" smtClean="0"/>
              <a:pPr/>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D4769-3D6D-4BA7-ACEB-C05D87C70FFF}"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D4769-3D6D-4BA7-ACEB-C05D87C70FFF}"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A18A-4D3B-4397-8704-C58CBCD462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D4769-3D6D-4BA7-ACEB-C05D87C70FFF}" type="datetimeFigureOut">
              <a:rPr lang="en-US" smtClean="0"/>
              <a:pPr/>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1A18A-4D3B-4397-8704-C58CBCD462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Progressivism and the Republican Roosevelt</a:t>
            </a:r>
            <a:br>
              <a:rPr lang="en-US" b="1" dirty="0"/>
            </a:br>
            <a:endParaRPr lang="en-US" dirty="0"/>
          </a:p>
        </p:txBody>
      </p:sp>
      <p:sp>
        <p:nvSpPr>
          <p:cNvPr id="3" name="Subtitle 2"/>
          <p:cNvSpPr>
            <a:spLocks noGrp="1"/>
          </p:cNvSpPr>
          <p:nvPr>
            <p:ph type="subTitle" idx="1"/>
          </p:nvPr>
        </p:nvSpPr>
        <p:spPr/>
        <p:txBody>
          <a:bodyPr/>
          <a:lstStyle/>
          <a:p>
            <a:r>
              <a:rPr lang="en-US" dirty="0" smtClean="0"/>
              <a:t>Chapter 28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Progressivism in the Cities and States </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lvl="1"/>
            <a:r>
              <a:rPr lang="en-US" dirty="0" smtClean="0"/>
              <a:t>Progressivism really got its start and took off on a more local level rather than national. </a:t>
            </a:r>
          </a:p>
          <a:p>
            <a:pPr lvl="1"/>
            <a:r>
              <a:rPr lang="en-US" u="sng" dirty="0" smtClean="0"/>
              <a:t>Galveston, TX successfully used the </a:t>
            </a:r>
            <a:r>
              <a:rPr lang="en-US" b="1" u="sng" dirty="0" smtClean="0"/>
              <a:t>city-manager system</a:t>
            </a:r>
            <a:r>
              <a:rPr lang="en-US" dirty="0" smtClean="0"/>
              <a:t>. The idea was to use professional people trained in their field of city management, rather than using "friends" of a corrupt mayor or city boss. The result was much greater efficiency and other cities took note of Galveston. </a:t>
            </a:r>
          </a:p>
          <a:p>
            <a:pPr lvl="1"/>
            <a:r>
              <a:rPr lang="en-US" dirty="0" smtClean="0"/>
              <a:t>Local Progressives cracked down on "slumlords," rampant prostitution, and juvenile delinquency.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Wisconsin was the Progressive leader for states. Led by </a:t>
            </a:r>
            <a:r>
              <a:rPr lang="en-US" b="1" dirty="0" smtClean="0"/>
              <a:t>Gov. Robert</a:t>
            </a:r>
            <a:r>
              <a:rPr lang="en-US" dirty="0" smtClean="0"/>
              <a:t> "Fighting Bob" </a:t>
            </a:r>
            <a:r>
              <a:rPr lang="en-US" b="1" dirty="0" err="1" smtClean="0"/>
              <a:t>LaFollette</a:t>
            </a:r>
            <a:r>
              <a:rPr lang="en-US" dirty="0" smtClean="0"/>
              <a:t>, Wisconsin was able to grab power back from the big businesses and return it to the people. </a:t>
            </a:r>
          </a:p>
          <a:p>
            <a:pPr lvl="2"/>
            <a:r>
              <a:rPr lang="en-US" dirty="0" smtClean="0"/>
              <a:t>Other states took note and attacked trusts, railroads. Examples included Oregon and California (led by Gov. Hiram Johnson). Gov. Charles Evan Hughes, of New York, took on the wrongs of gas and insurance companies.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Women </a:t>
            </a:r>
            <a:endParaRPr lang="en-US" dirty="0"/>
          </a:p>
        </p:txBody>
      </p:sp>
      <p:sp>
        <p:nvSpPr>
          <p:cNvPr id="3" name="Content Placeholder 2"/>
          <p:cNvSpPr>
            <a:spLocks noGrp="1"/>
          </p:cNvSpPr>
          <p:nvPr>
            <p:ph idx="1"/>
          </p:nvPr>
        </p:nvSpPr>
        <p:spPr>
          <a:xfrm>
            <a:off x="381000" y="1600200"/>
            <a:ext cx="8305800" cy="4876800"/>
          </a:xfrm>
        </p:spPr>
        <p:txBody>
          <a:bodyPr>
            <a:normAutofit fontScale="85000" lnSpcReduction="10000"/>
          </a:bodyPr>
          <a:lstStyle/>
          <a:p>
            <a:pPr lvl="1"/>
            <a:r>
              <a:rPr lang="en-US" dirty="0" smtClean="0"/>
              <a:t>Women were an indispensable catalyst in the Progressive army. They couldn’t vote or hold political office, but were active none-the-less. Women focused their changes on family-oriented ills such as child labor. </a:t>
            </a:r>
          </a:p>
          <a:p>
            <a:pPr lvl="1"/>
            <a:r>
              <a:rPr lang="en-US" dirty="0" smtClean="0"/>
              <a:t>Court decisions impacted women. </a:t>
            </a:r>
          </a:p>
          <a:p>
            <a:pPr lvl="2"/>
            <a:r>
              <a:rPr lang="en-US" dirty="0" smtClean="0"/>
              <a:t>The Supreme Court case of </a:t>
            </a:r>
            <a:r>
              <a:rPr lang="en-US" b="1" i="1" dirty="0" smtClean="0"/>
              <a:t>Muller v. Oregon</a:t>
            </a:r>
            <a:r>
              <a:rPr lang="en-US" dirty="0" smtClean="0"/>
              <a:t> (1908) said that </a:t>
            </a:r>
            <a:r>
              <a:rPr lang="en-US" u="sng" dirty="0" smtClean="0"/>
              <a:t>laws protecting female workers were indeed constitutional</a:t>
            </a:r>
            <a:r>
              <a:rPr lang="en-US" dirty="0" smtClean="0"/>
              <a:t>. The case was successfully argued by attorney </a:t>
            </a:r>
            <a:r>
              <a:rPr lang="en-US" b="1" dirty="0" smtClean="0"/>
              <a:t>Louis Brandeis</a:t>
            </a:r>
            <a:r>
              <a:rPr lang="en-US" dirty="0" smtClean="0"/>
              <a:t> saying women's weaker bodies suffered harmful effects in factory work. </a:t>
            </a:r>
          </a:p>
          <a:p>
            <a:pPr lvl="3"/>
            <a:r>
              <a:rPr lang="en-US" dirty="0" smtClean="0"/>
              <a:t>This victory, however, came with a cost to women. Brandeis' own argument of weaker female bodies would later be used to keep women out of certain "male" jobs. </a:t>
            </a:r>
          </a:p>
          <a:p>
            <a:pPr lvl="2"/>
            <a:r>
              <a:rPr lang="en-US" dirty="0" smtClean="0"/>
              <a:t>A loss occurred in the case of </a:t>
            </a:r>
            <a:r>
              <a:rPr lang="en-US" b="1" i="1" dirty="0" err="1" smtClean="0"/>
              <a:t>Lochner</a:t>
            </a:r>
            <a:r>
              <a:rPr lang="en-US" b="1" i="1" dirty="0" smtClean="0"/>
              <a:t> v. New York</a:t>
            </a:r>
            <a:r>
              <a:rPr lang="en-US" dirty="0" smtClean="0"/>
              <a:t> (1905). In the case, the Supreme Court struck down a 10-hour workday for bakers.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8  2.png"/>
          <p:cNvPicPr>
            <a:picLocks noGrp="1" noChangeAspect="1"/>
          </p:cNvPicPr>
          <p:nvPr>
            <p:ph idx="1"/>
          </p:nvPr>
        </p:nvPicPr>
        <p:blipFill>
          <a:blip r:embed="rId2"/>
          <a:srcRect l="47895" t="65661"/>
          <a:stretch>
            <a:fillRect/>
          </a:stretch>
        </p:blipFill>
        <p:spPr>
          <a:xfrm>
            <a:off x="1755979" y="771770"/>
            <a:ext cx="7388021" cy="608623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05800" cy="4754563"/>
          </a:xfrm>
        </p:spPr>
        <p:txBody>
          <a:bodyPr/>
          <a:lstStyle/>
          <a:p>
            <a:pPr lvl="1"/>
            <a:r>
              <a:rPr lang="en-US" dirty="0" smtClean="0"/>
              <a:t>Women reformers gained speed after the </a:t>
            </a:r>
            <a:r>
              <a:rPr lang="en-US" b="1" dirty="0" smtClean="0"/>
              <a:t>Triangle Shirtwaist Company</a:t>
            </a:r>
            <a:r>
              <a:rPr lang="en-US" dirty="0" smtClean="0"/>
              <a:t> </a:t>
            </a:r>
            <a:r>
              <a:rPr lang="en-US" u="sng" dirty="0" smtClean="0"/>
              <a:t>burnt down in 1911, trapping and killing 146 mostly young, women workers</a:t>
            </a:r>
            <a:r>
              <a:rPr lang="en-US" dirty="0" smtClean="0"/>
              <a:t>. The tragedy gained much attention and gave the women momentum. </a:t>
            </a:r>
          </a:p>
          <a:p>
            <a:pPr lvl="2"/>
            <a:r>
              <a:rPr lang="en-US" dirty="0" smtClean="0"/>
              <a:t>The public outcry prompted many states to </a:t>
            </a:r>
            <a:r>
              <a:rPr lang="en-US" u="sng" dirty="0" smtClean="0"/>
              <a:t>pass laws regulating hours and conditions in such "sweatshops" and to pass workers' compensation laws</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pPr lvl="1"/>
            <a:r>
              <a:rPr lang="en-US" dirty="0" smtClean="0"/>
              <a:t>Alcohol had long been under fire by women. During the Progressive era, temperance would reach its peak. </a:t>
            </a:r>
          </a:p>
          <a:p>
            <a:pPr lvl="2"/>
            <a:r>
              <a:rPr lang="en-US" b="1" dirty="0" smtClean="0"/>
              <a:t>Francis Willard</a:t>
            </a:r>
            <a:r>
              <a:rPr lang="en-US" dirty="0" smtClean="0"/>
              <a:t>, founder of the Woman's Christian Temperance Union (WCTU) got 1 million women to join the cause against alcohol. The WCTU was joined by the Anti-Saloon League. They were well-organized and well-financed. </a:t>
            </a:r>
          </a:p>
          <a:p>
            <a:pPr lvl="2"/>
            <a:r>
              <a:rPr lang="en-US" dirty="0" smtClean="0"/>
              <a:t>Many states and counties went "dry." In 1914, 1/2 of Americans lived in dry areas. </a:t>
            </a:r>
          </a:p>
          <a:p>
            <a:pPr lvl="2"/>
            <a:r>
              <a:rPr lang="en-US" dirty="0" smtClean="0"/>
              <a:t>The movement culminated in 1919 with the </a:t>
            </a:r>
            <a:r>
              <a:rPr lang="en-US" b="1" dirty="0" smtClean="0"/>
              <a:t>18th Amendment</a:t>
            </a:r>
            <a:r>
              <a:rPr lang="en-US" dirty="0" smtClean="0"/>
              <a:t> (AKA </a:t>
            </a:r>
            <a:r>
              <a:rPr lang="en-US" b="1" dirty="0" smtClean="0"/>
              <a:t>Prohibition</a:t>
            </a:r>
            <a:r>
              <a:rPr lang="en-US" dirty="0" smtClean="0"/>
              <a:t>) that </a:t>
            </a:r>
            <a:r>
              <a:rPr lang="en-US" u="sng" dirty="0" smtClean="0"/>
              <a:t>banned alcohol's sale, consumption, and possession</a:t>
            </a:r>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TR’s Square Deal for Labor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President Roosevelt had been moved the by muckrakers and the Progressives' ideals. He pursued the "three C's": (1) control of the corporations, (2) consumer protection, and (3) conservation of natural resources. </a:t>
            </a:r>
          </a:p>
          <a:p>
            <a:pPr lvl="1"/>
            <a:r>
              <a:rPr lang="en-US" dirty="0" smtClean="0"/>
              <a:t>A strike took place in 1902 at the anthracite coal mines of Pennsylvania. The workers called for a 20% pay increase and a reduction of work hours from 10 to 9 hours. </a:t>
            </a:r>
          </a:p>
          <a:p>
            <a:pPr lvl="2"/>
            <a:r>
              <a:rPr lang="en-US" dirty="0" smtClean="0"/>
              <a:t>Coal supplies dwindled and the nation felt the effects of the coal shortage so TR called in strike workers to the White House. Roosevelt was not impressed with the strike leaders. </a:t>
            </a:r>
          </a:p>
          <a:p>
            <a:pPr lvl="2"/>
            <a:r>
              <a:rPr lang="en-US" dirty="0" smtClean="0"/>
              <a:t>Roosevelt finally </a:t>
            </a:r>
            <a:r>
              <a:rPr lang="en-US" u="sng" dirty="0" smtClean="0"/>
              <a:t>threatened to use federal troops to operate the mines</a:t>
            </a:r>
            <a:r>
              <a:rPr lang="en-US" dirty="0" smtClean="0"/>
              <a:t>. At this threat, the owners agreed to go to arbitration. The workers were given a 10% increase and the 9 hour day. The workers' union, however, was not officially recognized for bargaining.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Roosevelt called on Congress to form the </a:t>
            </a:r>
            <a:r>
              <a:rPr lang="en-US" b="1" dirty="0" smtClean="0"/>
              <a:t>Dept. of Commerce and Labor</a:t>
            </a:r>
            <a:r>
              <a:rPr lang="en-US" dirty="0" smtClean="0"/>
              <a:t>, which it did. The department split in half ten years later. </a:t>
            </a:r>
          </a:p>
          <a:p>
            <a:pPr lvl="2"/>
            <a:r>
              <a:rPr lang="en-US" dirty="0" smtClean="0"/>
              <a:t>The Bureau of Corporations would investigate interstate trade and become important for breaking up monopolies during the "trust-busting" days.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 Corrals the Corporations </a:t>
            </a:r>
            <a:endParaRPr lang="en-US" dirty="0"/>
          </a:p>
        </p:txBody>
      </p:sp>
      <p:sp>
        <p:nvSpPr>
          <p:cNvPr id="3" name="Content Placeholder 2"/>
          <p:cNvSpPr>
            <a:spLocks noGrp="1"/>
          </p:cNvSpPr>
          <p:nvPr>
            <p:ph idx="1"/>
          </p:nvPr>
        </p:nvSpPr>
        <p:spPr/>
        <p:txBody>
          <a:bodyPr/>
          <a:lstStyle/>
          <a:p>
            <a:pPr lvl="1"/>
            <a:r>
              <a:rPr lang="en-US" dirty="0" smtClean="0"/>
              <a:t>The Interstate Commerce Commission (1887) had been designed to regulate railroads but it was proving to be ineffective. Therefore, it was decided more needed to be done. </a:t>
            </a:r>
          </a:p>
          <a:p>
            <a:pPr lvl="2"/>
            <a:r>
              <a:rPr lang="en-US" dirty="0" smtClean="0"/>
              <a:t>Congress passed the </a:t>
            </a:r>
            <a:r>
              <a:rPr lang="en-US" b="1" dirty="0" smtClean="0"/>
              <a:t>Elkins Act</a:t>
            </a:r>
            <a:r>
              <a:rPr lang="en-US" dirty="0" smtClean="0"/>
              <a:t> in 1903. It </a:t>
            </a:r>
            <a:r>
              <a:rPr lang="en-US" u="sng" dirty="0" smtClean="0"/>
              <a:t>banned and prosecuted rebates awarded by railroaders</a:t>
            </a:r>
            <a:r>
              <a:rPr lang="en-US" dirty="0" smtClean="0"/>
              <a:t>. </a:t>
            </a:r>
          </a:p>
          <a:p>
            <a:pPr lvl="2"/>
            <a:r>
              <a:rPr lang="en-US" dirty="0" smtClean="0"/>
              <a:t>The </a:t>
            </a:r>
            <a:r>
              <a:rPr lang="en-US" b="1" dirty="0" smtClean="0"/>
              <a:t>Hepburn Act</a:t>
            </a:r>
            <a:r>
              <a:rPr lang="en-US" dirty="0" smtClean="0"/>
              <a:t> </a:t>
            </a:r>
            <a:r>
              <a:rPr lang="en-US" u="sng" dirty="0" smtClean="0"/>
              <a:t>placed restrictions on free passes</a:t>
            </a:r>
            <a:r>
              <a:rPr lang="en-US" dirty="0" smtClean="0"/>
              <a:t> handed out by railroads (usually to the press to ensure good reports).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Teddy Roosevelt nurtured the reputation of a trust buster. TR concluded, however that there were "good trusts" and there were "bad trusts." The bad trusts had to go. </a:t>
            </a:r>
          </a:p>
          <a:p>
            <a:pPr lvl="2"/>
            <a:r>
              <a:rPr lang="en-US" dirty="0" smtClean="0"/>
              <a:t>TR's most noteworthy target was the </a:t>
            </a:r>
            <a:r>
              <a:rPr lang="en-US" b="1" dirty="0" smtClean="0"/>
              <a:t>Northern Securities Company</a:t>
            </a:r>
            <a:r>
              <a:rPr lang="en-US" dirty="0" smtClean="0"/>
              <a:t> run by </a:t>
            </a:r>
            <a:r>
              <a:rPr lang="en-US" b="1" dirty="0" smtClean="0"/>
              <a:t>J.P. Morgan</a:t>
            </a:r>
            <a:r>
              <a:rPr lang="en-US" dirty="0" smtClean="0"/>
              <a:t> and James Hill. </a:t>
            </a:r>
          </a:p>
          <a:p>
            <a:pPr lvl="3"/>
            <a:r>
              <a:rPr lang="en-US" dirty="0" smtClean="0"/>
              <a:t>TR busted up Northern Securities (his decision was upheld by the Supreme Court). Busting J.P. Morgan's outfit angered Wall Street but this high-profile bust furthered TR's trust buster image.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Roots </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When the 1900's dawned, there were 76 million Americans. 1 out of 7 were foreign-born. </a:t>
            </a:r>
          </a:p>
          <a:p>
            <a:pPr lvl="1"/>
            <a:r>
              <a:rPr lang="en-US" dirty="0" smtClean="0"/>
              <a:t>A new reform movement immediately began, led by "</a:t>
            </a:r>
            <a:r>
              <a:rPr lang="en-US" b="1" dirty="0" smtClean="0"/>
              <a:t>Progressives</a:t>
            </a:r>
            <a:r>
              <a:rPr lang="en-US" dirty="0" smtClean="0"/>
              <a:t>". Their goals were to stop monopolies, corruption, inefficiency, and social injustice. </a:t>
            </a:r>
          </a:p>
          <a:p>
            <a:pPr lvl="2"/>
            <a:r>
              <a:rPr lang="en-US" dirty="0" smtClean="0"/>
              <a:t>The method of the progressives was to strengthen the state—to give more powers to the government. </a:t>
            </a:r>
            <a:r>
              <a:rPr lang="en-US" u="sng" dirty="0" smtClean="0"/>
              <a:t>Their over-arching goal was to use the government "as an agency of human welfare</a:t>
            </a:r>
            <a:r>
              <a:rPr lang="en-US" dirty="0" smtClean="0"/>
              <a:t>." </a:t>
            </a:r>
          </a:p>
          <a:p>
            <a:pPr lvl="1"/>
            <a:r>
              <a:rPr lang="en-US" dirty="0" smtClean="0"/>
              <a:t>The </a:t>
            </a:r>
            <a:r>
              <a:rPr lang="en-US" u="sng" dirty="0" smtClean="0"/>
              <a:t>roots of Progressivism began with the Greenback Party (1870's) and the Populist Party (1890's)</a:t>
            </a:r>
            <a:r>
              <a:rPr lang="en-US" dirty="0" smtClean="0"/>
              <a:t>. A modern industrial society seemed to call for more government action and to take a step back from pure, </a:t>
            </a:r>
            <a:r>
              <a:rPr lang="en-US" i="1" dirty="0" smtClean="0"/>
              <a:t>laissez-faire</a:t>
            </a:r>
            <a:r>
              <a:rPr lang="en-US" dirty="0" smtClean="0"/>
              <a:t> capitalism.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rmAutofit lnSpcReduction="10000"/>
          </a:bodyPr>
          <a:lstStyle/>
          <a:p>
            <a:pPr lvl="2"/>
            <a:r>
              <a:rPr lang="en-US" dirty="0" smtClean="0"/>
              <a:t>In all, Roosevelt attacked some 40 trusts, including busting the beef, sugar, fertilizer, and harvester trusts </a:t>
            </a:r>
          </a:p>
          <a:p>
            <a:pPr lvl="2"/>
            <a:r>
              <a:rPr lang="en-US" dirty="0" smtClean="0"/>
              <a:t>Despite his reputation as a trust buster, TR allowed the "good trusts" to survive. He believed his actions against the bad trusts would prevent the good ones from going astray. </a:t>
            </a:r>
          </a:p>
          <a:p>
            <a:pPr lvl="2"/>
            <a:r>
              <a:rPr lang="en-US" dirty="0" smtClean="0"/>
              <a:t>William Howard Taft, who succeeded Roosevelt, would actually be more of a trust buster than TR. Taft actually busted </a:t>
            </a:r>
            <a:r>
              <a:rPr lang="en-US" i="1" dirty="0" smtClean="0"/>
              <a:t>more</a:t>
            </a:r>
            <a:r>
              <a:rPr lang="en-US" dirty="0" smtClean="0"/>
              <a:t> trusts than TR. </a:t>
            </a:r>
          </a:p>
          <a:p>
            <a:pPr lvl="3"/>
            <a:r>
              <a:rPr lang="en-US" dirty="0" smtClean="0"/>
              <a:t>Another example occurred over the U.S. Steel Company. U.S. Steel wanted to acquire the Tennessee Coal and Iron Company. TR had said that the move of this good trust would be okay, but Taft felt otherwise. Roosevelt was very angry over Taft's reversal of his position.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Caring for the Consumer </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pPr lvl="1"/>
            <a:r>
              <a:rPr lang="en-US" b="1" dirty="0" smtClean="0"/>
              <a:t>Upton Sinclair</a:t>
            </a:r>
            <a:r>
              <a:rPr lang="en-US" dirty="0" smtClean="0"/>
              <a:t> wrote </a:t>
            </a:r>
            <a:r>
              <a:rPr lang="en-US" i="1" dirty="0" smtClean="0"/>
              <a:t>The Jungle</a:t>
            </a:r>
            <a:r>
              <a:rPr lang="en-US" dirty="0" smtClean="0"/>
              <a:t> about </a:t>
            </a:r>
            <a:r>
              <a:rPr lang="en-US" u="sng" dirty="0" smtClean="0"/>
              <a:t>the meat packing industry's horrible conditions</a:t>
            </a:r>
            <a:r>
              <a:rPr lang="en-US" dirty="0" smtClean="0"/>
              <a:t>. Sinclair's goal was to reveal the plight of the workers. But, </a:t>
            </a:r>
            <a:r>
              <a:rPr lang="en-US" u="sng" dirty="0" smtClean="0"/>
              <a:t>the real effect was to gross out America and initiate action in Congress</a:t>
            </a:r>
            <a:r>
              <a:rPr lang="en-US" dirty="0" smtClean="0"/>
              <a:t>. </a:t>
            </a:r>
          </a:p>
          <a:p>
            <a:pPr lvl="2"/>
            <a:r>
              <a:rPr lang="en-US" dirty="0" smtClean="0"/>
              <a:t>His book motivated Congress to pass the </a:t>
            </a:r>
            <a:r>
              <a:rPr lang="en-US" b="1" dirty="0" smtClean="0"/>
              <a:t>Meat Inspection Act</a:t>
            </a:r>
            <a:r>
              <a:rPr lang="en-US" dirty="0" smtClean="0"/>
              <a:t> (1906). Henceforth meat would be inspected by the U.S.D.A. </a:t>
            </a:r>
          </a:p>
          <a:p>
            <a:pPr lvl="2"/>
            <a:r>
              <a:rPr lang="en-US" dirty="0" smtClean="0"/>
              <a:t>The </a:t>
            </a:r>
            <a:r>
              <a:rPr lang="en-US" b="1" dirty="0" smtClean="0"/>
              <a:t>Pure Food and Drug Act</a:t>
            </a:r>
            <a:r>
              <a:rPr lang="en-US" dirty="0" smtClean="0"/>
              <a:t> was also passed. Its goal was to ensure proper labeling of food and </a:t>
            </a:r>
            <a:r>
              <a:rPr lang="en-US" dirty="0" err="1" smtClean="0"/>
              <a:t>drugs.and</a:t>
            </a:r>
            <a:r>
              <a:rPr lang="en-US" dirty="0" smtClean="0"/>
              <a:t> to prevent tampering. </a:t>
            </a:r>
          </a:p>
          <a:p>
            <a:pPr lvl="1"/>
            <a:r>
              <a:rPr lang="en-US" dirty="0" smtClean="0"/>
              <a:t>These acts would help Europe to trust American meat and thus help exports..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 Control </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lvl="1"/>
            <a:r>
              <a:rPr lang="en-US" dirty="0" smtClean="0"/>
              <a:t>Americans had long considered their natural resources inexhaustible. By about 1900, they were realizing this was not true and that conservation was needed. Acts of Congress began preserving the land… </a:t>
            </a:r>
          </a:p>
          <a:p>
            <a:pPr lvl="2"/>
            <a:r>
              <a:rPr lang="en-US" dirty="0" smtClean="0"/>
              <a:t>The first conservation act was the </a:t>
            </a:r>
            <a:r>
              <a:rPr lang="en-US" b="1" dirty="0" smtClean="0"/>
              <a:t>Desert Land Act</a:t>
            </a:r>
            <a:r>
              <a:rPr lang="en-US" dirty="0" smtClean="0"/>
              <a:t> (1877). It sold desert land at a cheap rate on the promise the land would be irrigated. </a:t>
            </a:r>
          </a:p>
          <a:p>
            <a:pPr lvl="2"/>
            <a:r>
              <a:rPr lang="en-US" dirty="0" smtClean="0"/>
              <a:t>The </a:t>
            </a:r>
            <a:r>
              <a:rPr lang="en-US" b="1" dirty="0" smtClean="0"/>
              <a:t>Forest Reserve Act</a:t>
            </a:r>
            <a:r>
              <a:rPr lang="en-US" dirty="0" smtClean="0"/>
              <a:t> (1891) gave the president permission to set aside land as parks and reserves. Millions of acres of old-growth forests were preserved under this authority. </a:t>
            </a:r>
          </a:p>
          <a:p>
            <a:pPr lvl="2"/>
            <a:r>
              <a:rPr lang="en-US" dirty="0" smtClean="0"/>
              <a:t>The </a:t>
            </a:r>
            <a:r>
              <a:rPr lang="en-US" b="1" dirty="0" smtClean="0"/>
              <a:t>Carey Act</a:t>
            </a:r>
            <a:r>
              <a:rPr lang="en-US" dirty="0" smtClean="0"/>
              <a:t> (1894) gave federal land to the states, again on the promise of irrigation.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05800" cy="4906963"/>
          </a:xfrm>
        </p:spPr>
        <p:txBody>
          <a:bodyPr>
            <a:normAutofit fontScale="77500" lnSpcReduction="20000"/>
          </a:bodyPr>
          <a:lstStyle/>
          <a:p>
            <a:pPr lvl="1"/>
            <a:r>
              <a:rPr lang="en-US" u="sng" dirty="0" smtClean="0"/>
              <a:t>Teddy Roosevelt's presidency truly started a new era in conservation</a:t>
            </a:r>
            <a:r>
              <a:rPr lang="en-US" dirty="0" smtClean="0"/>
              <a:t>. Roosevelt was a consummate outdoorsman, was very concerned about the nation's timber and mineral depletion, </a:t>
            </a:r>
            <a:r>
              <a:rPr lang="en-US" u="sng" dirty="0" smtClean="0"/>
              <a:t>and started the conservation movement with action</a:t>
            </a:r>
            <a:r>
              <a:rPr lang="en-US" dirty="0" smtClean="0"/>
              <a:t>. </a:t>
            </a:r>
          </a:p>
          <a:p>
            <a:pPr lvl="2"/>
            <a:r>
              <a:rPr lang="en-US" dirty="0" smtClean="0"/>
              <a:t>Others helped Roosevelt in the push to conserve, notably conservationist and Division of Forest head </a:t>
            </a:r>
            <a:r>
              <a:rPr lang="en-US" b="1" dirty="0" smtClean="0"/>
              <a:t>Gifford Pinchot</a:t>
            </a:r>
            <a:r>
              <a:rPr lang="en-US" dirty="0" smtClean="0"/>
              <a:t> and naturalist </a:t>
            </a:r>
            <a:r>
              <a:rPr lang="en-US" b="1" dirty="0" smtClean="0"/>
              <a:t>John Muir</a:t>
            </a:r>
            <a:r>
              <a:rPr lang="en-US" dirty="0" smtClean="0"/>
              <a:t>, </a:t>
            </a:r>
            <a:r>
              <a:rPr lang="en-US" u="sng" dirty="0" smtClean="0"/>
              <a:t>the most well-known spokesman for Mother Nature</a:t>
            </a:r>
            <a:r>
              <a:rPr lang="en-US" dirty="0" smtClean="0"/>
              <a:t>. </a:t>
            </a:r>
          </a:p>
          <a:p>
            <a:pPr lvl="2"/>
            <a:r>
              <a:rPr lang="en-US" dirty="0" smtClean="0"/>
              <a:t>TR got the </a:t>
            </a:r>
            <a:r>
              <a:rPr lang="en-US" b="1" dirty="0" smtClean="0"/>
              <a:t>Newlands Act</a:t>
            </a:r>
            <a:r>
              <a:rPr lang="en-US" dirty="0" smtClean="0"/>
              <a:t> (1902) passed to begin massive irrigation projects out West. The Roosevelt Dam (on Arizona's Salt River) and dozens of other western dams created reservoirs to water, and bring life to, the arid land. </a:t>
            </a:r>
          </a:p>
          <a:p>
            <a:pPr lvl="2"/>
            <a:r>
              <a:rPr lang="en-US" dirty="0" smtClean="0"/>
              <a:t>TR wanted to save to the trees. By 1900, only 1/4 of the nation's once-vast virgin trees still stood. </a:t>
            </a:r>
          </a:p>
          <a:p>
            <a:pPr lvl="3"/>
            <a:r>
              <a:rPr lang="en-US" dirty="0" smtClean="0"/>
              <a:t>Roosevelt set aside 125 million acres of forest land (3 times the acreage of his 3 predecessors). Large quantities of land were also set aside for coal and water reserves. Purely as an example, he had no White House Christmas tree in 1902</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 public shared TR's concern and passion for nature. </a:t>
            </a:r>
          </a:p>
          <a:p>
            <a:pPr lvl="2"/>
            <a:r>
              <a:rPr lang="en-US" b="1" dirty="0" smtClean="0"/>
              <a:t>Jack London</a:t>
            </a:r>
            <a:r>
              <a:rPr lang="en-US" dirty="0" smtClean="0"/>
              <a:t>'s outdoorsy novels became popular, such as </a:t>
            </a:r>
            <a:r>
              <a:rPr lang="en-US" i="1" dirty="0" smtClean="0"/>
              <a:t>The Call of the Wild</a:t>
            </a:r>
            <a:r>
              <a:rPr lang="en-US" dirty="0" smtClean="0"/>
              <a:t> about Alaska's Klondike gold rush. </a:t>
            </a:r>
          </a:p>
          <a:p>
            <a:pPr lvl="2"/>
            <a:r>
              <a:rPr lang="en-US" dirty="0" smtClean="0"/>
              <a:t>Outdoorsy organizations emerged, such as the Boy Scouts of America and the Sierra Club (whose goal was/is conservation).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dirty="0" smtClean="0"/>
              <a:t>The </a:t>
            </a:r>
            <a:r>
              <a:rPr lang="en-US" b="1" dirty="0" err="1" smtClean="0"/>
              <a:t>Hetchy</a:t>
            </a:r>
            <a:r>
              <a:rPr lang="en-US" b="1" dirty="0" smtClean="0"/>
              <a:t> </a:t>
            </a:r>
            <a:r>
              <a:rPr lang="en-US" b="1" dirty="0" err="1" smtClean="0"/>
              <a:t>Hetch</a:t>
            </a:r>
            <a:r>
              <a:rPr lang="en-US" b="1" dirty="0" smtClean="0"/>
              <a:t> Valley</a:t>
            </a:r>
            <a:r>
              <a:rPr lang="en-US" dirty="0" smtClean="0"/>
              <a:t> of Yosemite National Park exposed a philosophical rupture amongst the conservationists. </a:t>
            </a:r>
          </a:p>
          <a:p>
            <a:pPr lvl="2"/>
            <a:r>
              <a:rPr lang="en-US" dirty="0" err="1" smtClean="0"/>
              <a:t>Hetchy</a:t>
            </a:r>
            <a:r>
              <a:rPr lang="en-US" dirty="0" smtClean="0"/>
              <a:t> </a:t>
            </a:r>
            <a:r>
              <a:rPr lang="en-US" dirty="0" err="1" smtClean="0"/>
              <a:t>Hetch</a:t>
            </a:r>
            <a:r>
              <a:rPr lang="en-US" dirty="0" smtClean="0"/>
              <a:t> was a beautiful Gorge that John Muir and the Sierra Club wanted to save. San Francisco wanted to dam it up for the city's water supply. In this case, TR sided with the city. </a:t>
            </a:r>
          </a:p>
          <a:p>
            <a:pPr lvl="3"/>
            <a:r>
              <a:rPr lang="en-US" dirty="0" smtClean="0"/>
              <a:t>Notably, </a:t>
            </a:r>
            <a:r>
              <a:rPr lang="en-US" u="sng" dirty="0" smtClean="0"/>
              <a:t>TR and Muir were good friends, but TR was a pragmatist—always seeking a practical solution over an idealized solution</a:t>
            </a:r>
            <a:r>
              <a:rPr lang="en-US" dirty="0" smtClean="0"/>
              <a:t>. </a:t>
            </a:r>
          </a:p>
          <a:p>
            <a:pPr lvl="3"/>
            <a:r>
              <a:rPr lang="en-US" dirty="0" smtClean="0"/>
              <a:t>The division was clearly shown. The question asked, "Should land be simply set aside and untouched forever?" as John Muir advocated. Or, "Should the land be wisely managed for man's benefit?", as Teddy Roosevelt advocated.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2" indent="-342900"/>
            <a:r>
              <a:rPr lang="en-US" dirty="0" smtClean="0"/>
              <a:t>The federal government gave San Francisco the okay to dam up the valley. </a:t>
            </a:r>
            <a:r>
              <a:rPr lang="en-US" u="sng" dirty="0" smtClean="0"/>
              <a:t>Roosevelt's policy of "multiple-use resource management" was set</a:t>
            </a:r>
            <a:r>
              <a:rPr lang="en-US" dirty="0" smtClean="0"/>
              <a:t>. The policy tried to use the land for recreation, reservoirs (for drinking, irrigating, water recreation), saw-then-replant logging, and summer stock grazing.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“Roosevelt Panic” of 1907 </a:t>
            </a:r>
            <a:endParaRPr lang="en-US" dirty="0"/>
          </a:p>
        </p:txBody>
      </p:sp>
      <p:sp>
        <p:nvSpPr>
          <p:cNvPr id="3" name="Content Placeholder 2"/>
          <p:cNvSpPr>
            <a:spLocks noGrp="1"/>
          </p:cNvSpPr>
          <p:nvPr>
            <p:ph idx="1"/>
          </p:nvPr>
        </p:nvSpPr>
        <p:spPr/>
        <p:txBody>
          <a:bodyPr/>
          <a:lstStyle/>
          <a:p>
            <a:pPr lvl="1"/>
            <a:r>
              <a:rPr lang="en-US" dirty="0" smtClean="0"/>
              <a:t>Theodore Roosevelt was loved by the people, witnessed by the "Teddy" bear. Conservatives thought of him as unpredictable due to his Progressive ways they meddled the government into businesses. </a:t>
            </a:r>
          </a:p>
          <a:p>
            <a:pPr lvl="2"/>
            <a:r>
              <a:rPr lang="en-US" dirty="0" smtClean="0"/>
              <a:t>After winning his election in 1904, he announced he would not seek a third term. This cut his power a bit since everyone then knew he'd be out in four years.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The economy took a sudden and sharp downtown in 1907. Wall Street was pounded, banks were run, suicides went up, and there were many Wall Street "speculators" were indicted on sneaky dealings. </a:t>
            </a:r>
          </a:p>
          <a:p>
            <a:pPr lvl="2"/>
            <a:r>
              <a:rPr lang="en-US" dirty="0" smtClean="0"/>
              <a:t>As with any economic downtown, the president was blamed, justly or not. Conservatives, especially, charged that Roosevelt's meddling in business had fouled up the cogs of the economy. They called it the "</a:t>
            </a:r>
            <a:r>
              <a:rPr lang="en-US" b="1" dirty="0" smtClean="0"/>
              <a:t>Roosevelt Panic</a:t>
            </a:r>
            <a:r>
              <a:rPr lang="en-US" dirty="0" smtClean="0"/>
              <a:t>." </a:t>
            </a:r>
          </a:p>
          <a:p>
            <a:pPr lvl="2"/>
            <a:r>
              <a:rPr lang="en-US" dirty="0" smtClean="0"/>
              <a:t>The Panic did reveal the need for a more elastic currency supply. In other words, the banks needed reserves to release into circulation if times got tough. </a:t>
            </a:r>
          </a:p>
          <a:p>
            <a:pPr lvl="3"/>
            <a:r>
              <a:rPr lang="en-US" dirty="0" smtClean="0"/>
              <a:t>Congress passed the </a:t>
            </a:r>
            <a:r>
              <a:rPr lang="en-US" b="1" dirty="0" smtClean="0"/>
              <a:t>Aldrich-Vreeland Act</a:t>
            </a:r>
            <a:r>
              <a:rPr lang="en-US" dirty="0" smtClean="0"/>
              <a:t> (1908) </a:t>
            </a:r>
            <a:r>
              <a:rPr lang="en-US" u="sng" dirty="0" smtClean="0"/>
              <a:t>authorizing national banks to release money into circulation</a:t>
            </a:r>
            <a:r>
              <a:rPr lang="en-US" dirty="0" smtClean="0"/>
              <a:t>. </a:t>
            </a:r>
          </a:p>
          <a:p>
            <a:pPr lvl="3"/>
            <a:r>
              <a:rPr lang="en-US" dirty="0" smtClean="0"/>
              <a:t>This law/action paved the way for the monumental </a:t>
            </a:r>
            <a:r>
              <a:rPr lang="en-US" b="1" dirty="0" smtClean="0"/>
              <a:t>Federal Reserve Act</a:t>
            </a:r>
            <a:r>
              <a:rPr lang="en-US" dirty="0" smtClean="0"/>
              <a:t> (1913).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Rough Rider Thunders Out </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In 1908, TR was still very popular. He used his popularity to endorse a candidate that had similar policies as himself—</a:t>
            </a:r>
            <a:r>
              <a:rPr lang="en-US" b="1" dirty="0" smtClean="0"/>
              <a:t>William Howard Taft</a:t>
            </a:r>
            <a:r>
              <a:rPr lang="en-US" dirty="0" smtClean="0"/>
              <a:t>. </a:t>
            </a:r>
          </a:p>
          <a:p>
            <a:pPr lvl="2"/>
            <a:r>
              <a:rPr lang="en-US" dirty="0" smtClean="0"/>
              <a:t>Taft was a big fellow and very likable. The old saying was that "everybody loves a fat man" and in Taft's case the saying seemed to fit. </a:t>
            </a:r>
          </a:p>
          <a:p>
            <a:pPr lvl="2"/>
            <a:r>
              <a:rPr lang="en-US" dirty="0" smtClean="0"/>
              <a:t>The Democrats put forth William Jennings Bryan yet again. Bryan also painted himself as a Progressive. </a:t>
            </a:r>
          </a:p>
          <a:p>
            <a:pPr lvl="2"/>
            <a:r>
              <a:rPr lang="en-US" u="sng" dirty="0" smtClean="0"/>
              <a:t>Riding on TR's popularity, Taft won the election easily</a:t>
            </a:r>
            <a:r>
              <a:rPr lang="en-US" dirty="0" smtClean="0"/>
              <a:t>, 321 to 162 in the electoral. </a:t>
            </a:r>
          </a:p>
          <a:p>
            <a:pPr lvl="3"/>
            <a:r>
              <a:rPr lang="en-US" dirty="0" smtClean="0"/>
              <a:t>As a sign-of-the-times Socialist Party candidate </a:t>
            </a:r>
            <a:r>
              <a:rPr lang="en-US" b="1" dirty="0" smtClean="0"/>
              <a:t>Eugene Debs</a:t>
            </a:r>
            <a:r>
              <a:rPr lang="en-US" dirty="0" smtClean="0"/>
              <a:t> (of Pullman Strike fame) garnered a surprising 420,000 votes.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153400" cy="4983163"/>
          </a:xfrm>
        </p:spPr>
        <p:txBody>
          <a:bodyPr>
            <a:normAutofit fontScale="85000" lnSpcReduction="10000"/>
          </a:bodyPr>
          <a:lstStyle/>
          <a:p>
            <a:pPr lvl="1"/>
            <a:r>
              <a:rPr lang="en-US" dirty="0" smtClean="0"/>
              <a:t>Writers used the power of the pen to make their progressive points. </a:t>
            </a:r>
          </a:p>
          <a:p>
            <a:pPr lvl="2"/>
            <a:r>
              <a:rPr lang="en-US" b="1" dirty="0" smtClean="0"/>
              <a:t>Henry Demarest Lloyd</a:t>
            </a:r>
            <a:r>
              <a:rPr lang="en-US" dirty="0" smtClean="0"/>
              <a:t> wrote </a:t>
            </a:r>
            <a:r>
              <a:rPr lang="en-US" i="1" dirty="0" smtClean="0"/>
              <a:t>Wealth Against Commonwealth</a:t>
            </a:r>
            <a:r>
              <a:rPr lang="en-US" dirty="0" smtClean="0"/>
              <a:t> (1894) which struck at the Standard Oil Company. </a:t>
            </a:r>
          </a:p>
          <a:p>
            <a:pPr lvl="2"/>
            <a:r>
              <a:rPr lang="en-US" b="1" dirty="0" err="1" smtClean="0"/>
              <a:t>Thorstein</a:t>
            </a:r>
            <a:r>
              <a:rPr lang="en-US" b="1" dirty="0" smtClean="0"/>
              <a:t> Veblen</a:t>
            </a:r>
            <a:r>
              <a:rPr lang="en-US" dirty="0" smtClean="0"/>
              <a:t> wrote </a:t>
            </a:r>
            <a:r>
              <a:rPr lang="en-US" i="1" dirty="0" smtClean="0"/>
              <a:t>The Theory of the Leisure Class</a:t>
            </a:r>
            <a:r>
              <a:rPr lang="en-US" dirty="0" smtClean="0"/>
              <a:t> (1899) criticizing people who made money seemingly for money's sake. He spoke of "predatory wealth" and "conspicuous consumption." </a:t>
            </a:r>
          </a:p>
          <a:p>
            <a:pPr lvl="2"/>
            <a:r>
              <a:rPr lang="en-US" b="1" dirty="0" smtClean="0"/>
              <a:t>Jacob Riis</a:t>
            </a:r>
            <a:r>
              <a:rPr lang="en-US" dirty="0" smtClean="0"/>
              <a:t> wrote </a:t>
            </a:r>
            <a:r>
              <a:rPr lang="en-US" i="1" dirty="0" smtClean="0"/>
              <a:t>How the Other Half Lives</a:t>
            </a:r>
            <a:r>
              <a:rPr lang="en-US" dirty="0" smtClean="0"/>
              <a:t> (1890) about the lives of the poor. He wanted to divert attention from America's infatuation with how the rich live and </a:t>
            </a:r>
            <a:r>
              <a:rPr lang="en-US" u="sng" dirty="0" smtClean="0"/>
              <a:t>show the life of squalor in the New York slums</a:t>
            </a:r>
            <a:r>
              <a:rPr lang="en-US" dirty="0" smtClean="0"/>
              <a:t>. This book would influence Teddy Roosevelt, a future New York police commissioner. </a:t>
            </a:r>
          </a:p>
          <a:p>
            <a:pPr lvl="2"/>
            <a:r>
              <a:rPr lang="en-US" b="1" dirty="0" smtClean="0"/>
              <a:t>Theodore Dreiser</a:t>
            </a:r>
            <a:r>
              <a:rPr lang="en-US" dirty="0" smtClean="0"/>
              <a:t> made his points through his realist fiction. In </a:t>
            </a:r>
            <a:r>
              <a:rPr lang="en-US" i="1" dirty="0" smtClean="0"/>
              <a:t>The Financier</a:t>
            </a:r>
            <a:r>
              <a:rPr lang="en-US" dirty="0" smtClean="0"/>
              <a:t> (1912) and </a:t>
            </a:r>
            <a:r>
              <a:rPr lang="en-US" i="1" dirty="0" smtClean="0"/>
              <a:t>The Titan</a:t>
            </a:r>
            <a:r>
              <a:rPr lang="en-US" dirty="0" smtClean="0"/>
              <a:t> (1914) he criticized promoters and profiteers.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92500"/>
          </a:bodyPr>
          <a:lstStyle/>
          <a:p>
            <a:pPr lvl="1"/>
            <a:r>
              <a:rPr lang="en-US" dirty="0" smtClean="0"/>
              <a:t>After the election, TR went to Africa on a hunting safari. His exploits were much followed and he returned as energetic as ever, still only 51 years old. </a:t>
            </a:r>
          </a:p>
          <a:p>
            <a:pPr lvl="2"/>
            <a:r>
              <a:rPr lang="en-US" dirty="0" smtClean="0"/>
              <a:t>TR's legacy was to begin to tame unbridled capitalism. He wasn't an enemy of business, but brought it under control. He sought the middle-ground in between the "me alone" idea of pure capitalism and the "father knows best" ideas of a government that controls people's lives. </a:t>
            </a:r>
          </a:p>
          <a:p>
            <a:pPr lvl="2"/>
            <a:r>
              <a:rPr lang="en-US" dirty="0" smtClean="0"/>
              <a:t>Other parts of his legacy include: (1) increasing the power of the presidency, (2) he initiated reforms, and (3) he showed that the U.S. was a world power and thus held great responsibilities.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 A Round Peg in a Square Hole </a:t>
            </a:r>
            <a:endParaRPr lang="en-US" dirty="0"/>
          </a:p>
        </p:txBody>
      </p:sp>
      <p:sp>
        <p:nvSpPr>
          <p:cNvPr id="3" name="Content Placeholder 2"/>
          <p:cNvSpPr>
            <a:spLocks noGrp="1"/>
          </p:cNvSpPr>
          <p:nvPr>
            <p:ph idx="1"/>
          </p:nvPr>
        </p:nvSpPr>
        <p:spPr/>
        <p:txBody>
          <a:bodyPr/>
          <a:lstStyle/>
          <a:p>
            <a:pPr lvl="1"/>
            <a:r>
              <a:rPr lang="en-US" dirty="0" smtClean="0"/>
              <a:t>At first, Taft seemed just fine. He was likable, seemed capable, had a solid background in experience. </a:t>
            </a:r>
          </a:p>
          <a:p>
            <a:pPr lvl="1"/>
            <a:r>
              <a:rPr lang="en-US" dirty="0" smtClean="0"/>
              <a:t>Tricky problems soon bogged him down. TR had been able to work through problems due to his force-of-personality and political instincts. </a:t>
            </a:r>
          </a:p>
          <a:p>
            <a:pPr lvl="2"/>
            <a:r>
              <a:rPr lang="en-US" dirty="0" smtClean="0"/>
              <a:t>Taft took a hands-off approach toward Congress which did not serve him well. </a:t>
            </a:r>
          </a:p>
          <a:p>
            <a:pPr lvl="2"/>
            <a:r>
              <a:rPr lang="en-US" dirty="0" smtClean="0"/>
              <a:t>He was a mild progressive only, more inclined toward the status quo than reform</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Dollar Goes Abroad as Diplomat </a:t>
            </a:r>
            <a:endParaRPr lang="en-US" dirty="0"/>
          </a:p>
        </p:txBody>
      </p:sp>
      <p:sp>
        <p:nvSpPr>
          <p:cNvPr id="3" name="Content Placeholder 2"/>
          <p:cNvSpPr>
            <a:spLocks noGrp="1"/>
          </p:cNvSpPr>
          <p:nvPr>
            <p:ph idx="1"/>
          </p:nvPr>
        </p:nvSpPr>
        <p:spPr/>
        <p:txBody>
          <a:bodyPr/>
          <a:lstStyle/>
          <a:p>
            <a:pPr lvl="1"/>
            <a:r>
              <a:rPr lang="en-US" dirty="0" smtClean="0"/>
              <a:t>President Taft encouraged a policy called "</a:t>
            </a:r>
            <a:r>
              <a:rPr lang="en-US" b="1" dirty="0" smtClean="0"/>
              <a:t>Dollar Diplomacy</a:t>
            </a:r>
            <a:r>
              <a:rPr lang="en-US" dirty="0" smtClean="0"/>
              <a:t>" where </a:t>
            </a:r>
            <a:r>
              <a:rPr lang="en-US" u="sng" dirty="0" smtClean="0"/>
              <a:t>Americans invested in foreign countries to gain power</a:t>
            </a:r>
            <a:r>
              <a:rPr lang="en-US" dirty="0" smtClean="0"/>
              <a:t>. </a:t>
            </a:r>
          </a:p>
          <a:p>
            <a:pPr lvl="2"/>
            <a:r>
              <a:rPr lang="en-US" dirty="0" smtClean="0"/>
              <a:t>Wall Street was urged to invest in strategic areas, especially the Far East and Latin America. </a:t>
            </a:r>
          </a:p>
          <a:p>
            <a:pPr lvl="2"/>
            <a:r>
              <a:rPr lang="en-US" dirty="0" smtClean="0"/>
              <a:t>The Dollar Diplomacy policy would thus strengthen the U.S. and make money at the same time. </a:t>
            </a:r>
            <a:r>
              <a:rPr lang="en-US" u="sng" dirty="0" smtClean="0"/>
              <a:t>Whereas TR had used the in-your-face Big Stick policy, Taft used the sneakier Dollar Diplomacy policy</a:t>
            </a:r>
            <a:r>
              <a:rPr lang="en-US" dirty="0" smtClean="0"/>
              <a: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059363"/>
          </a:xfrm>
        </p:spPr>
        <p:txBody>
          <a:bodyPr>
            <a:normAutofit fontScale="85000" lnSpcReduction="20000"/>
          </a:bodyPr>
          <a:lstStyle/>
          <a:p>
            <a:pPr lvl="1"/>
            <a:r>
              <a:rPr lang="en-US" dirty="0" smtClean="0"/>
              <a:t>A Dollar Diplomacy mishap occurred in China's Manchuria region. </a:t>
            </a:r>
          </a:p>
          <a:p>
            <a:pPr lvl="2"/>
            <a:r>
              <a:rPr lang="en-US" dirty="0" smtClean="0"/>
              <a:t>Taft wanted to buy Manchuria's railroads from Russia and Japan, then turn them over to the Chinese. This would keep the Open Door policy open, and strengthen the U.S.'s position in China. </a:t>
            </a:r>
          </a:p>
          <a:p>
            <a:pPr lvl="2"/>
            <a:r>
              <a:rPr lang="en-US" dirty="0" smtClean="0"/>
              <a:t>Russian and Japan blocked Sec. of State </a:t>
            </a:r>
            <a:r>
              <a:rPr lang="en-US" b="1" dirty="0" smtClean="0"/>
              <a:t>Philander Knox</a:t>
            </a:r>
            <a:r>
              <a:rPr lang="en-US" dirty="0" smtClean="0"/>
              <a:t>'s deal and Taft suffered a Dollar Diplomacy black eye. </a:t>
            </a:r>
          </a:p>
          <a:p>
            <a:pPr lvl="1"/>
            <a:r>
              <a:rPr lang="en-US" dirty="0" smtClean="0"/>
              <a:t>Latin America was a busy spot for the Dollar Diplomacy policy. The Monroe Doctrine forbade Europe from intervening, so the U.S. did. </a:t>
            </a:r>
          </a:p>
          <a:p>
            <a:pPr lvl="2"/>
            <a:r>
              <a:rPr lang="en-US" dirty="0" smtClean="0"/>
              <a:t>The U.S. invested heavily in Honduras and Haiti, thinking they may become trouble spots. </a:t>
            </a:r>
          </a:p>
          <a:p>
            <a:pPr lvl="2"/>
            <a:r>
              <a:rPr lang="en-US" dirty="0" smtClean="0"/>
              <a:t>Ordering Europe to stay away from Latin America, and investing heavily there, meant </a:t>
            </a:r>
            <a:r>
              <a:rPr lang="en-US" u="sng" dirty="0" smtClean="0"/>
              <a:t>the U.S. now had a vested interest and shouldered responsibility there</a:t>
            </a:r>
            <a:r>
              <a:rPr lang="en-US" dirty="0" smtClean="0"/>
              <a:t>. </a:t>
            </a:r>
          </a:p>
          <a:p>
            <a:pPr lvl="3"/>
            <a:r>
              <a:rPr lang="en-US" dirty="0" smtClean="0"/>
              <a:t>Several flare-ups required the U.S. to intervene militarily including Cuba, Honduras, the Dominican Republic, and Nicaragua (for 13 years).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 the Trustbuster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lvl="1"/>
            <a:r>
              <a:rPr lang="en-US" dirty="0" smtClean="0"/>
              <a:t>Taft was more of a trust buster than Roosevelt; Taft brought 90 lawsuits against trusts during his 4 years in office </a:t>
            </a:r>
          </a:p>
          <a:p>
            <a:pPr lvl="1"/>
            <a:r>
              <a:rPr lang="en-US" dirty="0" smtClean="0"/>
              <a:t>Perhaps his most noteworthy bust was the Standard Oil Company. The Supreme Court ordered in broken into smaller companies in 1911. </a:t>
            </a:r>
          </a:p>
          <a:p>
            <a:pPr lvl="1"/>
            <a:r>
              <a:rPr lang="en-US" dirty="0" smtClean="0"/>
              <a:t>The U.S. Steel Company was under fire from Taft, even though Roosevelt had agreed to let the company survive as one of his "good trusts." When Taft sought to break it up, Roosevelt was furious at his successor's actions.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 Splits the Republican Party </a:t>
            </a:r>
            <a:endParaRPr lang="en-US" dirty="0"/>
          </a:p>
        </p:txBody>
      </p:sp>
      <p:sp>
        <p:nvSpPr>
          <p:cNvPr id="3" name="Content Placeholder 2"/>
          <p:cNvSpPr>
            <a:spLocks noGrp="1"/>
          </p:cNvSpPr>
          <p:nvPr>
            <p:ph idx="1"/>
          </p:nvPr>
        </p:nvSpPr>
        <p:spPr>
          <a:xfrm>
            <a:off x="381000" y="1600200"/>
            <a:ext cx="8305800" cy="4876800"/>
          </a:xfrm>
        </p:spPr>
        <p:txBody>
          <a:bodyPr>
            <a:normAutofit fontScale="92500" lnSpcReduction="10000"/>
          </a:bodyPr>
          <a:lstStyle/>
          <a:p>
            <a:pPr lvl="1"/>
            <a:r>
              <a:rPr lang="en-US" dirty="0" smtClean="0"/>
              <a:t>Two main issues split the Republican party: (1) the tariff and (2) conservation of lands. </a:t>
            </a:r>
          </a:p>
          <a:p>
            <a:pPr lvl="1"/>
            <a:r>
              <a:rPr lang="en-US" dirty="0" smtClean="0"/>
              <a:t>On the tariff, </a:t>
            </a:r>
            <a:r>
              <a:rPr lang="en-US" u="sng" dirty="0" smtClean="0"/>
              <a:t>old-school Republicans were high-tariff; New/Progressive Republicans were low tariff</a:t>
            </a:r>
            <a:r>
              <a:rPr lang="en-US" dirty="0" smtClean="0"/>
              <a:t>. </a:t>
            </a:r>
          </a:p>
          <a:p>
            <a:pPr lvl="2"/>
            <a:r>
              <a:rPr lang="en-US" dirty="0" smtClean="0"/>
              <a:t>Taft, as the mild Progressive, had promised to lower the tariff. As president, he sought to do just that, if only a small reduction. </a:t>
            </a:r>
          </a:p>
          <a:p>
            <a:pPr lvl="2"/>
            <a:r>
              <a:rPr lang="en-US" b="1" dirty="0" smtClean="0"/>
              <a:t>Sen. Nelson Aldrich</a:t>
            </a:r>
            <a:r>
              <a:rPr lang="en-US" dirty="0" smtClean="0"/>
              <a:t> added many </a:t>
            </a:r>
            <a:r>
              <a:rPr lang="en-US" i="1" dirty="0" smtClean="0"/>
              <a:t>increases</a:t>
            </a:r>
            <a:r>
              <a:rPr lang="en-US" dirty="0" smtClean="0"/>
              <a:t> to the bill while it was in the Senate. When passed and signed by Taft, the </a:t>
            </a:r>
            <a:r>
              <a:rPr lang="en-US" b="1" dirty="0" smtClean="0"/>
              <a:t>Payne-Aldrich Bill</a:t>
            </a:r>
            <a:r>
              <a:rPr lang="en-US" dirty="0" smtClean="0"/>
              <a:t> actually broke his campaign promise and angered many. </a:t>
            </a:r>
          </a:p>
          <a:p>
            <a:pPr lvl="3"/>
            <a:r>
              <a:rPr lang="en-US" dirty="0" smtClean="0"/>
              <a:t>Pres. Taft even unwisely named it "the best bill that the Republican party ever passed." </a:t>
            </a:r>
          </a:p>
          <a:p>
            <a:pPr lvl="2"/>
            <a:r>
              <a:rPr lang="en-US" dirty="0" smtClean="0"/>
              <a:t>In actuality, </a:t>
            </a:r>
            <a:r>
              <a:rPr lang="en-US" u="sng" dirty="0" smtClean="0"/>
              <a:t>the Payne-Aldrich Bill split the Republican party</a:t>
            </a:r>
            <a:r>
              <a:rPr lang="en-US" dirty="0" smtClean="0"/>
              <a: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92500"/>
          </a:bodyPr>
          <a:lstStyle/>
          <a:p>
            <a:pPr lvl="1"/>
            <a:r>
              <a:rPr lang="en-US" dirty="0" smtClean="0"/>
              <a:t>On conservation, </a:t>
            </a:r>
            <a:r>
              <a:rPr lang="en-US" u="sng" dirty="0" smtClean="0"/>
              <a:t>old-school Republicans favored using or developing the lands for business; new/Progressive Republicans favored conservation of lands</a:t>
            </a:r>
            <a:r>
              <a:rPr lang="en-US" dirty="0" smtClean="0"/>
              <a:t>. </a:t>
            </a:r>
          </a:p>
          <a:p>
            <a:pPr lvl="2"/>
            <a:r>
              <a:rPr lang="en-US" dirty="0" smtClean="0"/>
              <a:t>Taft did set up the Bureau of Mines to manage mineral resources. This was a "</a:t>
            </a:r>
            <a:r>
              <a:rPr lang="en-US" dirty="0" err="1" smtClean="0"/>
              <a:t>Progessive-ish</a:t>
            </a:r>
            <a:r>
              <a:rPr lang="en-US" dirty="0" smtClean="0"/>
              <a:t>" move and likely a popular one. </a:t>
            </a:r>
          </a:p>
          <a:p>
            <a:pPr lvl="2"/>
            <a:r>
              <a:rPr lang="en-US" dirty="0" smtClean="0"/>
              <a:t>However, Taft's involvement in the </a:t>
            </a:r>
            <a:r>
              <a:rPr lang="en-US" b="1" dirty="0" smtClean="0"/>
              <a:t>Ballinger-Pinchot quarrel</a:t>
            </a:r>
            <a:r>
              <a:rPr lang="en-US" dirty="0" smtClean="0"/>
              <a:t> (1910) was unpopular. </a:t>
            </a:r>
          </a:p>
          <a:p>
            <a:pPr lvl="3"/>
            <a:r>
              <a:rPr lang="en-US" dirty="0" smtClean="0"/>
              <a:t>Sec. of Interior </a:t>
            </a:r>
            <a:r>
              <a:rPr lang="en-US" b="1" dirty="0" smtClean="0"/>
              <a:t>Richard Ballinger</a:t>
            </a:r>
            <a:r>
              <a:rPr lang="en-US" dirty="0" smtClean="0"/>
              <a:t> said that public lands in Wyoming, Montana, and Alaska would be open for development. </a:t>
            </a:r>
          </a:p>
          <a:p>
            <a:pPr lvl="3"/>
            <a:r>
              <a:rPr lang="en-US" dirty="0" smtClean="0"/>
              <a:t>Chief of Forestry </a:t>
            </a:r>
            <a:r>
              <a:rPr lang="en-US" b="1" dirty="0" smtClean="0"/>
              <a:t>Gifford Pinchot</a:t>
            </a:r>
            <a:r>
              <a:rPr lang="en-US" dirty="0" smtClean="0"/>
              <a:t> was critical of the decision. Apparently siding with Ballinger, Taft fired Pinchot—an unpopular move.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 Republican party split became apparent in the 1910 Congress election. </a:t>
            </a:r>
          </a:p>
          <a:p>
            <a:pPr lvl="2"/>
            <a:r>
              <a:rPr lang="en-US" dirty="0" smtClean="0"/>
              <a:t>In the election, the old-school Republicans and new/Progressive Republicans split the vote, thus the Democrats won heavily in the House of Rep's. </a:t>
            </a:r>
          </a:p>
          <a:p>
            <a:pPr lvl="2"/>
            <a:r>
              <a:rPr lang="en-US" dirty="0" smtClean="0"/>
              <a:t>Also, Socialist </a:t>
            </a:r>
            <a:r>
              <a:rPr lang="en-US" b="1" dirty="0" smtClean="0"/>
              <a:t>Eugene Berger</a:t>
            </a:r>
            <a:r>
              <a:rPr lang="en-US" dirty="0" smtClean="0"/>
              <a:t> of Milwaukee won a seat in Congress—again, showing the movement toward Socialism.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Taft-Roosevelt Rupture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lvl="1"/>
            <a:r>
              <a:rPr lang="en-US" dirty="0" smtClean="0"/>
              <a:t>The Republican split turned from differing opinions to different parties. The National Progressive Republican League began in 1911. Sen. Robert La </a:t>
            </a:r>
            <a:r>
              <a:rPr lang="en-US" dirty="0" err="1" smtClean="0"/>
              <a:t>Follette</a:t>
            </a:r>
            <a:r>
              <a:rPr lang="en-US" dirty="0" smtClean="0"/>
              <a:t> ("Fighting Bob" of Wisconsin) seemed destined to become their candidate. </a:t>
            </a:r>
          </a:p>
          <a:p>
            <a:pPr lvl="1"/>
            <a:r>
              <a:rPr lang="en-US" dirty="0" smtClean="0"/>
              <a:t>Teddy Roosevelt was so upset about Taft's policies that TR dropped hints that he'd be interested in running again for president. </a:t>
            </a:r>
          </a:p>
          <a:p>
            <a:pPr lvl="2"/>
            <a:r>
              <a:rPr lang="en-US" dirty="0" smtClean="0"/>
              <a:t>He finally said, "My hat is in the ring!" arguing that he hadn't wanted three </a:t>
            </a:r>
            <a:r>
              <a:rPr lang="en-US" i="1" dirty="0" smtClean="0"/>
              <a:t>consecutive</a:t>
            </a:r>
            <a:r>
              <a:rPr lang="en-US" dirty="0" smtClean="0"/>
              <a:t> terms as president. </a:t>
            </a:r>
          </a:p>
          <a:p>
            <a:pPr lvl="2"/>
            <a:r>
              <a:rPr lang="en-US" dirty="0" smtClean="0"/>
              <a:t>La </a:t>
            </a:r>
            <a:r>
              <a:rPr lang="en-US" dirty="0" err="1" smtClean="0"/>
              <a:t>Follette</a:t>
            </a:r>
            <a:r>
              <a:rPr lang="en-US" dirty="0" smtClean="0"/>
              <a:t> was brushed aside and </a:t>
            </a:r>
            <a:r>
              <a:rPr lang="en-US" u="sng" dirty="0" smtClean="0"/>
              <a:t>Roosevelt was named as the Progressive Republican</a:t>
            </a:r>
            <a:r>
              <a:rPr lang="en-US" dirty="0" smtClean="0"/>
              <a:t>. </a:t>
            </a:r>
          </a:p>
          <a:p>
            <a:pPr lvl="1"/>
            <a:r>
              <a:rPr lang="en-US" dirty="0" smtClean="0"/>
              <a:t>The Taft-Roosevelt showdown came in June of 1912 at the Republican convention. Both men vied for the Republican nomination. </a:t>
            </a:r>
          </a:p>
          <a:p>
            <a:pPr lvl="2"/>
            <a:r>
              <a:rPr lang="en-US" dirty="0" smtClean="0"/>
              <a:t>As the sitting president, </a:t>
            </a:r>
            <a:r>
              <a:rPr lang="en-US" u="sng" dirty="0" smtClean="0"/>
              <a:t>Taft was nominated as the Republican candidate for 1912</a:t>
            </a:r>
            <a:r>
              <a:rPr lang="en-US" dirty="0" smtClean="0"/>
              <a:t>. </a:t>
            </a:r>
          </a:p>
          <a:p>
            <a:pPr lvl="2"/>
            <a:r>
              <a:rPr lang="en-US" dirty="0" smtClean="0"/>
              <a:t>Roosevelt wasn't done, however. </a:t>
            </a:r>
            <a:r>
              <a:rPr lang="en-US" u="sng" dirty="0" smtClean="0"/>
              <a:t>TR would simply run on his own as a third party candidate</a:t>
            </a: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Other causes gained steam during the Progressive era. </a:t>
            </a:r>
          </a:p>
          <a:p>
            <a:pPr lvl="2"/>
            <a:r>
              <a:rPr lang="en-US" dirty="0" smtClean="0"/>
              <a:t>Socialists, influenced by strong European governments, called for more government action in the U.S. and started gaining votes in the ballot box. </a:t>
            </a:r>
          </a:p>
          <a:p>
            <a:pPr lvl="2"/>
            <a:r>
              <a:rPr lang="en-US" dirty="0" smtClean="0"/>
              <a:t>Advocates of the "social gospel" (Christian charity) called for helping the poor. </a:t>
            </a:r>
          </a:p>
          <a:p>
            <a:pPr lvl="2"/>
            <a:r>
              <a:rPr lang="en-US" dirty="0" smtClean="0"/>
              <a:t>Female suffragists also called for social justice, as well as the right to vote. They were led by </a:t>
            </a:r>
            <a:r>
              <a:rPr lang="en-US" b="1" dirty="0" smtClean="0"/>
              <a:t>Jane Addams</a:t>
            </a:r>
            <a:r>
              <a:rPr lang="en-US" dirty="0" smtClean="0"/>
              <a:t> and </a:t>
            </a:r>
            <a:r>
              <a:rPr lang="en-US" b="1" dirty="0" smtClean="0"/>
              <a:t>Lillian Wald</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Raking Muck with the Muckrakers </a:t>
            </a:r>
            <a:endParaRPr lang="en-US" dirty="0"/>
          </a:p>
        </p:txBody>
      </p:sp>
      <p:sp>
        <p:nvSpPr>
          <p:cNvPr id="3" name="Content Placeholder 2"/>
          <p:cNvSpPr>
            <a:spLocks noGrp="1"/>
          </p:cNvSpPr>
          <p:nvPr>
            <p:ph idx="1"/>
          </p:nvPr>
        </p:nvSpPr>
        <p:spPr/>
        <p:txBody>
          <a:bodyPr/>
          <a:lstStyle/>
          <a:p>
            <a:pPr lvl="1"/>
            <a:r>
              <a:rPr lang="en-US" dirty="0" smtClean="0"/>
              <a:t>Around 1902, a new group of social critics emerged—the </a:t>
            </a:r>
            <a:r>
              <a:rPr lang="en-US" b="1" dirty="0" smtClean="0"/>
              <a:t>muckrakers</a:t>
            </a:r>
            <a:r>
              <a:rPr lang="en-US" dirty="0" smtClean="0"/>
              <a:t>. They typically exposed what they saw as corruption or injustice in writings. Favorite outlets for the muckrakers were liberal, reform-minded magazines like </a:t>
            </a:r>
            <a:r>
              <a:rPr lang="en-US" i="1" dirty="0" smtClean="0"/>
              <a:t>McClure's</a:t>
            </a:r>
            <a:r>
              <a:rPr lang="en-US" dirty="0" smtClean="0"/>
              <a:t>, </a:t>
            </a:r>
            <a:r>
              <a:rPr lang="en-US" i="1" dirty="0" smtClean="0"/>
              <a:t>Collier's</a:t>
            </a:r>
            <a:r>
              <a:rPr lang="en-US" dirty="0" smtClean="0"/>
              <a:t>, </a:t>
            </a:r>
            <a:r>
              <a:rPr lang="en-US" i="1" dirty="0" smtClean="0"/>
              <a:t>Cosmopolitan</a:t>
            </a:r>
            <a:r>
              <a:rPr lang="en-US" dirty="0" smtClean="0"/>
              <a:t>, and </a:t>
            </a:r>
            <a:r>
              <a:rPr lang="en-US" i="1" dirty="0" smtClean="0"/>
              <a:t>Everybody's</a:t>
            </a:r>
            <a:r>
              <a:rPr lang="en-US" dirty="0" smtClean="0"/>
              <a:t>. </a:t>
            </a:r>
          </a:p>
          <a:p>
            <a:pPr lvl="2"/>
            <a:r>
              <a:rPr lang="en-US" dirty="0" smtClean="0"/>
              <a:t>They were called "muckrakers" first by Teddy Roosevelt. It was a derogatory term, him being unimpressed with their tendency to focus on the negatives and "rake through the muck" of society.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6019800"/>
          </a:xfrm>
        </p:spPr>
        <p:txBody>
          <a:bodyPr>
            <a:normAutofit fontScale="77500" lnSpcReduction="20000"/>
          </a:bodyPr>
          <a:lstStyle/>
          <a:p>
            <a:pPr lvl="1"/>
            <a:r>
              <a:rPr lang="en-US" dirty="0" smtClean="0"/>
              <a:t>The muckrakers were very active and prolific… </a:t>
            </a:r>
          </a:p>
          <a:p>
            <a:pPr lvl="2"/>
            <a:r>
              <a:rPr lang="en-US" b="1" dirty="0" smtClean="0"/>
              <a:t>Lincoln Steffens</a:t>
            </a:r>
            <a:r>
              <a:rPr lang="en-US" dirty="0" smtClean="0"/>
              <a:t> wrote "The Shame of the Cities" (1902) which </a:t>
            </a:r>
            <a:r>
              <a:rPr lang="en-US" u="sng" dirty="0" smtClean="0"/>
              <a:t>exposed city corruption in cahoots with big business</a:t>
            </a:r>
            <a:r>
              <a:rPr lang="en-US" dirty="0" smtClean="0"/>
              <a:t>. </a:t>
            </a:r>
          </a:p>
          <a:p>
            <a:pPr lvl="2"/>
            <a:r>
              <a:rPr lang="en-US" b="1" dirty="0" smtClean="0"/>
              <a:t>Ida Tarbell</a:t>
            </a:r>
            <a:r>
              <a:rPr lang="en-US" dirty="0" smtClean="0"/>
              <a:t> wrote an exposé in </a:t>
            </a:r>
            <a:r>
              <a:rPr lang="en-US" i="1" dirty="0" smtClean="0"/>
              <a:t>McClure's</a:t>
            </a:r>
            <a:r>
              <a:rPr lang="en-US" dirty="0" smtClean="0"/>
              <a:t> that </a:t>
            </a:r>
            <a:r>
              <a:rPr lang="en-US" u="sng" dirty="0" smtClean="0"/>
              <a:t>laid bare the ruthless business tactics of John D. Rockefeller and the Standard Oil Company</a:t>
            </a:r>
            <a:r>
              <a:rPr lang="en-US" dirty="0" smtClean="0"/>
              <a:t>. Some thought she was just out for revenge because her father's business had been ruined by Rockefeller. But, all of her facts checked out. </a:t>
            </a:r>
          </a:p>
          <a:p>
            <a:pPr lvl="2"/>
            <a:r>
              <a:rPr lang="en-US" b="1" dirty="0" smtClean="0"/>
              <a:t>Thomas Lawson</a:t>
            </a:r>
            <a:r>
              <a:rPr lang="en-US" dirty="0" smtClean="0"/>
              <a:t> exposed the practices of stock market speculators in "Frenzied Finance" (1905-06), published in </a:t>
            </a:r>
            <a:r>
              <a:rPr lang="en-US" i="1" dirty="0" smtClean="0"/>
              <a:t>Everybody's</a:t>
            </a:r>
            <a:r>
              <a:rPr lang="en-US" dirty="0" smtClean="0"/>
              <a:t>. (He'd made $50 million himself playing the market.) </a:t>
            </a:r>
          </a:p>
          <a:p>
            <a:pPr lvl="2"/>
            <a:r>
              <a:rPr lang="en-US" b="1" dirty="0" smtClean="0"/>
              <a:t>David Phillips</a:t>
            </a:r>
            <a:r>
              <a:rPr lang="en-US" dirty="0" smtClean="0"/>
              <a:t> wrote "The Treason of the Senate" (1906) in </a:t>
            </a:r>
            <a:r>
              <a:rPr lang="en-US" i="1" dirty="0" smtClean="0"/>
              <a:t>Cosmopolitan</a:t>
            </a:r>
            <a:r>
              <a:rPr lang="en-US" dirty="0" smtClean="0"/>
              <a:t>. He said that 75 of the 90 U.S. senators represented big businesses rather than the people. He backed up his charges with enough evidence to also impress Teddy Roosevelt. </a:t>
            </a:r>
          </a:p>
          <a:p>
            <a:pPr lvl="2"/>
            <a:r>
              <a:rPr lang="en-US" b="1" dirty="0" smtClean="0"/>
              <a:t>John </a:t>
            </a:r>
            <a:r>
              <a:rPr lang="en-US" b="1" dirty="0" err="1" smtClean="0"/>
              <a:t>Spargo</a:t>
            </a:r>
            <a:r>
              <a:rPr lang="en-US" dirty="0" smtClean="0"/>
              <a:t> wrote </a:t>
            </a:r>
            <a:r>
              <a:rPr lang="en-US" i="1" dirty="0" smtClean="0"/>
              <a:t>The Bitter Cry of the Children</a:t>
            </a:r>
            <a:r>
              <a:rPr lang="en-US" dirty="0" smtClean="0"/>
              <a:t> (1906) </a:t>
            </a:r>
            <a:r>
              <a:rPr lang="en-US" u="sng" dirty="0" smtClean="0"/>
              <a:t>exposing, and critical of, child labor</a:t>
            </a:r>
            <a:r>
              <a:rPr lang="en-US" dirty="0" smtClean="0"/>
              <a:t>. </a:t>
            </a:r>
          </a:p>
          <a:p>
            <a:pPr lvl="2"/>
            <a:r>
              <a:rPr lang="en-US" b="1" dirty="0" smtClean="0"/>
              <a:t>Ray </a:t>
            </a:r>
            <a:r>
              <a:rPr lang="en-US" b="1" dirty="0" err="1" smtClean="0"/>
              <a:t>Stannard</a:t>
            </a:r>
            <a:r>
              <a:rPr lang="en-US" b="1" dirty="0" smtClean="0"/>
              <a:t> Baker</a:t>
            </a:r>
            <a:r>
              <a:rPr lang="en-US" dirty="0" smtClean="0"/>
              <a:t> wrote </a:t>
            </a:r>
            <a:r>
              <a:rPr lang="en-US" i="1" dirty="0" smtClean="0"/>
              <a:t>Following the Color Line</a:t>
            </a:r>
            <a:r>
              <a:rPr lang="en-US" dirty="0" smtClean="0"/>
              <a:t> (1908) about </a:t>
            </a:r>
            <a:r>
              <a:rPr lang="en-US" u="sng" dirty="0" smtClean="0"/>
              <a:t>the still-sorry state of life for Southern blacks</a:t>
            </a:r>
            <a:r>
              <a:rPr lang="en-US" dirty="0" smtClean="0"/>
              <a:t>. </a:t>
            </a:r>
          </a:p>
          <a:p>
            <a:pPr lvl="2"/>
            <a:r>
              <a:rPr lang="en-US" b="1" dirty="0" smtClean="0"/>
              <a:t>Dr. Harvey Wiley</a:t>
            </a:r>
            <a:r>
              <a:rPr lang="en-US" dirty="0" smtClean="0"/>
              <a:t> criticized patent medicines which were largely unregulated, habit-forming, and normally did more bad than good. He and his "Poison Squad" used themselves as guinea pigs for experiments.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Muckrakers were loud about the ills, but didn't offer cures. </a:t>
            </a:r>
            <a:r>
              <a:rPr lang="en-US" u="sng" dirty="0" smtClean="0"/>
              <a:t>To the muckrakers, the cure for societal ills was democracy</a:t>
            </a:r>
            <a:r>
              <a:rPr lang="en-US" dirty="0" smtClean="0"/>
              <a:t>. They had no faith in politicians leading the charge, but wanted to get the story out to the public. </a:t>
            </a:r>
            <a:r>
              <a:rPr lang="en-US" u="sng" dirty="0" smtClean="0"/>
              <a:t>Muckrakers believed that the public conscience would eventually remedy the problems</a:t>
            </a: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8  1.png"/>
          <p:cNvPicPr>
            <a:picLocks noGrp="1" noChangeAspect="1"/>
          </p:cNvPicPr>
          <p:nvPr>
            <p:ph idx="1"/>
          </p:nvPr>
        </p:nvPicPr>
        <p:blipFill>
          <a:blip r:embed="rId2"/>
          <a:srcRect l="52105" t="63978" r="3700" b="5717"/>
          <a:stretch>
            <a:fillRect/>
          </a:stretch>
        </p:blipFill>
        <p:spPr>
          <a:xfrm>
            <a:off x="1676400" y="1143000"/>
            <a:ext cx="5816600" cy="4985657"/>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Progressivism </a:t>
            </a:r>
            <a:endParaRPr lang="en-US" dirty="0"/>
          </a:p>
        </p:txBody>
      </p:sp>
      <p:sp>
        <p:nvSpPr>
          <p:cNvPr id="3" name="Content Placeholder 2"/>
          <p:cNvSpPr>
            <a:spLocks noGrp="1"/>
          </p:cNvSpPr>
          <p:nvPr>
            <p:ph idx="1"/>
          </p:nvPr>
        </p:nvSpPr>
        <p:spPr>
          <a:xfrm>
            <a:off x="0" y="914400"/>
            <a:ext cx="8686800" cy="5943600"/>
          </a:xfrm>
        </p:spPr>
        <p:txBody>
          <a:bodyPr>
            <a:normAutofit fontScale="77500" lnSpcReduction="20000"/>
          </a:bodyPr>
          <a:lstStyle/>
          <a:p>
            <a:endParaRPr lang="en-US" dirty="0" smtClean="0"/>
          </a:p>
          <a:p>
            <a:pPr lvl="1"/>
            <a:r>
              <a:rPr lang="en-US" dirty="0" smtClean="0"/>
              <a:t>The progressives generally came from the middle class. They felt somehow sandwiched between the big business trusts and tycoons on the top and the immigrant, working class on the bottom. </a:t>
            </a:r>
          </a:p>
          <a:p>
            <a:pPr lvl="1"/>
            <a:r>
              <a:rPr lang="en-US" dirty="0" smtClean="0"/>
              <a:t>Progressives pushed for a variety of political reforms to help their cause. They favored and generally got the following accomplished: </a:t>
            </a:r>
          </a:p>
          <a:p>
            <a:pPr lvl="2"/>
            <a:r>
              <a:rPr lang="en-US" dirty="0" smtClean="0"/>
              <a:t>The </a:t>
            </a:r>
            <a:r>
              <a:rPr lang="en-US" b="1" dirty="0" smtClean="0"/>
              <a:t>initiative</a:t>
            </a:r>
            <a:r>
              <a:rPr lang="en-US" dirty="0" smtClean="0"/>
              <a:t> where voters could initiate laws, rather than waiting and hoping a legislator might do it. </a:t>
            </a:r>
          </a:p>
          <a:p>
            <a:pPr lvl="2"/>
            <a:r>
              <a:rPr lang="en-US" dirty="0" smtClean="0"/>
              <a:t>The </a:t>
            </a:r>
            <a:r>
              <a:rPr lang="en-US" b="1" dirty="0" smtClean="0"/>
              <a:t>referendum</a:t>
            </a:r>
            <a:r>
              <a:rPr lang="en-US" dirty="0" smtClean="0"/>
              <a:t> where voters could vote proposed bills into law, circumventing unresponsive legislators altogether. </a:t>
            </a:r>
          </a:p>
          <a:p>
            <a:pPr lvl="2"/>
            <a:r>
              <a:rPr lang="en-US" dirty="0" smtClean="0"/>
              <a:t>The </a:t>
            </a:r>
            <a:r>
              <a:rPr lang="en-US" b="1" dirty="0" smtClean="0"/>
              <a:t>recall</a:t>
            </a:r>
            <a:r>
              <a:rPr lang="en-US" dirty="0" smtClean="0"/>
              <a:t> where voters could remove elected officials rather than waiting for his term to expire. The thought was, "We voted them in, we can vote them out." </a:t>
            </a:r>
          </a:p>
          <a:p>
            <a:pPr lvl="2"/>
            <a:r>
              <a:rPr lang="en-US" dirty="0" smtClean="0"/>
              <a:t>The </a:t>
            </a:r>
            <a:r>
              <a:rPr lang="en-US" b="1" dirty="0" smtClean="0"/>
              <a:t>secret ballot</a:t>
            </a:r>
            <a:r>
              <a:rPr lang="en-US" dirty="0" smtClean="0"/>
              <a:t>, called the </a:t>
            </a:r>
            <a:r>
              <a:rPr lang="en-US" b="1" dirty="0" smtClean="0"/>
              <a:t>Australian ballot</a:t>
            </a:r>
            <a:r>
              <a:rPr lang="en-US" dirty="0" smtClean="0"/>
              <a:t>, to help get a true vote and avoid intimidation at the polls. </a:t>
            </a:r>
          </a:p>
          <a:p>
            <a:pPr lvl="2"/>
            <a:r>
              <a:rPr lang="en-US" dirty="0" smtClean="0"/>
              <a:t>The </a:t>
            </a:r>
            <a:r>
              <a:rPr lang="en-US" u="sng" dirty="0" smtClean="0"/>
              <a:t>direct election of senators by the people</a:t>
            </a:r>
            <a:r>
              <a:rPr lang="en-US" dirty="0" smtClean="0"/>
              <a:t>. At the time, U.S. senators were chosen by state </a:t>
            </a:r>
            <a:r>
              <a:rPr lang="en-US" i="1" dirty="0" smtClean="0"/>
              <a:t>legislators</a:t>
            </a:r>
            <a:r>
              <a:rPr lang="en-US" dirty="0" smtClean="0"/>
              <a:t>, not the people. This became reality in 1913, with the </a:t>
            </a:r>
            <a:r>
              <a:rPr lang="en-US" b="1" dirty="0" smtClean="0"/>
              <a:t>17th Amendment</a:t>
            </a:r>
            <a:r>
              <a:rPr lang="en-US" dirty="0" smtClean="0"/>
              <a:t>. </a:t>
            </a:r>
          </a:p>
          <a:p>
            <a:pPr lvl="2"/>
            <a:r>
              <a:rPr lang="en-US" dirty="0" smtClean="0"/>
              <a:t>And female suffrage. This would have to wait a bit longer (until 1920).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3910</Words>
  <Application>Microsoft Office PowerPoint</Application>
  <PresentationFormat>On-screen Show (4:3)</PresentationFormat>
  <Paragraphs>160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Progressivism and the Republican Roosevelt </vt:lpstr>
      <vt:lpstr>Progressive Roots </vt:lpstr>
      <vt:lpstr>Slide 3</vt:lpstr>
      <vt:lpstr>Slide 4</vt:lpstr>
      <vt:lpstr>Raking Muck with the Muckrakers </vt:lpstr>
      <vt:lpstr>Slide 6</vt:lpstr>
      <vt:lpstr>Slide 7</vt:lpstr>
      <vt:lpstr>Slide 8</vt:lpstr>
      <vt:lpstr>Political Progressivism </vt:lpstr>
      <vt:lpstr>Progressivism in the Cities and States </vt:lpstr>
      <vt:lpstr>Slide 11</vt:lpstr>
      <vt:lpstr>Progressive Women </vt:lpstr>
      <vt:lpstr>Slide 13</vt:lpstr>
      <vt:lpstr>Slide 14</vt:lpstr>
      <vt:lpstr>Slide 15</vt:lpstr>
      <vt:lpstr>TR’s Square Deal for Labor </vt:lpstr>
      <vt:lpstr>Slide 17</vt:lpstr>
      <vt:lpstr>TR Corrals the Corporations </vt:lpstr>
      <vt:lpstr>Slide 19</vt:lpstr>
      <vt:lpstr>Slide 20</vt:lpstr>
      <vt:lpstr>Caring for the Consumer </vt:lpstr>
      <vt:lpstr>Earth Control </vt:lpstr>
      <vt:lpstr>Slide 23</vt:lpstr>
      <vt:lpstr>Slide 24</vt:lpstr>
      <vt:lpstr>Slide 25</vt:lpstr>
      <vt:lpstr>Slide 26</vt:lpstr>
      <vt:lpstr>The “Roosevelt Panic” of 1907 </vt:lpstr>
      <vt:lpstr>Slide 28</vt:lpstr>
      <vt:lpstr>The Rough Rider Thunders Out </vt:lpstr>
      <vt:lpstr>Slide 30</vt:lpstr>
      <vt:lpstr>Taft: A Round Peg in a Square Hole </vt:lpstr>
      <vt:lpstr>The Dollar Goes Abroad as Diplomat </vt:lpstr>
      <vt:lpstr>Slide 33</vt:lpstr>
      <vt:lpstr>Taft the Trustbuster </vt:lpstr>
      <vt:lpstr>Taft Splits the Republican Party </vt:lpstr>
      <vt:lpstr>Slide 36</vt:lpstr>
      <vt:lpstr>Slide 37</vt:lpstr>
      <vt:lpstr>The Taft-Roosevelt Rupture </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Progressivism and the Republican Roosevelt </dc:title>
  <dc:creator>pete</dc:creator>
  <cp:lastModifiedBy>pete</cp:lastModifiedBy>
  <cp:revision>5</cp:revision>
  <dcterms:created xsi:type="dcterms:W3CDTF">2014-04-07T12:36:59Z</dcterms:created>
  <dcterms:modified xsi:type="dcterms:W3CDTF">2014-04-22T12:21:46Z</dcterms:modified>
</cp:coreProperties>
</file>