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1" r:id="rId45"/>
    <p:sldId id="300" r:id="rId46"/>
    <p:sldId id="29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8" d="100"/>
          <a:sy n="78" d="100"/>
        </p:scale>
        <p:origin x="-2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A8A114-3F0B-4FAD-8424-47DB21DA649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8A114-3F0B-4FAD-8424-47DB21DA649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8A114-3F0B-4FAD-8424-47DB21DA649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8A114-3F0B-4FAD-8424-47DB21DA649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8A114-3F0B-4FAD-8424-47DB21DA649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A8A114-3F0B-4FAD-8424-47DB21DA6493}"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A8A114-3F0B-4FAD-8424-47DB21DA6493}" type="datetimeFigureOut">
              <a:rPr lang="en-US" smtClean="0"/>
              <a:pPr/>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A8A114-3F0B-4FAD-8424-47DB21DA6493}" type="datetimeFigureOut">
              <a:rPr lang="en-US" smtClean="0"/>
              <a:pPr/>
              <a:t>4/7/2014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8A114-3F0B-4FAD-8424-47DB21DA6493}" type="datetimeFigureOut">
              <a:rPr lang="en-US" smtClean="0"/>
              <a:pPr/>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8A114-3F0B-4FAD-8424-47DB21DA6493}"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8A114-3F0B-4FAD-8424-47DB21DA6493}"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57AFE-11B3-4058-8EDA-E8CF241F52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8A114-3F0B-4FAD-8424-47DB21DA6493}" type="datetimeFigureOut">
              <a:rPr lang="en-US" smtClean="0"/>
              <a:pPr/>
              <a:t>4/7/2014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57AFE-11B3-4058-8EDA-E8CF241F52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upload.wikimedia.org/wikipedia/commons/f/f2/The_white_mans_burden.gi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27 1.png"/>
          <p:cNvPicPr>
            <a:picLocks noChangeAspect="1"/>
          </p:cNvPicPr>
          <p:nvPr/>
        </p:nvPicPr>
        <p:blipFill>
          <a:blip r:embed="rId2"/>
          <a:srcRect b="4222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rmAutofit fontScale="92500"/>
          </a:bodyPr>
          <a:lstStyle/>
          <a:p>
            <a:pPr lvl="1"/>
            <a:r>
              <a:rPr lang="en-US" dirty="0" smtClean="0"/>
              <a:t>Spain sent </a:t>
            </a:r>
            <a:r>
              <a:rPr lang="en-US" b="1" dirty="0" smtClean="0"/>
              <a:t>Gen. </a:t>
            </a:r>
            <a:r>
              <a:rPr lang="en-US" b="1" dirty="0" err="1" smtClean="0"/>
              <a:t>Valeriano</a:t>
            </a:r>
            <a:r>
              <a:rPr lang="en-US" b="1" dirty="0" smtClean="0"/>
              <a:t> "Butcher" </a:t>
            </a:r>
            <a:r>
              <a:rPr lang="en-US" b="1" dirty="0" err="1" smtClean="0"/>
              <a:t>Weyler</a:t>
            </a:r>
            <a:r>
              <a:rPr lang="en-US" dirty="0" smtClean="0"/>
              <a:t> to stop the revolt. He cracked down harshly and started prison camps where scores of </a:t>
            </a:r>
            <a:r>
              <a:rPr lang="en-US" i="1" dirty="0" err="1" smtClean="0"/>
              <a:t>insurrectos</a:t>
            </a:r>
            <a:r>
              <a:rPr lang="en-US" dirty="0" smtClean="0"/>
              <a:t> died from disease. </a:t>
            </a:r>
          </a:p>
          <a:p>
            <a:pPr lvl="2"/>
            <a:r>
              <a:rPr lang="en-US" dirty="0" smtClean="0"/>
              <a:t>The "yellow press" in America loved the Cuban revolution and Butcher </a:t>
            </a:r>
            <a:r>
              <a:rPr lang="en-US" dirty="0" err="1" smtClean="0"/>
              <a:t>Weyler's</a:t>
            </a:r>
            <a:r>
              <a:rPr lang="en-US" dirty="0" smtClean="0"/>
              <a:t> activities only made the storylines even juicier. </a:t>
            </a:r>
            <a:r>
              <a:rPr lang="en-US" b="1" dirty="0" smtClean="0"/>
              <a:t>William Randolph Hearst</a:t>
            </a:r>
            <a:r>
              <a:rPr lang="en-US" dirty="0" smtClean="0"/>
              <a:t> and </a:t>
            </a:r>
            <a:r>
              <a:rPr lang="en-US" b="1" dirty="0" smtClean="0"/>
              <a:t>Joseph Pulitzer</a:t>
            </a:r>
            <a:r>
              <a:rPr lang="en-US" dirty="0" smtClean="0"/>
              <a:t>'s newspapers tried to "</a:t>
            </a:r>
            <a:r>
              <a:rPr lang="en-US" dirty="0" err="1" smtClean="0"/>
              <a:t>outscoop</a:t>
            </a:r>
            <a:r>
              <a:rPr lang="en-US" dirty="0" smtClean="0"/>
              <a:t>" each other. </a:t>
            </a:r>
          </a:p>
          <a:p>
            <a:pPr lvl="3"/>
            <a:r>
              <a:rPr lang="en-US" dirty="0" smtClean="0"/>
              <a:t>Hearst sent artist </a:t>
            </a:r>
            <a:r>
              <a:rPr lang="en-US" b="1" dirty="0" smtClean="0"/>
              <a:t>Frederic Remington</a:t>
            </a:r>
            <a:r>
              <a:rPr lang="en-US" dirty="0" smtClean="0"/>
              <a:t> down to Cuba and said, "You furnish the pictures, I'll furnish the war." Remington drew Spanish men stripping and searching American women (in actuality, women searched). Still, </a:t>
            </a:r>
            <a:r>
              <a:rPr lang="en-US" u="sng" dirty="0" smtClean="0"/>
              <a:t>the result of the stories and pictures was to fire up Americans</a:t>
            </a:r>
            <a:r>
              <a:rPr lang="en-US" dirty="0" smtClean="0"/>
              <a:t>. The U.S. was decidedly leaning toward Cuba and away from Spain.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153400" cy="5135563"/>
          </a:xfrm>
        </p:spPr>
        <p:txBody>
          <a:bodyPr>
            <a:normAutofit/>
          </a:bodyPr>
          <a:lstStyle/>
          <a:p>
            <a:pPr marL="342900" lvl="1" indent="-342900">
              <a:buFont typeface="Arial" pitchFamily="34" charset="0"/>
              <a:buChar char="•"/>
            </a:pPr>
            <a:r>
              <a:rPr lang="en-US" dirty="0" smtClean="0"/>
              <a:t>More strain emerged with the </a:t>
            </a:r>
            <a:r>
              <a:rPr lang="en-US" b="1" dirty="0" smtClean="0"/>
              <a:t>de </a:t>
            </a:r>
            <a:r>
              <a:rPr lang="en-US" b="1" dirty="0" err="1" smtClean="0"/>
              <a:t>Lôme</a:t>
            </a:r>
            <a:r>
              <a:rPr lang="en-US" b="1" dirty="0" smtClean="0"/>
              <a:t> letter</a:t>
            </a:r>
            <a:r>
              <a:rPr lang="en-US" dirty="0" smtClean="0"/>
              <a:t>. Spanish official </a:t>
            </a:r>
            <a:r>
              <a:rPr lang="en-US" dirty="0" err="1" smtClean="0"/>
              <a:t>Dupuy</a:t>
            </a:r>
            <a:r>
              <a:rPr lang="en-US" dirty="0" smtClean="0"/>
              <a:t> de </a:t>
            </a:r>
            <a:r>
              <a:rPr lang="en-US" dirty="0" err="1" smtClean="0"/>
              <a:t>Lôme</a:t>
            </a:r>
            <a:r>
              <a:rPr lang="en-US" dirty="0" smtClean="0"/>
              <a:t> wrote a letter which criticized Pres. McKinley and pointedly called him a wimp. William Randolph Hearst published the letter for all to read; Americans were upset.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1"/>
            <a:r>
              <a:rPr lang="en-US" dirty="0" smtClean="0"/>
              <a:t>The greatest event occurred on February 15, 1898, when the </a:t>
            </a:r>
            <a:r>
              <a:rPr lang="en-US" b="1" i="1" dirty="0" smtClean="0"/>
              <a:t>U.S.S. Maine</a:t>
            </a:r>
            <a:r>
              <a:rPr lang="en-US" dirty="0" smtClean="0"/>
              <a:t> </a:t>
            </a:r>
            <a:r>
              <a:rPr lang="en-US" u="sng" dirty="0" smtClean="0"/>
              <a:t>exploded at night in Havana harbor</a:t>
            </a:r>
            <a:r>
              <a:rPr lang="en-US" dirty="0" smtClean="0"/>
              <a:t> killing 260 American sailors. </a:t>
            </a:r>
          </a:p>
          <a:p>
            <a:pPr lvl="2"/>
            <a:r>
              <a:rPr lang="en-US" dirty="0" smtClean="0"/>
              <a:t>The cause of the explosion was a mystery, but in the public's mind, the cause was simple—Spain had done it. (Though still a bit of a mystery today, it was much later concluded that the explosion was an accident.) </a:t>
            </a:r>
          </a:p>
          <a:p>
            <a:pPr lvl="2"/>
            <a:r>
              <a:rPr lang="en-US" dirty="0" smtClean="0"/>
              <a:t>The yellow press went berserk with the </a:t>
            </a:r>
            <a:r>
              <a:rPr lang="en-US" i="1" dirty="0" smtClean="0"/>
              <a:t>Maine</a:t>
            </a:r>
            <a:r>
              <a:rPr lang="en-US" dirty="0" smtClean="0"/>
              <a:t> story. The American public clamored for war with the battle cry, "Remember the </a:t>
            </a:r>
            <a:r>
              <a:rPr lang="en-US" i="1" dirty="0" smtClean="0"/>
              <a:t>Maine</a:t>
            </a:r>
            <a:r>
              <a:rPr lang="en-US" dirty="0" smtClean="0"/>
              <a:t>!". Pres. McKinley was still sluggish to enter the war though. </a:t>
            </a:r>
          </a:p>
          <a:p>
            <a:pPr lvl="3"/>
            <a:r>
              <a:rPr lang="en-US" dirty="0" smtClean="0"/>
              <a:t>War-hawk Teddy Roosevelt said that McKinley had "the backbone of a chocolate éclair." </a:t>
            </a:r>
          </a:p>
          <a:p>
            <a:pPr lvl="2"/>
            <a:r>
              <a:rPr lang="en-US" dirty="0" smtClean="0"/>
              <a:t>McKinley gave in to the public demand and on April 11, 1898 he sent a message to Congress asking for war. </a:t>
            </a:r>
            <a:r>
              <a:rPr lang="en-US" u="sng" dirty="0" smtClean="0"/>
              <a:t>Congress happily voted for war</a:t>
            </a:r>
            <a:r>
              <a:rPr lang="en-US" dirty="0" smtClean="0"/>
              <a:t>. </a:t>
            </a:r>
          </a:p>
          <a:p>
            <a:pPr lvl="3"/>
            <a:r>
              <a:rPr lang="en-US" dirty="0" smtClean="0"/>
              <a:t>Congress also passed the </a:t>
            </a:r>
            <a:r>
              <a:rPr lang="en-US" b="1" dirty="0" smtClean="0"/>
              <a:t>Teller Amendment</a:t>
            </a:r>
            <a:r>
              <a:rPr lang="en-US" dirty="0" smtClean="0"/>
              <a:t> that said </a:t>
            </a:r>
            <a:r>
              <a:rPr lang="en-US" u="sng" dirty="0" smtClean="0"/>
              <a:t>the U.S. would give Cuba its freedom</a:t>
            </a:r>
            <a:r>
              <a:rPr lang="en-US" dirty="0" smtClean="0"/>
              <a:t> after kicking out Spain. </a:t>
            </a:r>
          </a:p>
          <a:p>
            <a:pPr lvl="3"/>
            <a:endParaRPr lang="en-US" dirty="0" smtClean="0"/>
          </a:p>
          <a:p>
            <a:pPr lvl="2"/>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Dewey’s May Day Victory at Manila </a:t>
            </a:r>
            <a:r>
              <a:rPr lang="en-US" dirty="0"/>
              <a:t>This </a:t>
            </a:r>
          </a:p>
        </p:txBody>
      </p:sp>
      <p:sp>
        <p:nvSpPr>
          <p:cNvPr id="3" name="Content Placeholder 2"/>
          <p:cNvSpPr>
            <a:spLocks noGrp="1"/>
          </p:cNvSpPr>
          <p:nvPr>
            <p:ph idx="1"/>
          </p:nvPr>
        </p:nvSpPr>
        <p:spPr>
          <a:xfrm>
            <a:off x="381000" y="1600200"/>
            <a:ext cx="8305800" cy="4724400"/>
          </a:xfrm>
        </p:spPr>
        <p:txBody>
          <a:bodyPr>
            <a:normAutofit fontScale="77500" lnSpcReduction="20000"/>
          </a:bodyPr>
          <a:lstStyle/>
          <a:p>
            <a:pPr lvl="1"/>
            <a:r>
              <a:rPr lang="en-US" dirty="0" smtClean="0"/>
              <a:t>America entered the war in a giddy, confident mood. </a:t>
            </a:r>
          </a:p>
          <a:p>
            <a:pPr lvl="1"/>
            <a:r>
              <a:rPr lang="en-US" dirty="0" smtClean="0"/>
              <a:t>Even before war was declared, under-secretary of the Navy </a:t>
            </a:r>
            <a:r>
              <a:rPr lang="en-US" b="1" dirty="0" smtClean="0"/>
              <a:t>Teddy Roosevelt</a:t>
            </a:r>
            <a:r>
              <a:rPr lang="en-US" dirty="0" smtClean="0"/>
              <a:t> ordered </a:t>
            </a:r>
            <a:r>
              <a:rPr lang="en-US" b="1" dirty="0" smtClean="0"/>
              <a:t>Commodore George Dewey</a:t>
            </a:r>
            <a:r>
              <a:rPr lang="en-US" dirty="0" smtClean="0"/>
              <a:t> to move to the Philippines (controlled by Spain) if war broke out. </a:t>
            </a:r>
          </a:p>
          <a:p>
            <a:pPr lvl="2"/>
            <a:r>
              <a:rPr lang="en-US" dirty="0" smtClean="0"/>
              <a:t>On May 1, 1898, Dewey carried out Roosevelt's orders. </a:t>
            </a:r>
          </a:p>
          <a:p>
            <a:pPr lvl="2"/>
            <a:r>
              <a:rPr lang="en-US" dirty="0" smtClean="0"/>
              <a:t>America had 6 ships, Spain had 10. But, America's were modern whereas Spain's were antiques. Plus, America's guns could literally out-shoot Spain's. The </a:t>
            </a:r>
            <a:r>
              <a:rPr lang="en-US" u="sng" dirty="0" smtClean="0"/>
              <a:t>naval battle was very one-sided</a:t>
            </a:r>
            <a:r>
              <a:rPr lang="en-US" dirty="0" smtClean="0"/>
              <a:t> for the Americans. </a:t>
            </a:r>
          </a:p>
          <a:p>
            <a:pPr lvl="2"/>
            <a:r>
              <a:rPr lang="en-US" dirty="0" smtClean="0"/>
              <a:t>Dewey had won the naval battle, but could not storm the fort ashore in Manila with sailors. Tensions grew when German ships arrived. He had to wait until foot soldiers arrived—they did and they </a:t>
            </a:r>
            <a:r>
              <a:rPr lang="en-US" u="sng" dirty="0" smtClean="0"/>
              <a:t>captured Manila</a:t>
            </a:r>
            <a:r>
              <a:rPr lang="en-US" dirty="0" smtClean="0"/>
              <a:t> on August 13th. </a:t>
            </a:r>
          </a:p>
          <a:p>
            <a:pPr lvl="3"/>
            <a:r>
              <a:rPr lang="en-US" dirty="0" smtClean="0"/>
              <a:t>The U.S. was aided by </a:t>
            </a:r>
            <a:r>
              <a:rPr lang="en-US" b="1" dirty="0" smtClean="0"/>
              <a:t>Emilio Aguinaldo</a:t>
            </a:r>
            <a:r>
              <a:rPr lang="en-US" dirty="0" smtClean="0"/>
              <a:t> who </a:t>
            </a:r>
            <a:r>
              <a:rPr lang="en-US" u="sng" dirty="0" smtClean="0"/>
              <a:t>led a group of Filipino insurgents against Spain</a:t>
            </a:r>
            <a:r>
              <a:rPr lang="en-US" dirty="0" smtClean="0"/>
              <a:t>. He'd been exiled in Asia, but was brought along for this mission—a decision the U.S. would later regret when he turned against the U.S.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The U.S. grabbed the Philippines quickly. Now, the U.S. wanted to grab Hawaii to use as a half-way coaling station between California and the Philippines. </a:t>
            </a:r>
            <a:r>
              <a:rPr lang="en-US" u="sng" dirty="0" smtClean="0"/>
              <a:t>Congress and McKinley agreed to annex Hawaii</a:t>
            </a:r>
            <a:r>
              <a:rPr lang="en-US" dirty="0" smtClean="0"/>
              <a:t> on July 7, 1898.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Confused Invasion of Cuba </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When war broke, Spain sent their fleet to Santiago, Cuba where they entered a narrow harbor there. </a:t>
            </a:r>
          </a:p>
          <a:p>
            <a:pPr lvl="1"/>
            <a:r>
              <a:rPr lang="en-US" dirty="0" smtClean="0"/>
              <a:t>The U.S. hastily mounted up in Tampa, FL. </a:t>
            </a:r>
          </a:p>
          <a:p>
            <a:pPr lvl="2"/>
            <a:r>
              <a:rPr lang="en-US" dirty="0" smtClean="0"/>
              <a:t>The Spanish-American War is known for being very ill-prepared. For example, the men had wool uniforms for use against Indians out west, not for the Caribbean tropics. Also, </a:t>
            </a:r>
            <a:r>
              <a:rPr lang="en-US" u="sng" dirty="0" smtClean="0"/>
              <a:t>more U.S. soldiers would die from disease than from fighting</a:t>
            </a:r>
            <a:r>
              <a:rPr lang="en-US" dirty="0" smtClean="0"/>
              <a:t> due to poor medication and planning. </a:t>
            </a:r>
          </a:p>
          <a:p>
            <a:pPr lvl="2"/>
            <a:r>
              <a:rPr lang="en-US" dirty="0" smtClean="0"/>
              <a:t>The U.S. was led by </a:t>
            </a:r>
            <a:r>
              <a:rPr lang="en-US" b="1" dirty="0" smtClean="0"/>
              <a:t>Gen. William Shafter</a:t>
            </a:r>
            <a:r>
              <a:rPr lang="en-US" dirty="0" smtClean="0"/>
              <a:t>, a large, gouty man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dirty="0" smtClean="0"/>
              <a:t>The "Rough Riders" cavalry were organized by Teddy Roosevelt. Eager for action, he'd resigned his navy administration post. The Rough Riders were headed by Col. Leonard Wood, Roosevelt served as Lt. Col. </a:t>
            </a:r>
          </a:p>
          <a:p>
            <a:pPr lvl="3"/>
            <a:r>
              <a:rPr lang="en-US" dirty="0" smtClean="0"/>
              <a:t>As another example of poor planning, the Rough Riders would eventually fight on foot, horseless. No one had planned how to get the horses to the beach, so they forced the horses to swim ashore—most of them drowned.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dirty="0" smtClean="0"/>
              <a:t>The U.S. sent ships and troops down to Santiago. The navy trapped the Spanish fleet by blockading the mouth of the harbor and the Army went ashore further up the beach. </a:t>
            </a:r>
          </a:p>
          <a:p>
            <a:pPr lvl="2"/>
            <a:r>
              <a:rPr lang="en-US" dirty="0" smtClean="0"/>
              <a:t>The Army swept around behind Santiago and began a strangle-hold on the city. The Spanish fleet was surrounded and decided to run the gauntlet out of the harbor. They did so, and the </a:t>
            </a:r>
            <a:r>
              <a:rPr lang="en-US" u="sng" dirty="0" smtClean="0"/>
              <a:t>U.S. navy mowed down the Spanish ships</a:t>
            </a:r>
            <a:r>
              <a:rPr lang="en-US" dirty="0" smtClean="0"/>
              <a:t>. </a:t>
            </a:r>
          </a:p>
          <a:p>
            <a:pPr lvl="1"/>
            <a:r>
              <a:rPr lang="en-US" dirty="0" smtClean="0"/>
              <a:t>U.S. forces quickly went into Puerto Rico, met little resistance, and took the island.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Seeing the loss, </a:t>
            </a:r>
            <a:r>
              <a:rPr lang="en-US" u="sng" dirty="0" smtClean="0"/>
              <a:t>Spain signed an armistice on August 12</a:t>
            </a:r>
            <a:r>
              <a:rPr lang="en-US" dirty="0" smtClean="0"/>
              <a:t> and the so-called "splendid little war" was over. </a:t>
            </a:r>
          </a:p>
          <a:p>
            <a:pPr lvl="1"/>
            <a:r>
              <a:rPr lang="en-US" dirty="0" smtClean="0"/>
              <a:t>The U.S. forces that lingered in Cuba began dying by scores due to disease. There were 4,000 deaths in battle, 5,000 deaths from disease.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America’s Course (Curse?) of Empire </a:t>
            </a:r>
            <a:endParaRPr lang="en-US" dirty="0"/>
          </a:p>
        </p:txBody>
      </p:sp>
      <p:sp>
        <p:nvSpPr>
          <p:cNvPr id="3" name="Content Placeholder 2"/>
          <p:cNvSpPr>
            <a:spLocks noGrp="1"/>
          </p:cNvSpPr>
          <p:nvPr>
            <p:ph idx="1"/>
          </p:nvPr>
        </p:nvSpPr>
        <p:spPr>
          <a:xfrm>
            <a:off x="228600" y="1600200"/>
            <a:ext cx="8458200" cy="5029200"/>
          </a:xfrm>
        </p:spPr>
        <p:txBody>
          <a:bodyPr>
            <a:normAutofit fontScale="70000" lnSpcReduction="20000"/>
          </a:bodyPr>
          <a:lstStyle/>
          <a:p>
            <a:pPr lvl="1"/>
            <a:r>
              <a:rPr lang="en-US" dirty="0" smtClean="0"/>
              <a:t>Peace negotiations were held in Paris to "settle" the war. The stipulations were… </a:t>
            </a:r>
          </a:p>
          <a:p>
            <a:pPr lvl="2"/>
            <a:r>
              <a:rPr lang="en-US" u="sng" dirty="0" smtClean="0"/>
              <a:t>Cuba was free</a:t>
            </a:r>
            <a:r>
              <a:rPr lang="en-US" dirty="0" smtClean="0"/>
              <a:t> and independent, as the Teller Amendment had said it would be. But there were strings attached (see below). </a:t>
            </a:r>
          </a:p>
          <a:p>
            <a:pPr lvl="2"/>
            <a:r>
              <a:rPr lang="en-US" dirty="0" smtClean="0"/>
              <a:t>The </a:t>
            </a:r>
            <a:r>
              <a:rPr lang="en-US" u="sng" dirty="0" smtClean="0"/>
              <a:t>U.S. gained</a:t>
            </a:r>
            <a:r>
              <a:rPr lang="en-US" dirty="0" smtClean="0"/>
              <a:t> (1) </a:t>
            </a:r>
            <a:r>
              <a:rPr lang="en-US" u="sng" dirty="0" smtClean="0"/>
              <a:t>Puerto Rico</a:t>
            </a:r>
            <a:r>
              <a:rPr lang="en-US" dirty="0" smtClean="0"/>
              <a:t>, (2) </a:t>
            </a:r>
            <a:r>
              <a:rPr lang="en-US" u="sng" dirty="0" smtClean="0"/>
              <a:t>Guam</a:t>
            </a:r>
            <a:r>
              <a:rPr lang="en-US" dirty="0" smtClean="0"/>
              <a:t>, and (3) assumed control of the </a:t>
            </a:r>
            <a:r>
              <a:rPr lang="en-US" u="sng" dirty="0" smtClean="0"/>
              <a:t>Philippines</a:t>
            </a:r>
            <a:r>
              <a:rPr lang="en-US" dirty="0" smtClean="0"/>
              <a:t>. </a:t>
            </a:r>
          </a:p>
          <a:p>
            <a:pPr lvl="1"/>
            <a:r>
              <a:rPr lang="en-US" dirty="0" smtClean="0"/>
              <a:t>The </a:t>
            </a:r>
            <a:r>
              <a:rPr lang="en-US" u="sng" dirty="0" smtClean="0"/>
              <a:t>Philippines posed the largest problem</a:t>
            </a:r>
            <a:r>
              <a:rPr lang="en-US" dirty="0" smtClean="0"/>
              <a:t>. Following are America's options and their consequences: </a:t>
            </a:r>
          </a:p>
          <a:p>
            <a:pPr lvl="2"/>
            <a:r>
              <a:rPr lang="en-US" dirty="0" smtClean="0"/>
              <a:t>Give the Philippines back to Spain. This option was out due to decades of Spanish misrule and abuse. </a:t>
            </a:r>
          </a:p>
          <a:p>
            <a:pPr lvl="2"/>
            <a:r>
              <a:rPr lang="en-US" dirty="0" smtClean="0"/>
              <a:t>Let the Filipino people run the country themselves. This was luring but the fear was that competitive warlords would throw the country into total chaos. </a:t>
            </a:r>
          </a:p>
          <a:p>
            <a:pPr lvl="2"/>
            <a:r>
              <a:rPr lang="en-US" dirty="0" smtClean="0"/>
              <a:t>Take over the islands. This would make the U.S. look like an imperial bully. Plus, after finally getting Spain off of their backs, the Filipino people didn't really want the U.S. controlling them. </a:t>
            </a:r>
          </a:p>
          <a:p>
            <a:pPr lvl="2"/>
            <a:r>
              <a:rPr lang="en-US" dirty="0" smtClean="0"/>
              <a:t>McKinley fretted over the decision, then finally decided the U.S. should take over the Philippines. This decision conveniently meshed with the interests of the public and businesses. </a:t>
            </a:r>
          </a:p>
          <a:p>
            <a:pPr lvl="3"/>
            <a:r>
              <a:rPr lang="en-US" dirty="0" smtClean="0"/>
              <a:t>$20 million was paid to Spain for the Philippine islands.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 Turns Outward </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By the 1890's, America turned away from its isolationist policies and was beginning to look overseas, toward </a:t>
            </a:r>
            <a:r>
              <a:rPr lang="en-US" b="1" dirty="0" smtClean="0"/>
              <a:t>imperialism</a:t>
            </a:r>
            <a:r>
              <a:rPr lang="en-US" dirty="0" smtClean="0"/>
              <a:t>. The European nations had been gobbling up colonies all during the 1800's, now America wanted a slice of the world pie.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dirty="0" smtClean="0"/>
              <a:t>The Senate still had to okay the treaty so the question then became, "Should the U.S. Senate accept the Paris treaty and thus acquire the Philippines?" </a:t>
            </a:r>
          </a:p>
          <a:p>
            <a:pPr lvl="2"/>
            <a:r>
              <a:rPr lang="en-US" dirty="0" smtClean="0"/>
              <a:t>Those against acquiring the island got organized. The </a:t>
            </a:r>
            <a:r>
              <a:rPr lang="en-US" b="1" dirty="0" smtClean="0"/>
              <a:t>Anti-Imperialist League</a:t>
            </a:r>
            <a:r>
              <a:rPr lang="en-US" dirty="0" smtClean="0"/>
              <a:t> emerged to halt annexation. </a:t>
            </a:r>
          </a:p>
          <a:p>
            <a:pPr lvl="3"/>
            <a:r>
              <a:rPr lang="en-US" dirty="0" smtClean="0"/>
              <a:t>The difference was that the other lands were generally in North America. Plus, Alaska and Hawaii were sparsely populated. </a:t>
            </a:r>
          </a:p>
          <a:p>
            <a:pPr lvl="3"/>
            <a:r>
              <a:rPr lang="en-US" dirty="0" smtClean="0"/>
              <a:t>The League held some prominent members including Mark Twain, William James, Samuel Gompers, and Andrew Carnegie.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dirty="0" smtClean="0"/>
              <a:t>Imperialists countered the argument. They said that the Philippines could eventually flourish, like Hong Kong. </a:t>
            </a:r>
          </a:p>
          <a:p>
            <a:pPr lvl="3"/>
            <a:r>
              <a:rPr lang="en-US" dirty="0" smtClean="0"/>
              <a:t>Brit </a:t>
            </a:r>
            <a:r>
              <a:rPr lang="en-US" b="1" dirty="0" smtClean="0"/>
              <a:t>Rudyard Kipling</a:t>
            </a:r>
            <a:r>
              <a:rPr lang="en-US" dirty="0" smtClean="0"/>
              <a:t> (author of </a:t>
            </a:r>
            <a:r>
              <a:rPr lang="en-US" i="1" dirty="0" smtClean="0"/>
              <a:t>The Jungle Book</a:t>
            </a:r>
            <a:r>
              <a:rPr lang="en-US" dirty="0" smtClean="0"/>
              <a:t>) wrote of "The White Man's Burden." He encouraged the U.S. to hold onto and civilize the Philippines. </a:t>
            </a:r>
          </a:p>
          <a:p>
            <a:pPr lvl="3"/>
            <a:r>
              <a:rPr lang="en-US" dirty="0" smtClean="0"/>
              <a:t>Passage of the Paris treaty was in the balance until William Jennings Bryan threw his weight in favor of it. Once he did, </a:t>
            </a:r>
            <a:r>
              <a:rPr lang="en-US" u="sng" dirty="0" smtClean="0"/>
              <a:t>the treaty passed by a single vote</a:t>
            </a:r>
            <a:r>
              <a:rPr lang="en-US"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Perplexities in Puerto Rico and Cuba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Puerto Ricans was owned by the U.S. but was neither a territory nor state. It was given a limited elected government under the </a:t>
            </a:r>
            <a:r>
              <a:rPr lang="en-US" b="1" dirty="0" smtClean="0"/>
              <a:t>Foraker Act</a:t>
            </a:r>
            <a:r>
              <a:rPr lang="en-US" dirty="0" smtClean="0"/>
              <a:t>. Full </a:t>
            </a:r>
            <a:r>
              <a:rPr lang="en-US" u="sng" dirty="0" smtClean="0"/>
              <a:t>U.S. citizenship was granted to Puerto Ricans</a:t>
            </a:r>
            <a:r>
              <a:rPr lang="en-US" dirty="0" smtClean="0"/>
              <a:t> in 1917. </a:t>
            </a:r>
          </a:p>
          <a:p>
            <a:pPr lvl="2"/>
            <a:r>
              <a:rPr lang="en-US" dirty="0" smtClean="0"/>
              <a:t>Much improvement was done to the island in terms of sanitation, transportation, etc. Many islanders moved to New York to become "New York Ricans." </a:t>
            </a:r>
          </a:p>
          <a:p>
            <a:pPr lvl="1"/>
            <a:r>
              <a:rPr lang="en-US" dirty="0" smtClean="0"/>
              <a:t>A question arose over taking Puerto Rico and the Philippines…"Do American laws and rights apply to these lands and peoples?" </a:t>
            </a:r>
          </a:p>
          <a:p>
            <a:pPr lvl="2"/>
            <a:r>
              <a:rPr lang="en-US" dirty="0" smtClean="0"/>
              <a:t>The Supreme Court declared in the so-called </a:t>
            </a:r>
            <a:r>
              <a:rPr lang="en-US" b="1" i="1" dirty="0" smtClean="0"/>
              <a:t>Insular Cases</a:t>
            </a:r>
            <a:r>
              <a:rPr lang="en-US" dirty="0" smtClean="0"/>
              <a:t> that </a:t>
            </a:r>
            <a:r>
              <a:rPr lang="en-US" u="sng" dirty="0" smtClean="0"/>
              <a:t>America's laws and customs do not necessarily extend to these new lands</a:t>
            </a:r>
            <a:r>
              <a:rPr lang="en-US" dirty="0" smtClean="0"/>
              <a: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lvl="1"/>
            <a:r>
              <a:rPr lang="en-US" dirty="0" smtClean="0"/>
              <a:t>In Cuba, a military government was set up by Col. Leonard Wood. Much improvement was done there in government, education, agriculture, etc. </a:t>
            </a:r>
          </a:p>
          <a:p>
            <a:pPr lvl="2"/>
            <a:r>
              <a:rPr lang="en-US" b="1" dirty="0" smtClean="0"/>
              <a:t>Col. William C. Gorgas</a:t>
            </a:r>
            <a:r>
              <a:rPr lang="en-US" dirty="0" smtClean="0"/>
              <a:t> and Dr. Walter Reed combined efforts to nearly wipe out the mosquitoes and yellow fever. </a:t>
            </a:r>
          </a:p>
          <a:p>
            <a:pPr lvl="2"/>
            <a:r>
              <a:rPr lang="en-US" dirty="0" smtClean="0"/>
              <a:t>The Teller Amendment had said that the U.S. would leave Cuba to be independent; the U.S. kept this promise and left in 1902. But, the U.S. wrote the </a:t>
            </a:r>
            <a:r>
              <a:rPr lang="en-US" b="1" dirty="0" smtClean="0"/>
              <a:t>Platt Amendment</a:t>
            </a:r>
            <a:r>
              <a:rPr lang="en-US" dirty="0" smtClean="0"/>
              <a:t> which said… </a:t>
            </a:r>
          </a:p>
          <a:p>
            <a:pPr lvl="3"/>
            <a:r>
              <a:rPr lang="en-US" dirty="0" smtClean="0"/>
              <a:t>Cuba couldn't make treaties that the U.S. didn't like. </a:t>
            </a:r>
          </a:p>
          <a:p>
            <a:pPr lvl="3"/>
            <a:r>
              <a:rPr lang="en-US" dirty="0" smtClean="0"/>
              <a:t>Cuba couldn't take on too much debt. The </a:t>
            </a:r>
            <a:r>
              <a:rPr lang="en-US" u="sng" dirty="0" smtClean="0"/>
              <a:t>U.S. could intervene in these situations</a:t>
            </a:r>
            <a:r>
              <a:rPr lang="en-US" dirty="0" smtClean="0"/>
              <a:t> if necessary. </a:t>
            </a:r>
          </a:p>
          <a:p>
            <a:pPr lvl="3"/>
            <a:r>
              <a:rPr lang="en-US" dirty="0" smtClean="0"/>
              <a:t>Cuba must </a:t>
            </a:r>
            <a:r>
              <a:rPr lang="en-US" u="sng" dirty="0" smtClean="0"/>
              <a:t>lease coaling stations for the U.S. military</a:t>
            </a:r>
            <a:r>
              <a:rPr lang="en-US" dirty="0" smtClean="0"/>
              <a:t> to use. This became the "</a:t>
            </a:r>
            <a:r>
              <a:rPr lang="en-US" b="1" dirty="0" smtClean="0"/>
              <a:t>Guantanamo Bay</a:t>
            </a:r>
            <a:r>
              <a:rPr lang="en-US" dirty="0" smtClean="0"/>
              <a:t>" military base.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Horizons in Two Hemispheres </a:t>
            </a:r>
            <a:endParaRPr lang="en-US" dirty="0"/>
          </a:p>
        </p:txBody>
      </p:sp>
      <p:sp>
        <p:nvSpPr>
          <p:cNvPr id="3" name="Content Placeholder 2"/>
          <p:cNvSpPr>
            <a:spLocks noGrp="1"/>
          </p:cNvSpPr>
          <p:nvPr>
            <p:ph idx="1"/>
          </p:nvPr>
        </p:nvSpPr>
        <p:spPr/>
        <p:txBody>
          <a:bodyPr/>
          <a:lstStyle/>
          <a:p>
            <a:pPr lvl="1"/>
            <a:r>
              <a:rPr lang="en-US" b="1" dirty="0" smtClean="0"/>
              <a:t>Sec. of State John Hay</a:t>
            </a:r>
            <a:r>
              <a:rPr lang="en-US" dirty="0" smtClean="0"/>
              <a:t> called the 113 day Spanish-American War a "splendid little war." </a:t>
            </a:r>
          </a:p>
          <a:p>
            <a:pPr lvl="2"/>
            <a:r>
              <a:rPr lang="en-US" dirty="0" smtClean="0"/>
              <a:t>It showed the world that the U.S. was a world power, likely the world's strongest. Other nations, like Russia, Britain, and France, took note and stepped up their diplomatic headquarters in Washington D.C.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1"/>
            <a:r>
              <a:rPr lang="en-US" dirty="0" smtClean="0"/>
              <a:t>America was marching to a joyous patriotism. </a:t>
            </a:r>
          </a:p>
          <a:p>
            <a:pPr lvl="2"/>
            <a:r>
              <a:rPr lang="en-US" dirty="0" smtClean="0"/>
              <a:t>Literally, they marched to the 2/4 marching beat of band-master </a:t>
            </a:r>
            <a:r>
              <a:rPr lang="en-US" b="1" dirty="0" smtClean="0"/>
              <a:t>John Philip Sousa</a:t>
            </a:r>
            <a:r>
              <a:rPr lang="en-US" dirty="0" smtClean="0"/>
              <a:t>, such as his with "Stars and Stripes Forever." </a:t>
            </a:r>
          </a:p>
          <a:p>
            <a:pPr lvl="2"/>
            <a:r>
              <a:rPr lang="en-US" dirty="0" smtClean="0"/>
              <a:t>A strong military was accepted as a need. Folks were convinced of Cpt. Alfred Thayer Mahan's concept of a powerful navy. And, </a:t>
            </a:r>
            <a:r>
              <a:rPr lang="en-US" b="1" dirty="0" smtClean="0"/>
              <a:t>Sec. of War </a:t>
            </a:r>
            <a:r>
              <a:rPr lang="en-US" b="1" dirty="0" err="1" smtClean="0"/>
              <a:t>Elihu</a:t>
            </a:r>
            <a:r>
              <a:rPr lang="en-US" b="1" dirty="0" smtClean="0"/>
              <a:t> Root</a:t>
            </a:r>
            <a:r>
              <a:rPr lang="en-US" dirty="0" smtClean="0"/>
              <a:t> started a War College. </a:t>
            </a:r>
          </a:p>
          <a:p>
            <a:pPr lvl="2"/>
            <a:r>
              <a:rPr lang="en-US" dirty="0" smtClean="0"/>
              <a:t>The old North-South divide seemed to narrow a bit. At least in part, the enemy ceased to be one another and became Spain. Old Confederate </a:t>
            </a:r>
            <a:r>
              <a:rPr lang="en-US" b="1" dirty="0" smtClean="0"/>
              <a:t>Gen. Joseph</a:t>
            </a:r>
            <a:r>
              <a:rPr lang="en-US" dirty="0" smtClean="0"/>
              <a:t> "Fighting Joe" </a:t>
            </a:r>
            <a:r>
              <a:rPr lang="en-US" b="1" dirty="0" smtClean="0"/>
              <a:t>Wheeler</a:t>
            </a:r>
            <a:r>
              <a:rPr lang="en-US" dirty="0" smtClean="0"/>
              <a:t> had even been given command in Cuba. He'd apparently yelled in battle, "To hell with the Yankees! </a:t>
            </a:r>
            <a:r>
              <a:rPr lang="en-US" dirty="0" err="1" smtClean="0"/>
              <a:t>Dammit</a:t>
            </a:r>
            <a:r>
              <a:rPr lang="en-US" dirty="0" smtClean="0"/>
              <a:t>, I mean the Spaniards." </a:t>
            </a:r>
          </a:p>
          <a:p>
            <a:pPr lvl="1"/>
            <a:r>
              <a:rPr lang="en-US" dirty="0" smtClean="0"/>
              <a:t>Despite the spoils of war, however, the Philippines pan out to be a thorn in America's side.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“Little Brown Brothers” in the Philippines </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The Filipino people felt tricked when they weren't given their independence after the Spanish-American War. </a:t>
            </a:r>
          </a:p>
          <a:p>
            <a:pPr lvl="1"/>
            <a:r>
              <a:rPr lang="en-US" dirty="0" smtClean="0"/>
              <a:t>An </a:t>
            </a:r>
            <a:r>
              <a:rPr lang="en-US" u="sng" dirty="0" smtClean="0"/>
              <a:t>insurrection began against the American troops</a:t>
            </a:r>
            <a:r>
              <a:rPr lang="en-US" dirty="0" smtClean="0"/>
              <a:t> by the Filipinos on February 4, 1899. </a:t>
            </a:r>
          </a:p>
          <a:p>
            <a:pPr lvl="2"/>
            <a:r>
              <a:rPr lang="en-US" dirty="0" smtClean="0"/>
              <a:t>Their leader was </a:t>
            </a:r>
            <a:r>
              <a:rPr lang="en-US" b="1" dirty="0" smtClean="0"/>
              <a:t>Emilio Aguinaldo</a:t>
            </a:r>
            <a:r>
              <a:rPr lang="en-US" dirty="0" smtClean="0"/>
              <a:t>, who'd fought </a:t>
            </a:r>
            <a:r>
              <a:rPr lang="en-US" i="1" dirty="0" smtClean="0"/>
              <a:t>with</a:t>
            </a:r>
            <a:r>
              <a:rPr lang="en-US" dirty="0" smtClean="0"/>
              <a:t> the U.S. and against Spain. Like most Filipino's, he'd believed the Philippines would gain independence from Spain. When it didn't happen, he simply turned his aggression toward the U.S. </a:t>
            </a:r>
          </a:p>
          <a:p>
            <a:pPr lvl="2"/>
            <a:r>
              <a:rPr lang="en-US" dirty="0" smtClean="0"/>
              <a:t>America stooped below her ideals by (1) using the "water cure" of forcing water down throats to force cooperation, (b) setting up prison camps similar to the ones Butcher </a:t>
            </a:r>
            <a:r>
              <a:rPr lang="en-US" dirty="0" err="1" smtClean="0"/>
              <a:t>Weyler</a:t>
            </a:r>
            <a:r>
              <a:rPr lang="en-US" dirty="0" smtClean="0"/>
              <a:t> had made in Cuba, and (c) attacking people who simply wanted freedom. </a:t>
            </a:r>
          </a:p>
          <a:p>
            <a:pPr lvl="2"/>
            <a:r>
              <a:rPr lang="en-US" dirty="0" smtClean="0"/>
              <a:t>Fighting was sporadic and guerrilla-style, frustrating the Americans. It lasted well over a year and killed 4,234 Americans.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219200"/>
            <a:ext cx="8305800" cy="4906963"/>
          </a:xfrm>
        </p:spPr>
        <p:txBody>
          <a:bodyPr>
            <a:normAutofit fontScale="92500" lnSpcReduction="20000"/>
          </a:bodyPr>
          <a:lstStyle/>
          <a:p>
            <a:pPr lvl="1"/>
            <a:r>
              <a:rPr lang="en-US" dirty="0" smtClean="0"/>
              <a:t>The Americans gained the upper hand in 1901. Pres. McKinley sent </a:t>
            </a:r>
            <a:r>
              <a:rPr lang="en-US" b="1" dirty="0" smtClean="0"/>
              <a:t>William H. Taft</a:t>
            </a:r>
            <a:r>
              <a:rPr lang="en-US" dirty="0" smtClean="0"/>
              <a:t> to serve </a:t>
            </a:r>
            <a:r>
              <a:rPr lang="en-US" u="sng" dirty="0" smtClean="0"/>
              <a:t>as the Philippines' civil governor</a:t>
            </a:r>
            <a:r>
              <a:rPr lang="en-US" dirty="0" smtClean="0"/>
              <a:t>. </a:t>
            </a:r>
          </a:p>
          <a:p>
            <a:pPr lvl="2"/>
            <a:r>
              <a:rPr lang="en-US" dirty="0" smtClean="0"/>
              <a:t>A large (350 pounds) and jovial man, Taft got along well with the Filipinos. They generally like him and he called them his "little brown brothers." </a:t>
            </a:r>
          </a:p>
          <a:p>
            <a:pPr lvl="2"/>
            <a:r>
              <a:rPr lang="en-US" dirty="0" smtClean="0"/>
              <a:t>Under Taft, America pursued a policy called "benevolent assimilation"—to </a:t>
            </a:r>
            <a:r>
              <a:rPr lang="en-US" u="sng" dirty="0" smtClean="0"/>
              <a:t>kindly bring the Philippines up to civilization</a:t>
            </a:r>
            <a:r>
              <a:rPr lang="en-US" dirty="0" smtClean="0"/>
              <a:t>. The process was slow but it bore fruits… </a:t>
            </a:r>
          </a:p>
          <a:p>
            <a:pPr lvl="3"/>
            <a:r>
              <a:rPr lang="en-US" dirty="0" smtClean="0"/>
              <a:t>With millions in American money, the </a:t>
            </a:r>
            <a:r>
              <a:rPr lang="en-US" u="sng" dirty="0" smtClean="0"/>
              <a:t>infrastructure</a:t>
            </a:r>
            <a:r>
              <a:rPr lang="en-US" dirty="0" smtClean="0"/>
              <a:t> (roads, sanitation, etc.) was greatly improved. Public health improved as well. </a:t>
            </a:r>
          </a:p>
          <a:p>
            <a:pPr lvl="3"/>
            <a:r>
              <a:rPr lang="en-US" u="sng" dirty="0" smtClean="0"/>
              <a:t>Trade</a:t>
            </a:r>
            <a:r>
              <a:rPr lang="en-US" dirty="0" smtClean="0"/>
              <a:t> between the U.S. and the Philippines began, largely in sugar. </a:t>
            </a:r>
          </a:p>
          <a:p>
            <a:pPr lvl="3"/>
            <a:r>
              <a:rPr lang="en-US" u="sng" dirty="0" smtClean="0"/>
              <a:t>Schools</a:t>
            </a:r>
            <a:r>
              <a:rPr lang="en-US" dirty="0" smtClean="0"/>
              <a:t> were built and American teachers were sent over. </a:t>
            </a:r>
          </a:p>
          <a:p>
            <a:pPr lvl="3"/>
            <a:r>
              <a:rPr lang="en-US" dirty="0" smtClean="0"/>
              <a:t>Still, the Filipino's wanted freedom. </a:t>
            </a:r>
            <a:r>
              <a:rPr lang="en-US" u="sng" dirty="0" smtClean="0"/>
              <a:t>Independence was finally granted just after WWII, on July 4, 1946</a:t>
            </a: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Hinging the Open Door in China </a:t>
            </a:r>
            <a:endParaRPr lang="en-US" dirty="0"/>
          </a:p>
        </p:txBody>
      </p:sp>
      <p:sp>
        <p:nvSpPr>
          <p:cNvPr id="3" name="Content Placeholder 2"/>
          <p:cNvSpPr>
            <a:spLocks noGrp="1"/>
          </p:cNvSpPr>
          <p:nvPr>
            <p:ph idx="1"/>
          </p:nvPr>
        </p:nvSpPr>
        <p:spPr/>
        <p:txBody>
          <a:bodyPr/>
          <a:lstStyle/>
          <a:p>
            <a:pPr lvl="1"/>
            <a:r>
              <a:rPr lang="en-US" dirty="0" smtClean="0"/>
              <a:t>After Japan had defeated China in 1894-1895, China had been sliced up by Europe into "</a:t>
            </a:r>
            <a:r>
              <a:rPr lang="en-US" b="1" dirty="0" smtClean="0"/>
              <a:t>spheres of influence</a:t>
            </a:r>
            <a:r>
              <a:rPr lang="en-US" dirty="0" smtClean="0"/>
              <a:t>." </a:t>
            </a:r>
          </a:p>
          <a:p>
            <a:pPr lvl="2"/>
            <a:r>
              <a:rPr lang="en-US" dirty="0" smtClean="0"/>
              <a:t>This usually meant that </a:t>
            </a:r>
            <a:r>
              <a:rPr lang="en-US" u="sng" dirty="0" smtClean="0"/>
              <a:t>a European nation controlled a coastal city and its surrounding area</a:t>
            </a:r>
            <a:r>
              <a:rPr lang="en-US" dirty="0" smtClean="0"/>
              <a:t>. The European nation held exclusive trade rights for that city and area (for example, Britain's control of Hong Kong). </a:t>
            </a:r>
          </a:p>
          <a:p>
            <a:pPr lvl="2"/>
            <a:r>
              <a:rPr lang="en-US" dirty="0" smtClean="0"/>
              <a:t>Needless to say, the Chinese people despised this situation.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America was mostly uninvolved in this situation. Except, missionaries were concerned about access, and American businesses worried they'd be shut out. </a:t>
            </a:r>
          </a:p>
          <a:p>
            <a:pPr lvl="2"/>
            <a:r>
              <a:rPr lang="en-US" b="1" dirty="0" smtClean="0"/>
              <a:t>Sec. of State John Hay</a:t>
            </a:r>
            <a:r>
              <a:rPr lang="en-US" dirty="0" smtClean="0"/>
              <a:t> drafted the </a:t>
            </a:r>
            <a:r>
              <a:rPr lang="en-US" b="1" dirty="0" smtClean="0"/>
              <a:t>Open Door Policy</a:t>
            </a:r>
            <a:r>
              <a:rPr lang="en-US" dirty="0" smtClean="0"/>
              <a:t> saying </a:t>
            </a:r>
            <a:r>
              <a:rPr lang="en-US" u="sng" dirty="0" smtClean="0"/>
              <a:t>spheres of influence should be dropped and Chinese cities should be open to all nations for business</a:t>
            </a:r>
            <a:r>
              <a:rPr lang="en-US" dirty="0" smtClean="0"/>
              <a:t>. Europe was not interested in giving up their sweet situations.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There were several influences pointing toward imperialism… </a:t>
            </a:r>
          </a:p>
          <a:p>
            <a:pPr lvl="2"/>
            <a:r>
              <a:rPr lang="en-US" b="1" u="sng" dirty="0" smtClean="0"/>
              <a:t>Yellow journalism</a:t>
            </a:r>
            <a:r>
              <a:rPr lang="en-US" dirty="0" smtClean="0"/>
              <a:t>, or sensationalism in reporting, </a:t>
            </a:r>
            <a:r>
              <a:rPr lang="en-US" u="sng" dirty="0" smtClean="0"/>
              <a:t>stirred up the desire</a:t>
            </a:r>
            <a:r>
              <a:rPr lang="en-US" dirty="0" smtClean="0"/>
              <a:t> to take over lands. William Randolph Hearst and Joseph Pulitzer's newspapers painted the far off lands as exotic, adventurous, and captured young people's imaginations. </a:t>
            </a:r>
          </a:p>
          <a:p>
            <a:pPr lvl="2"/>
            <a:r>
              <a:rPr lang="en-US" u="sng" dirty="0" smtClean="0"/>
              <a:t>Missionaries wanted to save souls</a:t>
            </a:r>
            <a:r>
              <a:rPr lang="en-US" dirty="0" smtClean="0"/>
              <a:t> in un-Christian lands. Namely, </a:t>
            </a:r>
            <a:r>
              <a:rPr lang="en-US" b="1" dirty="0" smtClean="0"/>
              <a:t>Rev. Josiah Strong</a:t>
            </a:r>
            <a:r>
              <a:rPr lang="en-US" dirty="0" smtClean="0"/>
              <a:t> pushed for imperialism in his book </a:t>
            </a:r>
            <a:r>
              <a:rPr lang="en-US" i="1" dirty="0" smtClean="0"/>
              <a:t>Our Country: Its Possible Future and Its Present Crisis</a:t>
            </a:r>
            <a:r>
              <a:rPr lang="en-US" dirty="0" smtClean="0"/>
              <a: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China took matters into their own hands with the </a:t>
            </a:r>
            <a:r>
              <a:rPr lang="en-US" b="1" dirty="0" smtClean="0"/>
              <a:t>Boxer Rebellion</a:t>
            </a:r>
            <a:r>
              <a:rPr lang="en-US" dirty="0" smtClean="0"/>
              <a:t>. In this, the Chinese rose up to oust/kill foreigners who controlled their cities. 200 foreigners and thousands of Chinese Christians were killed. </a:t>
            </a:r>
          </a:p>
          <a:p>
            <a:pPr lvl="2"/>
            <a:r>
              <a:rPr lang="en-US" dirty="0" smtClean="0"/>
              <a:t>Europe and the U.S. responded together and smashed China, then charged China for damages. </a:t>
            </a:r>
          </a:p>
          <a:p>
            <a:pPr lvl="2"/>
            <a:r>
              <a:rPr lang="en-US" dirty="0" smtClean="0"/>
              <a:t>China's fine was $333 million; America's cut would be $24.5 million. Feeling guilty about such a high amount, the U.S. used $18 million to educate Chinese students in American universities. </a:t>
            </a:r>
          </a:p>
          <a:p>
            <a:pPr lvl="2"/>
            <a:r>
              <a:rPr lang="en-US" dirty="0" smtClean="0"/>
              <a:t>Sec. of State Hay sent the </a:t>
            </a:r>
            <a:r>
              <a:rPr lang="en-US" b="1" dirty="0" smtClean="0"/>
              <a:t>Open Door Policy</a:t>
            </a:r>
            <a:r>
              <a:rPr lang="en-US" dirty="0" smtClean="0"/>
              <a:t> along again and this time it was accepted. </a:t>
            </a:r>
            <a:r>
              <a:rPr lang="en-US" u="sng" dirty="0" smtClean="0"/>
              <a:t>China's borders were to be respected and its cities open to trade to all</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 or </a:t>
            </a:r>
            <a:r>
              <a:rPr lang="en-US" dirty="0" err="1" smtClean="0"/>
              <a:t>Bryanism</a:t>
            </a:r>
            <a:r>
              <a:rPr lang="en-US" dirty="0" smtClean="0"/>
              <a:t> in 1900? </a:t>
            </a:r>
            <a:endParaRPr lang="en-US" dirty="0"/>
          </a:p>
        </p:txBody>
      </p:sp>
      <p:sp>
        <p:nvSpPr>
          <p:cNvPr id="3" name="Content Placeholder 2"/>
          <p:cNvSpPr>
            <a:spLocks noGrp="1"/>
          </p:cNvSpPr>
          <p:nvPr>
            <p:ph idx="1"/>
          </p:nvPr>
        </p:nvSpPr>
        <p:spPr>
          <a:xfrm>
            <a:off x="381000" y="1447800"/>
            <a:ext cx="8305800" cy="4678363"/>
          </a:xfrm>
        </p:spPr>
        <p:txBody>
          <a:bodyPr>
            <a:normAutofit fontScale="92500" lnSpcReduction="20000"/>
          </a:bodyPr>
          <a:lstStyle/>
          <a:p>
            <a:endParaRPr lang="en-US" dirty="0" smtClean="0"/>
          </a:p>
          <a:p>
            <a:pPr lvl="1"/>
            <a:r>
              <a:rPr lang="en-US" dirty="0" smtClean="0"/>
              <a:t>The 1900 election was a repeat of 4 years earlier: William McKinley versus William Jennings Bryan again. </a:t>
            </a:r>
          </a:p>
          <a:p>
            <a:pPr lvl="2"/>
            <a:r>
              <a:rPr lang="en-US" dirty="0" smtClean="0"/>
              <a:t>McKinley just held fast while Bryan did the personal campaigning. McKinley's running-mate was Teddy Roosevelt. "TR" did considerable campaigning for McKinley. </a:t>
            </a:r>
          </a:p>
          <a:p>
            <a:pPr lvl="1"/>
            <a:r>
              <a:rPr lang="en-US" dirty="0" smtClean="0"/>
              <a:t>Bryan attacked imperialism. This was unproductive since people had grown weary of the subject by then. </a:t>
            </a:r>
          </a:p>
          <a:p>
            <a:pPr lvl="1"/>
            <a:r>
              <a:rPr lang="en-US" dirty="0" smtClean="0"/>
              <a:t>McKinley attacked what he called "</a:t>
            </a:r>
            <a:r>
              <a:rPr lang="en-US" dirty="0" err="1" smtClean="0"/>
              <a:t>Bryanism</a:t>
            </a:r>
            <a:r>
              <a:rPr lang="en-US" dirty="0" smtClean="0"/>
              <a:t>" as being the problem. McKinley struck fear again by implying that a President Bryan would undercut America's prosperity. </a:t>
            </a:r>
          </a:p>
          <a:p>
            <a:pPr lvl="2"/>
            <a:r>
              <a:rPr lang="en-US" dirty="0" smtClean="0"/>
              <a:t>McKinley won his reelection easily.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 Brandisher of the Big Stick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Only six months after being reelected, McKinley was shot and killed in Buffalo, NY by a mentally unstable man. </a:t>
            </a:r>
            <a:r>
              <a:rPr lang="en-US" u="sng" dirty="0" smtClean="0"/>
              <a:t>V.P. Teddy Roosevelt became the youngest president ever</a:t>
            </a:r>
            <a:r>
              <a:rPr lang="en-US" dirty="0" smtClean="0"/>
              <a:t> at only 42 years old. </a:t>
            </a:r>
          </a:p>
          <a:p>
            <a:pPr lvl="1"/>
            <a:r>
              <a:rPr lang="en-US" dirty="0" smtClean="0"/>
              <a:t>Roosevelt was a very interesting character. Small of frame as a youth, and picked on, he put himself on a rigorous workout routine and built himself into a short, barrel-chested powerhouse. </a:t>
            </a:r>
          </a:p>
          <a:p>
            <a:pPr lvl="2"/>
            <a:r>
              <a:rPr lang="en-US" dirty="0" smtClean="0"/>
              <a:t>He'd been born into an elite family and was a Harvard grad. His motto was, "Speak softly and carry a big stick," which was odd in that Roosevelt was not one to speak softly. </a:t>
            </a:r>
          </a:p>
          <a:p>
            <a:pPr lvl="2"/>
            <a:r>
              <a:rPr lang="en-US" dirty="0" smtClean="0"/>
              <a:t>He had a temper, was boisterous, stubborn, decisive, passionate, always thought he was right, and was always the center of attention.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Roosevelt was a fantastic politician. The people adored the likeable "Teddy." Cartoonists loved his wire-framed glasses, huge teeth, rowdy nature—he was almost a walking, living caricature of himself. </a:t>
            </a:r>
          </a:p>
          <a:p>
            <a:pPr lvl="2"/>
            <a:r>
              <a:rPr lang="en-US" dirty="0" smtClean="0"/>
              <a:t>As president, TR's opinion was that the president should lead, and he did. He's often considered the "first modern president."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Panama Canal </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America, and Teddy Roosevelt, lusted after a canal across isthmus of Central America. </a:t>
            </a:r>
          </a:p>
          <a:p>
            <a:pPr lvl="2"/>
            <a:r>
              <a:rPr lang="en-US" dirty="0" smtClean="0"/>
              <a:t>The Spanish-American War showed that </a:t>
            </a:r>
            <a:r>
              <a:rPr lang="en-US" u="sng" dirty="0" smtClean="0"/>
              <a:t>lacking a canal meant naval weakness</a:t>
            </a:r>
            <a:r>
              <a:rPr lang="en-US" dirty="0" smtClean="0"/>
              <a:t>. The </a:t>
            </a:r>
            <a:r>
              <a:rPr lang="en-US" i="1" dirty="0" smtClean="0"/>
              <a:t>U.S.S. Oregon</a:t>
            </a:r>
            <a:r>
              <a:rPr lang="en-US" dirty="0" smtClean="0"/>
              <a:t> had been "trapped" in the Pacific Ocean and took weeks to travel around South America to the Caribbean. </a:t>
            </a:r>
          </a:p>
          <a:p>
            <a:pPr lvl="2"/>
            <a:r>
              <a:rPr lang="en-US" dirty="0" smtClean="0"/>
              <a:t>A canal would also be </a:t>
            </a:r>
            <a:r>
              <a:rPr lang="en-US" u="sng" dirty="0" smtClean="0"/>
              <a:t>a huge boost for business</a:t>
            </a:r>
            <a:r>
              <a:rPr lang="en-US" dirty="0" smtClean="0"/>
              <a:t>. </a:t>
            </a:r>
          </a:p>
          <a:p>
            <a:pPr lvl="1"/>
            <a:r>
              <a:rPr lang="en-US" dirty="0" smtClean="0"/>
              <a:t>There were obstacles to building a canal. </a:t>
            </a:r>
          </a:p>
          <a:p>
            <a:pPr lvl="2"/>
            <a:r>
              <a:rPr lang="en-US" dirty="0" smtClean="0"/>
              <a:t>The </a:t>
            </a:r>
            <a:r>
              <a:rPr lang="en-US" b="1" dirty="0" smtClean="0"/>
              <a:t>Clayton-Bulwer Treaty</a:t>
            </a:r>
            <a:r>
              <a:rPr lang="en-US" dirty="0" smtClean="0"/>
              <a:t> with Britain (1850) said the U.S. couldn't control the isthmus route alone. By the early 1900's, Britain was willing to let this slide however. Britain signed the </a:t>
            </a:r>
            <a:r>
              <a:rPr lang="en-US" b="1" dirty="0" smtClean="0"/>
              <a:t>Hay-</a:t>
            </a:r>
            <a:r>
              <a:rPr lang="en-US" b="1" dirty="0" err="1" smtClean="0"/>
              <a:t>Pauncefote</a:t>
            </a:r>
            <a:r>
              <a:rPr lang="en-US" b="1" dirty="0" smtClean="0"/>
              <a:t> Treaty</a:t>
            </a:r>
            <a:r>
              <a:rPr lang="en-US" dirty="0" smtClean="0"/>
              <a:t> (1901) that gave the U.S. the okay to go solo.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dirty="0" smtClean="0"/>
              <a:t>The next question was the </a:t>
            </a:r>
            <a:r>
              <a:rPr lang="en-US" u="sng" dirty="0" smtClean="0"/>
              <a:t>location of the canal</a:t>
            </a:r>
            <a:r>
              <a:rPr lang="en-US" dirty="0" smtClean="0"/>
              <a:t>. </a:t>
            </a:r>
          </a:p>
          <a:p>
            <a:pPr lvl="3"/>
            <a:r>
              <a:rPr lang="en-US" dirty="0" smtClean="0"/>
              <a:t>Nicaragua was the initial choice, but the volcano Mt. </a:t>
            </a:r>
            <a:r>
              <a:rPr lang="en-US" dirty="0" err="1" smtClean="0"/>
              <a:t>Pelée</a:t>
            </a:r>
            <a:r>
              <a:rPr lang="en-US" dirty="0" smtClean="0"/>
              <a:t> erupted, killed 30,000 people, and changed minds about the location. </a:t>
            </a:r>
          </a:p>
          <a:p>
            <a:pPr lvl="3"/>
            <a:r>
              <a:rPr lang="en-US" dirty="0" smtClean="0"/>
              <a:t>A French company was eager to move the U.S.'s attention to Panama where it'd tried and failed at constructing a canal. Engineer </a:t>
            </a:r>
            <a:r>
              <a:rPr lang="en-US" b="1" dirty="0" smtClean="0"/>
              <a:t>Philippe Bunau-Varilla</a:t>
            </a:r>
            <a:r>
              <a:rPr lang="en-US" dirty="0" smtClean="0"/>
              <a:t> got the price of the canal holdings dropped from $109 to $40 million. Congress decided to give it a go</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838200"/>
            <a:ext cx="8686800" cy="6019800"/>
          </a:xfrm>
        </p:spPr>
        <p:txBody>
          <a:bodyPr>
            <a:normAutofit/>
          </a:bodyPr>
          <a:lstStyle/>
          <a:p>
            <a:pPr lvl="3"/>
            <a:r>
              <a:rPr lang="en-US" dirty="0" smtClean="0"/>
              <a:t>Panama was a part of Colombia, posing the next problem. </a:t>
            </a:r>
          </a:p>
          <a:p>
            <a:pPr lvl="4"/>
            <a:r>
              <a:rPr lang="en-US" dirty="0" smtClean="0"/>
              <a:t>TR worked a deal with the Colombian president to lease the canal zone, but the Colombian senate reneged on the deal. TR was furious. </a:t>
            </a:r>
          </a:p>
          <a:p>
            <a:pPr lvl="4"/>
            <a:r>
              <a:rPr lang="en-US" dirty="0" smtClean="0"/>
              <a:t>Bunau-Varilla worried the whole deal would fall through. He incited Panama to revolt against Colombia. The revolution began on November 3, 1901 with the killing of a Chinese citizen and a donkey. The U.S. navy was conveniently offshore to give aid and the revolution was pulled off. </a:t>
            </a:r>
          </a:p>
          <a:p>
            <a:pPr lvl="4"/>
            <a:r>
              <a:rPr lang="en-US" dirty="0" smtClean="0"/>
              <a:t>TR recognized Panama as independent and the </a:t>
            </a:r>
            <a:r>
              <a:rPr lang="en-US" b="1" dirty="0" smtClean="0"/>
              <a:t>Hay-Bunau-Varilla Treaty</a:t>
            </a:r>
            <a:r>
              <a:rPr lang="en-US" dirty="0" smtClean="0"/>
              <a:t> was signed. It </a:t>
            </a:r>
            <a:r>
              <a:rPr lang="en-US" u="sng" dirty="0" smtClean="0"/>
              <a:t>leased the canal to the U.S. for $10 million and $250,000/year for a 10 mile wide canal strip</a:t>
            </a:r>
            <a:r>
              <a:rPr lang="en-US" dirty="0" smtClean="0"/>
              <a: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143000"/>
            <a:ext cx="8305800" cy="4983163"/>
          </a:xfrm>
        </p:spPr>
        <p:txBody>
          <a:bodyPr>
            <a:normAutofit fontScale="92500" lnSpcReduction="20000"/>
          </a:bodyPr>
          <a:lstStyle/>
          <a:p>
            <a:pPr lvl="1"/>
            <a:r>
              <a:rPr lang="en-US" dirty="0" smtClean="0"/>
              <a:t>Roosevelt didn't try to sever Panama from Colombia, but it looked that way and was perceived that way. U.S.—Latin American relations took a major hit by Teddy Roosevelt's use of his Big Stick policy (bullying). </a:t>
            </a:r>
          </a:p>
          <a:p>
            <a:pPr lvl="1"/>
            <a:r>
              <a:rPr lang="en-US" dirty="0" smtClean="0"/>
              <a:t>Construction began in 1904. There were huge obstacles yet again. </a:t>
            </a:r>
          </a:p>
          <a:p>
            <a:pPr lvl="2"/>
            <a:r>
              <a:rPr lang="en-US" dirty="0" smtClean="0"/>
              <a:t>Obstacle #1 was </a:t>
            </a:r>
            <a:r>
              <a:rPr lang="en-US" u="sng" dirty="0" smtClean="0"/>
              <a:t>sanitation</a:t>
            </a:r>
            <a:r>
              <a:rPr lang="en-US" dirty="0" smtClean="0"/>
              <a:t>. Tropical diseases forbade workers from even getting to the job site. </a:t>
            </a:r>
            <a:r>
              <a:rPr lang="en-US" b="1" dirty="0" smtClean="0"/>
              <a:t>Col. William C. Gorgas</a:t>
            </a:r>
            <a:r>
              <a:rPr lang="en-US" dirty="0" smtClean="0"/>
              <a:t> drained the swamps and </a:t>
            </a:r>
            <a:r>
              <a:rPr lang="en-US" u="sng" dirty="0" smtClean="0"/>
              <a:t>eradicated the mosquitoes and diseases</a:t>
            </a:r>
            <a:r>
              <a:rPr lang="en-US" dirty="0" smtClean="0"/>
              <a:t>. </a:t>
            </a:r>
          </a:p>
          <a:p>
            <a:pPr lvl="2"/>
            <a:r>
              <a:rPr lang="en-US" dirty="0" smtClean="0"/>
              <a:t>Obstacle #2 was the </a:t>
            </a:r>
            <a:r>
              <a:rPr lang="en-US" u="sng" dirty="0" smtClean="0"/>
              <a:t>scope of the task</a:t>
            </a:r>
            <a:r>
              <a:rPr lang="en-US" dirty="0" smtClean="0"/>
              <a:t>. It was likely the largest modern engineering undertaking to date. West Point engineer </a:t>
            </a:r>
            <a:r>
              <a:rPr lang="en-US" b="1" dirty="0" smtClean="0"/>
              <a:t>Col. George Washington Goethals</a:t>
            </a:r>
            <a:r>
              <a:rPr lang="en-US" dirty="0" smtClean="0"/>
              <a:t> </a:t>
            </a:r>
            <a:r>
              <a:rPr lang="en-US" u="sng" dirty="0" smtClean="0"/>
              <a:t>headed up construction</a:t>
            </a:r>
            <a:r>
              <a:rPr lang="en-US" dirty="0" smtClean="0"/>
              <a:t> to its fruition—a modern marvel when completed in 1914. It'd cost $400 million to construct.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TR’s Perversion of the Monroe Doctrine </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Relations with Latin America would take another turn-for-the-worse. Nations like Venezuela and the Dominican Republic were constantly behind in loan payments to European lenders. R </a:t>
            </a:r>
          </a:p>
          <a:p>
            <a:pPr lvl="2"/>
            <a:r>
              <a:rPr lang="en-US" dirty="0" smtClean="0"/>
              <a:t>Roosevelt worried that Europe would take action to collect their money, and thus violate the Monroe Doctrine. This put TR in a bit of a pickle: would he allow delinquency of payments or allow Europe to breech the Monroe Doctrine? He chose neither. </a:t>
            </a:r>
          </a:p>
          <a:p>
            <a:pPr lvl="1"/>
            <a:r>
              <a:rPr lang="en-US" dirty="0" smtClean="0"/>
              <a:t>His decision was the </a:t>
            </a:r>
            <a:r>
              <a:rPr lang="en-US" b="1" dirty="0" smtClean="0"/>
              <a:t>Roosevelt Corollary</a:t>
            </a:r>
            <a:r>
              <a:rPr lang="en-US" dirty="0" smtClean="0"/>
              <a:t> (an addition to the Monroe Doctrine). It said that </a:t>
            </a:r>
            <a:r>
              <a:rPr lang="en-US" u="sng" dirty="0" smtClean="0"/>
              <a:t>the U.S. would intervene in Latin America and collect the debts for Europe</a:t>
            </a:r>
            <a:r>
              <a:rPr lang="en-US" dirty="0" smtClean="0"/>
              <a:t>. </a:t>
            </a:r>
          </a:p>
          <a:p>
            <a:pPr lvl="2"/>
            <a:r>
              <a:rPr lang="en-US" dirty="0" smtClean="0"/>
              <a:t>Whereas the Monroe Doctrine had said, "Europe, don't intervene!" the Roosevelt Corollary added, "We'll intervene for you!" </a:t>
            </a:r>
          </a:p>
          <a:p>
            <a:pPr lvl="2"/>
            <a:r>
              <a:rPr lang="en-US" dirty="0" smtClean="0"/>
              <a:t>In practical terms, the U.S. would take over customs houses and collect taxes and/or use the U.S. navy to seal off Latin American ports for tax collection purposes.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Latin America did not appreciate TR's Big Stick being thrown at them again. The Good Neighbor policy seemed to be more like the "Bad Neighbor" policy. </a:t>
            </a:r>
          </a:p>
          <a:p>
            <a:pPr lvl="2"/>
            <a:r>
              <a:rPr lang="en-US" dirty="0" smtClean="0"/>
              <a:t>The Big Stick fell on Cuba in 1906. Revolutionaries created great instability and the Cuban president asked for U.S. assistance. U.S. Marines moved in for 3 years to offer their help. Still, it was seen as another Bad Neighbor policy move by the bully U.S.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dirty="0" smtClean="0"/>
              <a:t>Some people (like Theodore Roosevelt and Henry Cabot Lodge) </a:t>
            </a:r>
            <a:r>
              <a:rPr lang="en-US" u="sng" dirty="0" smtClean="0"/>
              <a:t>applied Darwin's survival-of-the-fittest theory</a:t>
            </a:r>
            <a:r>
              <a:rPr lang="en-US" dirty="0" smtClean="0"/>
              <a:t> to nations. It was the order of things for the strong to conquer the weak. </a:t>
            </a:r>
          </a:p>
          <a:p>
            <a:pPr lvl="2"/>
            <a:r>
              <a:rPr lang="en-US" b="1" dirty="0" smtClean="0"/>
              <a:t>Captain Alfred Thayer Mahan</a:t>
            </a:r>
            <a:r>
              <a:rPr lang="en-US" dirty="0" smtClean="0"/>
              <a:t> wrote a book titled </a:t>
            </a:r>
            <a:r>
              <a:rPr lang="en-US" i="1" dirty="0" smtClean="0"/>
              <a:t>The Influence of Sea Power Upon History, 1660-1783</a:t>
            </a:r>
            <a:r>
              <a:rPr lang="en-US" dirty="0" smtClean="0"/>
              <a:t>. It said that </a:t>
            </a:r>
            <a:r>
              <a:rPr lang="en-US" u="sng" dirty="0" smtClean="0"/>
              <a:t>the key to a nation's power is through naval power</a:t>
            </a:r>
            <a:r>
              <a:rPr lang="en-US" dirty="0" smtClean="0"/>
              <a:t>. Thus, to become a world power, the U.S. needed to build up her navy.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Roosevelt on the World Stage </a:t>
            </a:r>
            <a:endParaRPr lang="en-US" dirty="0"/>
          </a:p>
        </p:txBody>
      </p:sp>
      <p:sp>
        <p:nvSpPr>
          <p:cNvPr id="3" name="Content Placeholder 2"/>
          <p:cNvSpPr>
            <a:spLocks noGrp="1"/>
          </p:cNvSpPr>
          <p:nvPr>
            <p:ph idx="1"/>
          </p:nvPr>
        </p:nvSpPr>
        <p:spPr/>
        <p:txBody>
          <a:bodyPr/>
          <a:lstStyle/>
          <a:p>
            <a:pPr lvl="1"/>
            <a:r>
              <a:rPr lang="en-US" dirty="0" smtClean="0"/>
              <a:t>Teddy Roosevelt jumped onto the international scene in 1904 when Russia and Japan went to war. </a:t>
            </a:r>
          </a:p>
          <a:p>
            <a:pPr lvl="2"/>
            <a:r>
              <a:rPr lang="en-US" dirty="0" smtClean="0"/>
              <a:t>The two nations were fighting over land, namely the Manchuria area and Port Arthur in particular. </a:t>
            </a:r>
          </a:p>
          <a:p>
            <a:pPr lvl="2"/>
            <a:r>
              <a:rPr lang="en-US" dirty="0" smtClean="0"/>
              <a:t>When peace negotiations broke down, Japan asked TR to mediate. This was a bit ironic for the War Hawk Teddy Roosevelt to have turned peace-maker.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dirty="0" smtClean="0"/>
              <a:t>TR negotiated a treaty at Portsmouth, NH (1905). </a:t>
            </a:r>
          </a:p>
          <a:p>
            <a:pPr lvl="2"/>
            <a:r>
              <a:rPr lang="en-US" dirty="0" smtClean="0"/>
              <a:t>Both nations wanted the Sakhalin island. Japan wanted payments since they felt they'd won the war. </a:t>
            </a:r>
          </a:p>
          <a:p>
            <a:pPr lvl="2"/>
            <a:r>
              <a:rPr lang="en-US" dirty="0" smtClean="0"/>
              <a:t>Russia got </a:t>
            </a:r>
            <a:r>
              <a:rPr lang="en-US" i="1" dirty="0" smtClean="0"/>
              <a:t>half</a:t>
            </a:r>
            <a:r>
              <a:rPr lang="en-US" dirty="0" smtClean="0"/>
              <a:t> of Sakhalin island. Japan was awarded no money but gained control over Korea. Neither side was overjoyed, Japan was especially unhappy, but the war was over. </a:t>
            </a:r>
          </a:p>
          <a:p>
            <a:pPr lvl="2"/>
            <a:r>
              <a:rPr lang="en-US" dirty="0" smtClean="0"/>
              <a:t>With both countries going home disgruntled over the outcome of the war, </a:t>
            </a:r>
            <a:r>
              <a:rPr lang="en-US" u="sng" dirty="0" smtClean="0"/>
              <a:t>America's friendship with Japan and Russia went sour</a:t>
            </a:r>
            <a:r>
              <a:rPr lang="en-US" dirty="0" smtClean="0"/>
              <a:t>. </a:t>
            </a:r>
          </a:p>
          <a:p>
            <a:pPr lvl="1"/>
            <a:r>
              <a:rPr lang="en-US" dirty="0" smtClean="0"/>
              <a:t>Roosevelt also mediated a North African dispute in 1906 at a conference in Spain. For his peace-making, Roosevelt was awarded the Nobel Peace Prize.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Japanese Laborers in California </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Another issue with Japan emerged when Japanese laborers began to migrate into California. Their population was only 3% of state's total, but a "yellow peril" swept over California. </a:t>
            </a:r>
          </a:p>
          <a:p>
            <a:pPr lvl="1"/>
            <a:r>
              <a:rPr lang="en-US" dirty="0" smtClean="0"/>
              <a:t>In 1906, San Francisco was recovering from a devastating earthquake and fires. The school board ordered segregation of Chinese, Japanese, and Korean students. </a:t>
            </a:r>
          </a:p>
          <a:p>
            <a:pPr lvl="2"/>
            <a:r>
              <a:rPr lang="en-US" dirty="0" smtClean="0"/>
              <a:t>The issue quickly erupted and the yellow press on both sides went wild. There was even talk of possible war. </a:t>
            </a:r>
          </a:p>
          <a:p>
            <a:pPr lvl="2"/>
            <a:r>
              <a:rPr lang="en-US" dirty="0" smtClean="0"/>
              <a:t>Roosevelt invited the school board to the White House where he mediated a deal known as the "</a:t>
            </a:r>
            <a:r>
              <a:rPr lang="en-US" b="1" dirty="0" smtClean="0"/>
              <a:t>Gentlemen's Agreement</a:t>
            </a:r>
            <a:r>
              <a:rPr lang="en-US" dirty="0" smtClean="0"/>
              <a:t>." It said that the </a:t>
            </a:r>
            <a:r>
              <a:rPr lang="en-US" u="sng" dirty="0" smtClean="0"/>
              <a:t>school board would repeal the segregation policy and Japan would halt the emigration of laborers to California</a:t>
            </a:r>
            <a:r>
              <a:rPr lang="en-US" dirty="0" smtClean="0"/>
              <a:t>.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rmAutofit lnSpcReduction="10000"/>
          </a:bodyPr>
          <a:lstStyle/>
          <a:p>
            <a:pPr lvl="1"/>
            <a:r>
              <a:rPr lang="en-US" dirty="0" smtClean="0"/>
              <a:t>Roosevelt worried that Japan might interpret his actions as being motivated through fear—he wanted to show America's strength. </a:t>
            </a:r>
          </a:p>
          <a:p>
            <a:pPr lvl="2"/>
            <a:r>
              <a:rPr lang="en-US" dirty="0" smtClean="0"/>
              <a:t>TR ordered the sparkling new U.S. naval fleet on a world-wide tour. The "</a:t>
            </a:r>
            <a:r>
              <a:rPr lang="en-US" b="1" dirty="0" smtClean="0"/>
              <a:t>Great White Fleet</a:t>
            </a:r>
            <a:r>
              <a:rPr lang="en-US" dirty="0" smtClean="0"/>
              <a:t>" went to Latin America, Hawaii, New Zealand, Australia, and Japan. It was </a:t>
            </a:r>
            <a:r>
              <a:rPr lang="en-US" u="sng" dirty="0" smtClean="0"/>
              <a:t>a diplomatic good-will mission on the outside, and a not-so-subtle show of military muscle underneath</a:t>
            </a:r>
            <a:r>
              <a:rPr lang="en-US" dirty="0" smtClean="0"/>
              <a:t>. </a:t>
            </a:r>
          </a:p>
          <a:p>
            <a:pPr lvl="2"/>
            <a:r>
              <a:rPr lang="en-US" dirty="0" smtClean="0"/>
              <a:t>The U.S. had been cheered all along, but Japan was especially welcoming. The U.S. and Japan signed the </a:t>
            </a:r>
            <a:r>
              <a:rPr lang="en-US" b="1" dirty="0" smtClean="0"/>
              <a:t>Root-</a:t>
            </a:r>
            <a:r>
              <a:rPr lang="en-US" b="1" dirty="0" err="1" smtClean="0"/>
              <a:t>Takahira</a:t>
            </a:r>
            <a:r>
              <a:rPr lang="en-US" b="1" dirty="0" smtClean="0"/>
              <a:t> agreement</a:t>
            </a:r>
            <a:r>
              <a:rPr lang="en-US" dirty="0" smtClean="0"/>
              <a:t> where </a:t>
            </a:r>
            <a:r>
              <a:rPr lang="en-US" u="sng" dirty="0" smtClean="0"/>
              <a:t>both nations promised to respect one another's territorial boundaries to honor China's Open Door policy</a:t>
            </a:r>
            <a:r>
              <a:rPr lang="en-US" dirty="0" smtClean="0"/>
              <a:t>.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a:t>
            </a:r>
            <a:endParaRPr lang="en-US" dirty="0"/>
          </a:p>
        </p:txBody>
      </p:sp>
      <p:sp>
        <p:nvSpPr>
          <p:cNvPr id="3" name="Content Placeholder 2"/>
          <p:cNvSpPr>
            <a:spLocks noGrp="1"/>
          </p:cNvSpPr>
          <p:nvPr>
            <p:ph idx="1"/>
          </p:nvPr>
        </p:nvSpPr>
        <p:spPr/>
        <p:txBody>
          <a:bodyPr/>
          <a:lstStyle/>
          <a:p>
            <a:r>
              <a:rPr lang="en-US" dirty="0" smtClean="0"/>
              <a:t>What are the requirements of a “Great Nation”?</a:t>
            </a:r>
          </a:p>
          <a:p>
            <a:r>
              <a:rPr lang="en-US" dirty="0" smtClean="0"/>
              <a:t>Does expansion of a Nation indicate progress?</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about the </a:t>
            </a:r>
            <a:r>
              <a:rPr lang="en-US" dirty="0" err="1" smtClean="0"/>
              <a:t>Nacirema</a:t>
            </a:r>
            <a:r>
              <a:rPr lang="en-US" dirty="0" smtClean="0"/>
              <a:t> </a:t>
            </a:r>
            <a:endParaRPr lang="en-US" dirty="0"/>
          </a:p>
        </p:txBody>
      </p:sp>
      <p:sp>
        <p:nvSpPr>
          <p:cNvPr id="3" name="Content Placeholder 2"/>
          <p:cNvSpPr>
            <a:spLocks noGrp="1"/>
          </p:cNvSpPr>
          <p:nvPr>
            <p:ph idx="1"/>
          </p:nvPr>
        </p:nvSpPr>
        <p:spPr/>
        <p:txBody>
          <a:bodyPr/>
          <a:lstStyle/>
          <a:p>
            <a:r>
              <a:rPr lang="en-US" dirty="0" smtClean="0"/>
              <a:t>Try to understand why someone from American or Europe may think it’s their “White Man’s Burden”  to Civilize those less advanced or civilized.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File:The white mans burden.gif">
            <a:hlinkClick r:id="rId2"/>
          </p:cNvPr>
          <p:cNvPicPr>
            <a:picLocks noChangeAspect="1" noChangeArrowheads="1"/>
          </p:cNvPicPr>
          <p:nvPr/>
        </p:nvPicPr>
        <p:blipFill>
          <a:blip r:embed="rId3"/>
          <a:srcRect/>
          <a:stretch>
            <a:fillRect/>
          </a:stretch>
        </p:blipFill>
        <p:spPr bwMode="auto">
          <a:xfrm>
            <a:off x="1600200" y="85724"/>
            <a:ext cx="5715000" cy="67722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lvl="1"/>
            <a:r>
              <a:rPr lang="en-US" dirty="0" smtClean="0"/>
              <a:t>The U.S. had several international, political balancing-acts and/or crises at the time… </a:t>
            </a:r>
          </a:p>
          <a:p>
            <a:pPr lvl="2"/>
            <a:r>
              <a:rPr lang="en-US" b="1" dirty="0" smtClean="0"/>
              <a:t>James G. Blaine</a:t>
            </a:r>
            <a:r>
              <a:rPr lang="en-US" dirty="0" smtClean="0"/>
              <a:t> advocated the "</a:t>
            </a:r>
            <a:r>
              <a:rPr lang="en-US" b="1" dirty="0" smtClean="0"/>
              <a:t>Big Sister</a:t>
            </a:r>
            <a:r>
              <a:rPr lang="en-US" dirty="0" smtClean="0"/>
              <a:t>" policy toward Latin America. The idea was </a:t>
            </a:r>
            <a:r>
              <a:rPr lang="en-US" u="sng" dirty="0" smtClean="0"/>
              <a:t>to get Latin American countries behind the leadership of the U.S</a:t>
            </a:r>
            <a:r>
              <a:rPr lang="en-US" dirty="0" smtClean="0"/>
              <a:t>. To that end, he led the </a:t>
            </a:r>
            <a:r>
              <a:rPr lang="en-US" b="1" dirty="0" smtClean="0"/>
              <a:t>Pan-American Conference</a:t>
            </a:r>
            <a:r>
              <a:rPr lang="en-US" dirty="0" smtClean="0"/>
              <a:t> in Washington D.C. </a:t>
            </a:r>
          </a:p>
          <a:p>
            <a:pPr lvl="2"/>
            <a:r>
              <a:rPr lang="en-US" dirty="0" smtClean="0"/>
              <a:t>A U.S.—Germany standoff occurred down in Samoa. Samoa was split in half. </a:t>
            </a:r>
          </a:p>
          <a:p>
            <a:pPr lvl="2"/>
            <a:r>
              <a:rPr lang="en-US" dirty="0" smtClean="0"/>
              <a:t>A U.S—Italy standoff occurred in New Orleans over captured Italians. The U.S. made payments.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lvl="2"/>
            <a:r>
              <a:rPr lang="en-US" dirty="0" smtClean="0"/>
              <a:t>A U.S.—Chile standoff occurred over murdered Americans. Chile made payments. </a:t>
            </a:r>
          </a:p>
          <a:p>
            <a:pPr lvl="2"/>
            <a:r>
              <a:rPr lang="en-US" dirty="0" smtClean="0"/>
              <a:t>A U.S.—Canada standoff occurred over seal hunting rights. It was settled in arbitration (mediation). </a:t>
            </a:r>
          </a:p>
          <a:p>
            <a:pPr lvl="2"/>
            <a:r>
              <a:rPr lang="en-US" dirty="0" smtClean="0"/>
              <a:t>A U.S.—Britain standoff occurred over gold discoveries down in Guiana. The actual dispute was between Britain and Venezuela; the U.S. just got in to stick up for her "little sister" by saying the Brits were breaking the Monroe Doctrine's "stay out!" policy. </a:t>
            </a:r>
          </a:p>
          <a:p>
            <a:pPr lvl="3"/>
            <a:r>
              <a:rPr lang="en-US" dirty="0" smtClean="0"/>
              <a:t>Things got very tense, nearly to war. Finally, Britain (a) had other distractions by the Germans down in South Africa and (b) decided a war with the U.S. simply wasn't worth it. The gold lands were basically split and the crisis was over.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Spurning the Hawaiian Pear </a:t>
            </a:r>
            <a:endParaRPr lang="en-US" dirty="0"/>
          </a:p>
        </p:txBody>
      </p:sp>
      <p:sp>
        <p:nvSpPr>
          <p:cNvPr id="3" name="Content Placeholder 2"/>
          <p:cNvSpPr>
            <a:spLocks noGrp="1"/>
          </p:cNvSpPr>
          <p:nvPr>
            <p:ph idx="1"/>
          </p:nvPr>
        </p:nvSpPr>
        <p:spPr>
          <a:xfrm>
            <a:off x="381000" y="1371600"/>
            <a:ext cx="8305800" cy="4754563"/>
          </a:xfrm>
        </p:spPr>
        <p:txBody>
          <a:bodyPr>
            <a:normAutofit fontScale="92500" lnSpcReduction="20000"/>
          </a:bodyPr>
          <a:lstStyle/>
          <a:p>
            <a:pPr lvl="1"/>
            <a:r>
              <a:rPr lang="en-US" dirty="0" smtClean="0"/>
              <a:t>Hawaii had been alluring to Americans since the early 1800's when shippers, sailors, whalers, and missionaries went there. </a:t>
            </a:r>
          </a:p>
          <a:p>
            <a:pPr lvl="1"/>
            <a:r>
              <a:rPr lang="en-US" dirty="0" smtClean="0"/>
              <a:t>By the later 1800's, a few things were pertinent to the Hawaii situation… </a:t>
            </a:r>
          </a:p>
          <a:p>
            <a:pPr lvl="2"/>
            <a:r>
              <a:rPr lang="en-US" dirty="0" smtClean="0"/>
              <a:t>America largely </a:t>
            </a:r>
            <a:r>
              <a:rPr lang="en-US" u="sng" dirty="0" smtClean="0"/>
              <a:t>regarded Hawaii as an unofficial part of the U.S.</a:t>
            </a:r>
            <a:r>
              <a:rPr lang="en-US" dirty="0" smtClean="0"/>
              <a:t> America had warned other nations to leave Hawaii alone (or, leave Hawaii to the U.S.). </a:t>
            </a:r>
          </a:p>
          <a:p>
            <a:pPr lvl="2"/>
            <a:r>
              <a:rPr lang="en-US" dirty="0" smtClean="0"/>
              <a:t>American </a:t>
            </a:r>
            <a:r>
              <a:rPr lang="en-US" u="sng" dirty="0" smtClean="0"/>
              <a:t>fruit and sugar companies</a:t>
            </a:r>
            <a:r>
              <a:rPr lang="en-US" dirty="0" smtClean="0"/>
              <a:t> were deeply entrenched in Hawaii. They </a:t>
            </a:r>
            <a:r>
              <a:rPr lang="en-US" u="sng" dirty="0" smtClean="0"/>
              <a:t>largely ran the islands</a:t>
            </a:r>
            <a:r>
              <a:rPr lang="en-US" dirty="0" smtClean="0"/>
              <a:t> due to their economic power. </a:t>
            </a:r>
          </a:p>
          <a:p>
            <a:pPr lvl="2"/>
            <a:r>
              <a:rPr lang="en-US" dirty="0" smtClean="0"/>
              <a:t>There was </a:t>
            </a:r>
            <a:r>
              <a:rPr lang="en-US" u="sng" dirty="0" smtClean="0"/>
              <a:t>growing resistance by the native Hawaiians __toward the U.S. due to the increased influence by Americans.</a:t>
            </a: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85000" lnSpcReduction="10000"/>
          </a:bodyPr>
          <a:lstStyle/>
          <a:p>
            <a:pPr lvl="1"/>
            <a:r>
              <a:rPr lang="en-US" u="sng" dirty="0" smtClean="0"/>
              <a:t>The sugar companies grew restless. Concerns were that (a) Japan might try to take over and (b) the McKinley tariff had raised prices of Hawaiian sugar/fruit imported to the U.S.</a:t>
            </a:r>
            <a:r>
              <a:rPr lang="en-US" dirty="0" smtClean="0"/>
              <a:t> </a:t>
            </a:r>
          </a:p>
          <a:p>
            <a:pPr lvl="2"/>
            <a:r>
              <a:rPr lang="en-US" dirty="0" smtClean="0"/>
              <a:t>The solution, they figured, was to get Hawaii officially__ and for good. </a:t>
            </a:r>
          </a:p>
          <a:p>
            <a:pPr lvl="2"/>
            <a:r>
              <a:rPr lang="en-US" b="1" dirty="0" smtClean="0"/>
              <a:t>Queen Liliuokalani</a:t>
            </a:r>
            <a:r>
              <a:rPr lang="en-US" dirty="0" smtClean="0"/>
              <a:t> resisted. She said the native Hawaiians should run Hawaii. </a:t>
            </a:r>
          </a:p>
          <a:p>
            <a:pPr lvl="2"/>
            <a:r>
              <a:rPr lang="en-US" dirty="0" smtClean="0"/>
              <a:t>In 1893, the whites staged a revolt and the U.S. military helped to dethrone the queen. Notably, this was all done locally in Hawaii, completely unofficially from Washington D.C. Papers were drawn up to annex Hawaii and sent to Washington. </a:t>
            </a:r>
          </a:p>
          <a:p>
            <a:pPr lvl="2"/>
            <a:r>
              <a:rPr lang="en-US" b="1" dirty="0" smtClean="0"/>
              <a:t>Grove Cleveland</a:t>
            </a:r>
            <a:r>
              <a:rPr lang="en-US" dirty="0" smtClean="0"/>
              <a:t> had just become president and he didn't like the way Hawaii was taken and </a:t>
            </a:r>
            <a:r>
              <a:rPr lang="en-US" u="sng" dirty="0" smtClean="0"/>
              <a:t>stopped the annexation</a:t>
            </a:r>
            <a:r>
              <a:rPr lang="en-US" dirty="0" smtClean="0"/>
              <a:t>. (The U.S. would get Hawaii 5 years later, in 1898).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Cubans Rise in Revolt </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Cuba revolted against Spain in 1895. The Cuban "</a:t>
            </a:r>
            <a:r>
              <a:rPr lang="en-US" i="1" dirty="0" err="1" smtClean="0"/>
              <a:t>insurrectos</a:t>
            </a:r>
            <a:r>
              <a:rPr lang="en-US" dirty="0" smtClean="0"/>
              <a:t>" on the Sugar plantations revolted against their Spanish overlords by burning everything. </a:t>
            </a:r>
          </a:p>
          <a:p>
            <a:pPr lvl="1"/>
            <a:r>
              <a:rPr lang="en-US" dirty="0" smtClean="0"/>
              <a:t>America watched with interest and </a:t>
            </a:r>
            <a:r>
              <a:rPr lang="en-US" u="sng" dirty="0" smtClean="0"/>
              <a:t>the U.S. rooted for the Cubans</a:t>
            </a:r>
            <a:r>
              <a:rPr lang="en-US" dirty="0" smtClean="0"/>
              <a:t> since (a) America loves liberty and independence, (b) it would be good for the Monroe Doctrine to get a European country out of the neighborhood, (c) Cuba was at the gateway to the Caribbean where the U.S. was dreaming of a Panama Canal.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4675</Words>
  <Application>Microsoft Office PowerPoint</Application>
  <PresentationFormat>On-screen Show (4:3)</PresentationFormat>
  <Paragraphs>180</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Slide 1</vt:lpstr>
      <vt:lpstr>America Turns Outward </vt:lpstr>
      <vt:lpstr>Slide 3</vt:lpstr>
      <vt:lpstr>Slide 4</vt:lpstr>
      <vt:lpstr>Slide 5</vt:lpstr>
      <vt:lpstr>Slide 6</vt:lpstr>
      <vt:lpstr>Spurning the Hawaiian Pear </vt:lpstr>
      <vt:lpstr>Slide 8</vt:lpstr>
      <vt:lpstr>Cubans Rise in Revolt </vt:lpstr>
      <vt:lpstr>Slide 10</vt:lpstr>
      <vt:lpstr>Slide 11</vt:lpstr>
      <vt:lpstr>Slide 12</vt:lpstr>
      <vt:lpstr>Dewey’s May Day Victory at Manila This </vt:lpstr>
      <vt:lpstr>Slide 14</vt:lpstr>
      <vt:lpstr>The Confused Invasion of Cuba </vt:lpstr>
      <vt:lpstr>Slide 16</vt:lpstr>
      <vt:lpstr>Slide 17</vt:lpstr>
      <vt:lpstr>Slide 18</vt:lpstr>
      <vt:lpstr>America’s Course (Curse?) of Empire </vt:lpstr>
      <vt:lpstr>Slide 20</vt:lpstr>
      <vt:lpstr>Slide 21</vt:lpstr>
      <vt:lpstr>Perplexities in Puerto Rico and Cuba </vt:lpstr>
      <vt:lpstr>Slide 23</vt:lpstr>
      <vt:lpstr>New Horizons in Two Hemispheres </vt:lpstr>
      <vt:lpstr>Slide 25</vt:lpstr>
      <vt:lpstr>“Little Brown Brothers” in the Philippines </vt:lpstr>
      <vt:lpstr>Slide 27</vt:lpstr>
      <vt:lpstr>Hinging the Open Door in China </vt:lpstr>
      <vt:lpstr>Slide 29</vt:lpstr>
      <vt:lpstr>Slide 30</vt:lpstr>
      <vt:lpstr>Imperialism or Bryanism in 1900? </vt:lpstr>
      <vt:lpstr>TR: Brandisher of the Big Stick </vt:lpstr>
      <vt:lpstr>Slide 33</vt:lpstr>
      <vt:lpstr>Building the Panama Canal </vt:lpstr>
      <vt:lpstr>Slide 35</vt:lpstr>
      <vt:lpstr>Slide 36</vt:lpstr>
      <vt:lpstr>Slide 37</vt:lpstr>
      <vt:lpstr>TR’s Perversion of the Monroe Doctrine </vt:lpstr>
      <vt:lpstr>Slide 39</vt:lpstr>
      <vt:lpstr>Roosevelt on the World Stage </vt:lpstr>
      <vt:lpstr>Slide 41</vt:lpstr>
      <vt:lpstr>Japanese Laborers in California </vt:lpstr>
      <vt:lpstr>Slide 43</vt:lpstr>
      <vt:lpstr>Discussion Questions </vt:lpstr>
      <vt:lpstr>Read about the Nacirema </vt:lpstr>
      <vt:lpstr>Slide 46</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dc:creator>
  <cp:lastModifiedBy>pete</cp:lastModifiedBy>
  <cp:revision>5</cp:revision>
  <dcterms:created xsi:type="dcterms:W3CDTF">2014-04-03T12:32:31Z</dcterms:created>
  <dcterms:modified xsi:type="dcterms:W3CDTF">2014-04-07T18:15:54Z</dcterms:modified>
</cp:coreProperties>
</file>