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5982C3-E417-4CB4-AC42-36548B55F593}" type="datetimeFigureOut">
              <a:rPr lang="en-US" smtClean="0"/>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82FF4-AA42-43EF-82DE-94DBD51FDDC0}" type="slidenum">
              <a:rPr lang="en-US" smtClean="0"/>
              <a:t>‹#›</a:t>
            </a:fld>
            <a:endParaRPr lang="en-US"/>
          </a:p>
        </p:txBody>
      </p:sp>
    </p:spTree>
    <p:extLst>
      <p:ext uri="{BB962C8B-B14F-4D97-AF65-F5344CB8AC3E}">
        <p14:creationId xmlns:p14="http://schemas.microsoft.com/office/powerpoint/2010/main" val="3519478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5982C3-E417-4CB4-AC42-36548B55F593}" type="datetimeFigureOut">
              <a:rPr lang="en-US" smtClean="0"/>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82FF4-AA42-43EF-82DE-94DBD51FDDC0}" type="slidenum">
              <a:rPr lang="en-US" smtClean="0"/>
              <a:t>‹#›</a:t>
            </a:fld>
            <a:endParaRPr lang="en-US"/>
          </a:p>
        </p:txBody>
      </p:sp>
    </p:spTree>
    <p:extLst>
      <p:ext uri="{BB962C8B-B14F-4D97-AF65-F5344CB8AC3E}">
        <p14:creationId xmlns:p14="http://schemas.microsoft.com/office/powerpoint/2010/main" val="4265585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5982C3-E417-4CB4-AC42-36548B55F593}" type="datetimeFigureOut">
              <a:rPr lang="en-US" smtClean="0"/>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82FF4-AA42-43EF-82DE-94DBD51FDDC0}" type="slidenum">
              <a:rPr lang="en-US" smtClean="0"/>
              <a:t>‹#›</a:t>
            </a:fld>
            <a:endParaRPr lang="en-US"/>
          </a:p>
        </p:txBody>
      </p:sp>
    </p:spTree>
    <p:extLst>
      <p:ext uri="{BB962C8B-B14F-4D97-AF65-F5344CB8AC3E}">
        <p14:creationId xmlns:p14="http://schemas.microsoft.com/office/powerpoint/2010/main" val="2809279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5982C3-E417-4CB4-AC42-36548B55F593}" type="datetimeFigureOut">
              <a:rPr lang="en-US" smtClean="0"/>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82FF4-AA42-43EF-82DE-94DBD51FDDC0}" type="slidenum">
              <a:rPr lang="en-US" smtClean="0"/>
              <a:t>‹#›</a:t>
            </a:fld>
            <a:endParaRPr lang="en-US"/>
          </a:p>
        </p:txBody>
      </p:sp>
    </p:spTree>
    <p:extLst>
      <p:ext uri="{BB962C8B-B14F-4D97-AF65-F5344CB8AC3E}">
        <p14:creationId xmlns:p14="http://schemas.microsoft.com/office/powerpoint/2010/main" val="2535314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5982C3-E417-4CB4-AC42-36548B55F593}" type="datetimeFigureOut">
              <a:rPr lang="en-US" smtClean="0"/>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82FF4-AA42-43EF-82DE-94DBD51FDDC0}" type="slidenum">
              <a:rPr lang="en-US" smtClean="0"/>
              <a:t>‹#›</a:t>
            </a:fld>
            <a:endParaRPr lang="en-US"/>
          </a:p>
        </p:txBody>
      </p:sp>
    </p:spTree>
    <p:extLst>
      <p:ext uri="{BB962C8B-B14F-4D97-AF65-F5344CB8AC3E}">
        <p14:creationId xmlns:p14="http://schemas.microsoft.com/office/powerpoint/2010/main" val="4257956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5982C3-E417-4CB4-AC42-36548B55F593}" type="datetimeFigureOut">
              <a:rPr lang="en-US" smtClean="0"/>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A82FF4-AA42-43EF-82DE-94DBD51FDDC0}" type="slidenum">
              <a:rPr lang="en-US" smtClean="0"/>
              <a:t>‹#›</a:t>
            </a:fld>
            <a:endParaRPr lang="en-US"/>
          </a:p>
        </p:txBody>
      </p:sp>
    </p:spTree>
    <p:extLst>
      <p:ext uri="{BB962C8B-B14F-4D97-AF65-F5344CB8AC3E}">
        <p14:creationId xmlns:p14="http://schemas.microsoft.com/office/powerpoint/2010/main" val="89906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5982C3-E417-4CB4-AC42-36548B55F593}" type="datetimeFigureOut">
              <a:rPr lang="en-US" smtClean="0"/>
              <a:t>4/5/2014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A82FF4-AA42-43EF-82DE-94DBD51FDDC0}" type="slidenum">
              <a:rPr lang="en-US" smtClean="0"/>
              <a:t>‹#›</a:t>
            </a:fld>
            <a:endParaRPr lang="en-US"/>
          </a:p>
        </p:txBody>
      </p:sp>
    </p:spTree>
    <p:extLst>
      <p:ext uri="{BB962C8B-B14F-4D97-AF65-F5344CB8AC3E}">
        <p14:creationId xmlns:p14="http://schemas.microsoft.com/office/powerpoint/2010/main" val="1311241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5982C3-E417-4CB4-AC42-36548B55F593}" type="datetimeFigureOut">
              <a:rPr lang="en-US" smtClean="0"/>
              <a:t>4/5/2014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A82FF4-AA42-43EF-82DE-94DBD51FDDC0}" type="slidenum">
              <a:rPr lang="en-US" smtClean="0"/>
              <a:t>‹#›</a:t>
            </a:fld>
            <a:endParaRPr lang="en-US"/>
          </a:p>
        </p:txBody>
      </p:sp>
    </p:spTree>
    <p:extLst>
      <p:ext uri="{BB962C8B-B14F-4D97-AF65-F5344CB8AC3E}">
        <p14:creationId xmlns:p14="http://schemas.microsoft.com/office/powerpoint/2010/main" val="3668522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5982C3-E417-4CB4-AC42-36548B55F593}" type="datetimeFigureOut">
              <a:rPr lang="en-US" smtClean="0"/>
              <a:t>4/5/2014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A82FF4-AA42-43EF-82DE-94DBD51FDDC0}" type="slidenum">
              <a:rPr lang="en-US" smtClean="0"/>
              <a:t>‹#›</a:t>
            </a:fld>
            <a:endParaRPr lang="en-US"/>
          </a:p>
        </p:txBody>
      </p:sp>
    </p:spTree>
    <p:extLst>
      <p:ext uri="{BB962C8B-B14F-4D97-AF65-F5344CB8AC3E}">
        <p14:creationId xmlns:p14="http://schemas.microsoft.com/office/powerpoint/2010/main" val="2900340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5982C3-E417-4CB4-AC42-36548B55F593}" type="datetimeFigureOut">
              <a:rPr lang="en-US" smtClean="0"/>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A82FF4-AA42-43EF-82DE-94DBD51FDDC0}" type="slidenum">
              <a:rPr lang="en-US" smtClean="0"/>
              <a:t>‹#›</a:t>
            </a:fld>
            <a:endParaRPr lang="en-US"/>
          </a:p>
        </p:txBody>
      </p:sp>
    </p:spTree>
    <p:extLst>
      <p:ext uri="{BB962C8B-B14F-4D97-AF65-F5344CB8AC3E}">
        <p14:creationId xmlns:p14="http://schemas.microsoft.com/office/powerpoint/2010/main" val="2179144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5982C3-E417-4CB4-AC42-36548B55F593}" type="datetimeFigureOut">
              <a:rPr lang="en-US" smtClean="0"/>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A82FF4-AA42-43EF-82DE-94DBD51FDDC0}" type="slidenum">
              <a:rPr lang="en-US" smtClean="0"/>
              <a:t>‹#›</a:t>
            </a:fld>
            <a:endParaRPr lang="en-US"/>
          </a:p>
        </p:txBody>
      </p:sp>
    </p:spTree>
    <p:extLst>
      <p:ext uri="{BB962C8B-B14F-4D97-AF65-F5344CB8AC3E}">
        <p14:creationId xmlns:p14="http://schemas.microsoft.com/office/powerpoint/2010/main" val="3855048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5982C3-E417-4CB4-AC42-36548B55F593}" type="datetimeFigureOut">
              <a:rPr lang="en-US" smtClean="0"/>
              <a:t>4/5/2014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A82FF4-AA42-43EF-82DE-94DBD51FDDC0}" type="slidenum">
              <a:rPr lang="en-US" smtClean="0"/>
              <a:t>‹#›</a:t>
            </a:fld>
            <a:endParaRPr lang="en-US"/>
          </a:p>
        </p:txBody>
      </p:sp>
    </p:spTree>
    <p:extLst>
      <p:ext uri="{BB962C8B-B14F-4D97-AF65-F5344CB8AC3E}">
        <p14:creationId xmlns:p14="http://schemas.microsoft.com/office/powerpoint/2010/main" val="3198458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Planting of English America</a:t>
            </a:r>
            <a:endParaRPr lang="en-US" dirty="0"/>
          </a:p>
        </p:txBody>
      </p:sp>
      <p:sp>
        <p:nvSpPr>
          <p:cNvPr id="3" name="Subtitle 2"/>
          <p:cNvSpPr>
            <a:spLocks noGrp="1"/>
          </p:cNvSpPr>
          <p:nvPr>
            <p:ph type="subTitle" idx="1"/>
          </p:nvPr>
        </p:nvSpPr>
        <p:spPr/>
        <p:txBody>
          <a:bodyPr/>
          <a:lstStyle/>
          <a:p>
            <a:r>
              <a:rPr lang="en-US" dirty="0" smtClean="0"/>
              <a:t>Chapter 2</a:t>
            </a:r>
            <a:endParaRPr lang="en-US" dirty="0"/>
          </a:p>
        </p:txBody>
      </p:sp>
    </p:spTree>
    <p:extLst>
      <p:ext uri="{BB962C8B-B14F-4D97-AF65-F5344CB8AC3E}">
        <p14:creationId xmlns:p14="http://schemas.microsoft.com/office/powerpoint/2010/main" val="4260774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865" y="0"/>
            <a:ext cx="10515600" cy="1325563"/>
          </a:xfrm>
        </p:spPr>
        <p:txBody>
          <a:bodyPr/>
          <a:lstStyle/>
          <a:p>
            <a:r>
              <a:rPr lang="en-US" dirty="0" smtClean="0"/>
              <a:t>Maryland, Catholic Haven </a:t>
            </a:r>
            <a:endParaRPr lang="en-US" dirty="0"/>
          </a:p>
        </p:txBody>
      </p:sp>
      <p:sp>
        <p:nvSpPr>
          <p:cNvPr id="3" name="Content Placeholder 2"/>
          <p:cNvSpPr>
            <a:spLocks noGrp="1"/>
          </p:cNvSpPr>
          <p:nvPr>
            <p:ph idx="1"/>
          </p:nvPr>
        </p:nvSpPr>
        <p:spPr>
          <a:xfrm>
            <a:off x="141668" y="1017431"/>
            <a:ext cx="11822805" cy="5988676"/>
          </a:xfrm>
        </p:spPr>
        <p:txBody>
          <a:bodyPr>
            <a:normAutofit fontScale="55000" lnSpcReduction="20000"/>
          </a:bodyPr>
          <a:lstStyle/>
          <a:p>
            <a:pPr marL="0" indent="0">
              <a:buNone/>
            </a:pPr>
            <a:r>
              <a:rPr lang="en-US" dirty="0" smtClean="0"/>
              <a:t>1.   Religious freedom was the initial motivation for Maryland.</a:t>
            </a:r>
          </a:p>
          <a:p>
            <a:r>
              <a:rPr lang="en-US" dirty="0" smtClean="0"/>
              <a:t>        Lord Baltimore founded Maryland in 1634.</a:t>
            </a:r>
          </a:p>
          <a:p>
            <a:r>
              <a:rPr lang="en-US" dirty="0" smtClean="0"/>
              <a:t>        Maryland was founded as a haven (safe place) for Catholics to avoid persecution from Protestants in Europe or in America.</a:t>
            </a:r>
          </a:p>
          <a:p>
            <a:r>
              <a:rPr lang="en-US" dirty="0" smtClean="0"/>
              <a:t>        Growth…</a:t>
            </a:r>
          </a:p>
          <a:p>
            <a:pPr>
              <a:buFont typeface="Courier New" panose="02070309020205020404" pitchFamily="49" charset="0"/>
              <a:buChar char="o"/>
            </a:pPr>
            <a:r>
              <a:rPr lang="en-US" dirty="0" smtClean="0"/>
              <a:t>            Lord Baltimore awarded huge estates to his wealthy, Catholic personal friends.</a:t>
            </a:r>
          </a:p>
          <a:p>
            <a:pPr>
              <a:buFont typeface="Courier New" panose="02070309020205020404" pitchFamily="49" charset="0"/>
              <a:buChar char="o"/>
            </a:pPr>
            <a:r>
              <a:rPr lang="en-US" dirty="0" smtClean="0"/>
              <a:t>            Others that settled were poor and usually Protestant. Tension ensued.</a:t>
            </a:r>
          </a:p>
          <a:p>
            <a:pPr marL="0" indent="0">
              <a:buNone/>
            </a:pPr>
            <a:endParaRPr lang="en-US" dirty="0" smtClean="0"/>
          </a:p>
          <a:p>
            <a:pPr marL="514350" indent="-514350">
              <a:buAutoNum type="arabicPeriod" startAt="2"/>
            </a:pPr>
            <a:r>
              <a:rPr lang="en-US" dirty="0" smtClean="0"/>
              <a:t>However, the sale of tobacco still caused Maryland to flourish.</a:t>
            </a:r>
          </a:p>
          <a:p>
            <a:pPr marL="0" indent="0">
              <a:buNone/>
            </a:pPr>
            <a:endParaRPr lang="en-US" dirty="0" smtClean="0"/>
          </a:p>
          <a:p>
            <a:pPr marL="0" indent="0">
              <a:buNone/>
            </a:pPr>
            <a:r>
              <a:rPr lang="en-US" dirty="0" smtClean="0"/>
              <a:t>3.  Indentured servants bore most of the work load.</a:t>
            </a:r>
          </a:p>
          <a:p>
            <a:r>
              <a:rPr lang="en-US" dirty="0" smtClean="0"/>
              <a:t>   Black slaves began to replace white indentures as the 1600s turned into the 1700s. Notably, this trend was common in the South and especially in the Chesapeake.</a:t>
            </a:r>
          </a:p>
          <a:p>
            <a:r>
              <a:rPr lang="en-US" dirty="0" smtClean="0"/>
              <a:t>        The reasons for the switch from white-to-black…</a:t>
            </a:r>
          </a:p>
          <a:p>
            <a:pPr>
              <a:buFont typeface="Courier New" panose="02070309020205020404" pitchFamily="49" charset="0"/>
              <a:buChar char="o"/>
            </a:pPr>
            <a:r>
              <a:rPr lang="en-US" dirty="0" smtClean="0"/>
              <a:t>            The main reason boils down to the desire for a stable work force by plantation whites.</a:t>
            </a:r>
          </a:p>
          <a:p>
            <a:pPr>
              <a:buFont typeface="Courier New" panose="02070309020205020404" pitchFamily="49" charset="0"/>
              <a:buChar char="o"/>
            </a:pPr>
            <a:r>
              <a:rPr lang="en-US" dirty="0" smtClean="0"/>
              <a:t>            White indentures lusted for, and eventually got, land of their own to the west.</a:t>
            </a:r>
          </a:p>
          <a:p>
            <a:pPr>
              <a:buFont typeface="Courier New" panose="02070309020205020404" pitchFamily="49" charset="0"/>
              <a:buChar char="o"/>
            </a:pPr>
            <a:r>
              <a:rPr lang="en-US" dirty="0" smtClean="0"/>
              <a:t>            Black slaves were permanent workers, not seven year workers.</a:t>
            </a:r>
          </a:p>
          <a:p>
            <a:r>
              <a:rPr lang="en-US" dirty="0" smtClean="0"/>
              <a:t>            Due to Protestant—Catholic friction, Maryland passed the Act of Toleration, guaranteed religious toleration to all Christians,      </a:t>
            </a:r>
          </a:p>
          <a:p>
            <a:pPr marL="0" indent="0">
              <a:buNone/>
            </a:pPr>
            <a:r>
              <a:rPr lang="en-US" dirty="0" smtClean="0"/>
              <a:t>                  Protestant or Catholic.</a:t>
            </a:r>
          </a:p>
          <a:p>
            <a:r>
              <a:rPr lang="en-US" dirty="0" smtClean="0"/>
              <a:t>        Still, the death penalty was deemed for anyone denying the divinity of Jesus, namely Jews and atheists.</a:t>
            </a:r>
          </a:p>
          <a:p>
            <a:pPr marL="0" indent="0">
              <a:buNone/>
            </a:pPr>
            <a:endParaRPr lang="en-US" dirty="0" smtClean="0"/>
          </a:p>
          <a:p>
            <a:pPr marL="0" indent="0">
              <a:buNone/>
            </a:pPr>
            <a:r>
              <a:rPr lang="en-US" dirty="0" smtClean="0"/>
              <a:t>4.  In sum, despite the fact above and Protestant—Catholic issues, Maryland was more religiously tolerant than intolerant.</a:t>
            </a:r>
          </a:p>
          <a:p>
            <a:endParaRPr lang="en-US" dirty="0"/>
          </a:p>
        </p:txBody>
      </p:sp>
    </p:spTree>
    <p:extLst>
      <p:ext uri="{BB962C8B-B14F-4D97-AF65-F5344CB8AC3E}">
        <p14:creationId xmlns:p14="http://schemas.microsoft.com/office/powerpoint/2010/main" val="3712485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 Indies: Way Station to mainland America</a:t>
            </a:r>
            <a:endParaRPr lang="en-US" dirty="0"/>
          </a:p>
        </p:txBody>
      </p:sp>
      <p:sp>
        <p:nvSpPr>
          <p:cNvPr id="3" name="Content Placeholder 2"/>
          <p:cNvSpPr>
            <a:spLocks noGrp="1"/>
          </p:cNvSpPr>
          <p:nvPr>
            <p:ph idx="1"/>
          </p:nvPr>
        </p:nvSpPr>
        <p:spPr>
          <a:xfrm>
            <a:off x="450761" y="1825624"/>
            <a:ext cx="10903039" cy="4665327"/>
          </a:xfrm>
        </p:spPr>
        <p:txBody>
          <a:bodyPr>
            <a:normAutofit fontScale="70000" lnSpcReduction="20000"/>
          </a:bodyPr>
          <a:lstStyle/>
          <a:p>
            <a:r>
              <a:rPr lang="en-US" dirty="0" smtClean="0"/>
              <a:t>The West Indies (Caribbean Islands) had early-on been colonized by Spain, Portugal. France and England followed</a:t>
            </a:r>
          </a:p>
          <a:p>
            <a:endParaRPr lang="en-US" dirty="0" smtClean="0"/>
          </a:p>
          <a:p>
            <a:r>
              <a:rPr lang="en-US" dirty="0" smtClean="0"/>
              <a:t>    Now with the decline of Spain and Portugal, the British sought to beef up their foothold in the islands.</a:t>
            </a:r>
          </a:p>
          <a:p>
            <a:r>
              <a:rPr lang="en-US" dirty="0" smtClean="0"/>
              <a:t>    England had several islands their, especially Jamaica by 1655.</a:t>
            </a:r>
          </a:p>
          <a:p>
            <a:endParaRPr lang="en-US" dirty="0" smtClean="0"/>
          </a:p>
          <a:p>
            <a:r>
              <a:rPr lang="en-US" dirty="0" smtClean="0"/>
              <a:t>Sugar was grown on the Caribbean plantations.</a:t>
            </a:r>
          </a:p>
          <a:p>
            <a:endParaRPr lang="en-US" dirty="0" smtClean="0"/>
          </a:p>
          <a:p>
            <a:r>
              <a:rPr lang="en-US" dirty="0" smtClean="0"/>
              <a:t>    This was exactly what the Spanish and Portuguese had done.</a:t>
            </a:r>
          </a:p>
          <a:p>
            <a:r>
              <a:rPr lang="en-US" dirty="0" smtClean="0"/>
              <a:t>    These sugar plantations were brutal…</a:t>
            </a:r>
          </a:p>
          <a:p>
            <a:r>
              <a:rPr lang="en-US" dirty="0" smtClean="0"/>
              <a:t>        Sugar is a labor-intensive crop.</a:t>
            </a:r>
          </a:p>
          <a:p>
            <a:r>
              <a:rPr lang="en-US" dirty="0" smtClean="0"/>
              <a:t>        It was very hot and humid and unhealthy work.</a:t>
            </a:r>
          </a:p>
          <a:p>
            <a:r>
              <a:rPr lang="en-US" dirty="0" smtClean="0"/>
              <a:t>        The usual thing was to work a slave until death, then get another one.</a:t>
            </a:r>
          </a:p>
          <a:p>
            <a:endParaRPr lang="en-US" dirty="0" smtClean="0"/>
          </a:p>
          <a:p>
            <a:endParaRPr lang="en-US" dirty="0"/>
          </a:p>
        </p:txBody>
      </p:sp>
    </p:spTree>
    <p:extLst>
      <p:ext uri="{BB962C8B-B14F-4D97-AF65-F5344CB8AC3E}">
        <p14:creationId xmlns:p14="http://schemas.microsoft.com/office/powerpoint/2010/main" val="3701334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69701" y="1184856"/>
            <a:ext cx="10684099" cy="4992107"/>
          </a:xfrm>
        </p:spPr>
        <p:txBody>
          <a:bodyPr>
            <a:normAutofit fontScale="85000" lnSpcReduction="20000"/>
          </a:bodyPr>
          <a:lstStyle/>
          <a:p>
            <a:r>
              <a:rPr lang="en-US" dirty="0" smtClean="0"/>
              <a:t>The initial plan was to use Indian labor. That plan failed when disease killed an estimated 90% of Indians. Slavery then turned to Africans.</a:t>
            </a:r>
          </a:p>
          <a:p>
            <a:r>
              <a:rPr lang="en-US" dirty="0" smtClean="0"/>
              <a:t>Since so many slaves were needed and brought in, the white—black ratio tilted more toward blacks than anywhere in the New World. This frightened the whites!</a:t>
            </a:r>
          </a:p>
          <a:p>
            <a:endParaRPr lang="en-US" dirty="0" smtClean="0"/>
          </a:p>
          <a:p>
            <a:r>
              <a:rPr lang="en-US" dirty="0" smtClean="0"/>
              <a:t>    Due to fear, whites instituted strict “slave codes” or rules designed to keep slaves in control. Notable was the Barbados slave code of 1661 which saw its ideas channel up to South Carolina.</a:t>
            </a:r>
          </a:p>
          <a:p>
            <a:r>
              <a:rPr lang="en-US" dirty="0" smtClean="0"/>
              <a:t>    Also, punishment could be as cruel as anywhere on these plantations to keep order.</a:t>
            </a:r>
          </a:p>
          <a:p>
            <a:r>
              <a:rPr lang="en-US" dirty="0" smtClean="0"/>
              <a:t>        Typically, Africans were first brought to the West Indies to “be seasoned.” This meant that any ideas of revolt from possible “trouble-makers” were beaten out of them.</a:t>
            </a:r>
          </a:p>
          <a:p>
            <a:r>
              <a:rPr lang="en-US" dirty="0" smtClean="0"/>
              <a:t>        From there, slaves either stayed in the West Indies or were distributed to South or North America.</a:t>
            </a:r>
          </a:p>
          <a:p>
            <a:endParaRPr lang="en-US" dirty="0" smtClean="0"/>
          </a:p>
          <a:p>
            <a:endParaRPr lang="en-US" dirty="0"/>
          </a:p>
        </p:txBody>
      </p:sp>
    </p:spTree>
    <p:extLst>
      <p:ext uri="{BB962C8B-B14F-4D97-AF65-F5344CB8AC3E}">
        <p14:creationId xmlns:p14="http://schemas.microsoft.com/office/powerpoint/2010/main" val="1739534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313"/>
            <a:ext cx="10515600" cy="1325563"/>
          </a:xfrm>
        </p:spPr>
        <p:txBody>
          <a:bodyPr/>
          <a:lstStyle/>
          <a:p>
            <a:r>
              <a:rPr lang="en-US" dirty="0" smtClean="0"/>
              <a:t>Colonizing the Carolinas </a:t>
            </a:r>
            <a:endParaRPr lang="en-US" dirty="0"/>
          </a:p>
        </p:txBody>
      </p:sp>
      <p:sp>
        <p:nvSpPr>
          <p:cNvPr id="3" name="Content Placeholder 2"/>
          <p:cNvSpPr>
            <a:spLocks noGrp="1"/>
          </p:cNvSpPr>
          <p:nvPr>
            <p:ph idx="1"/>
          </p:nvPr>
        </p:nvSpPr>
        <p:spPr>
          <a:xfrm>
            <a:off x="450761" y="1249250"/>
            <a:ext cx="10903039" cy="5306095"/>
          </a:xfrm>
        </p:spPr>
        <p:txBody>
          <a:bodyPr>
            <a:normAutofit fontScale="62500" lnSpcReduction="20000"/>
          </a:bodyPr>
          <a:lstStyle/>
          <a:p>
            <a:r>
              <a:rPr lang="en-US" dirty="0" smtClean="0"/>
              <a:t>England in the 1600s was a political rollercoaster ride.</a:t>
            </a:r>
          </a:p>
          <a:p>
            <a:endParaRPr lang="en-US" dirty="0" smtClean="0"/>
          </a:p>
          <a:p>
            <a:r>
              <a:rPr lang="en-US" dirty="0" smtClean="0"/>
              <a:t>    King Charles I was beheaded. Oliver Cromwell ruled as a religious dictator for 10 years, then Charles II was placed on the throne in “The Restoration”—the kingdom was restored to England.</a:t>
            </a:r>
          </a:p>
          <a:p>
            <a:r>
              <a:rPr lang="en-US" dirty="0" smtClean="0"/>
              <a:t>    Simply put, after all the turmoil of a Civil War to oust a king, the Brits ironically just went back to a king.</a:t>
            </a:r>
          </a:p>
          <a:p>
            <a:r>
              <a:rPr lang="en-US" dirty="0" smtClean="0"/>
              <a:t>        Much of the chaos interrupted colonization, but with the restoration and stability again, Charles II was determined to return to the colonies with vigor.</a:t>
            </a:r>
          </a:p>
          <a:p>
            <a:r>
              <a:rPr lang="en-US" dirty="0" smtClean="0"/>
              <a:t>        Carolina was formally begun in 1670 and named after Charles II.</a:t>
            </a:r>
          </a:p>
          <a:p>
            <a:endParaRPr lang="en-US" dirty="0" smtClean="0"/>
          </a:p>
          <a:p>
            <a:r>
              <a:rPr lang="en-US" dirty="0" smtClean="0"/>
              <a:t>Carolina began to prosper due to ties to the West Indies, mainly due to the great natural harbor at Charleston.</a:t>
            </a:r>
          </a:p>
          <a:p>
            <a:endParaRPr lang="en-US" dirty="0" smtClean="0"/>
          </a:p>
          <a:p>
            <a:r>
              <a:rPr lang="en-US" dirty="0" smtClean="0"/>
              <a:t>    The Barbados slave codes (strict rules to regulate slaves) were imported to Carolina.</a:t>
            </a:r>
          </a:p>
          <a:p>
            <a:r>
              <a:rPr lang="en-US" dirty="0" smtClean="0"/>
              <a:t>    The slave trade prospered as well.</a:t>
            </a:r>
          </a:p>
          <a:p>
            <a:r>
              <a:rPr lang="en-US" dirty="0" smtClean="0"/>
              <a:t>        Africans were shipped in from the West Indies.</a:t>
            </a:r>
          </a:p>
          <a:p>
            <a:r>
              <a:rPr lang="en-US" dirty="0" smtClean="0"/>
              <a:t>        Despite protests, Indians were shipped out to the West Indies and also to Rhode Island. For example, a Rhode Island town had 200 Indian slaves in 1730.</a:t>
            </a:r>
          </a:p>
          <a:p>
            <a:endParaRPr lang="en-US" dirty="0" smtClean="0"/>
          </a:p>
          <a:p>
            <a:endParaRPr lang="en-US" dirty="0"/>
          </a:p>
        </p:txBody>
      </p:sp>
    </p:spTree>
    <p:extLst>
      <p:ext uri="{BB962C8B-B14F-4D97-AF65-F5344CB8AC3E}">
        <p14:creationId xmlns:p14="http://schemas.microsoft.com/office/powerpoint/2010/main" val="2162942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481070"/>
            <a:ext cx="10515600" cy="4695893"/>
          </a:xfrm>
        </p:spPr>
        <p:txBody>
          <a:bodyPr>
            <a:normAutofit fontScale="92500" lnSpcReduction="20000"/>
          </a:bodyPr>
          <a:lstStyle/>
          <a:p>
            <a:r>
              <a:rPr lang="en-US" dirty="0" smtClean="0"/>
              <a:t>Tobacco could not be grown in Carolina, but rice could. Rice became the main crop there.</a:t>
            </a:r>
          </a:p>
          <a:p>
            <a:endParaRPr lang="en-US" dirty="0" smtClean="0"/>
          </a:p>
          <a:p>
            <a:r>
              <a:rPr lang="en-US" dirty="0" smtClean="0"/>
              <a:t>    African slaves were sought to work the rice plantations, due to (a) their resistance to malaria and just as importantly, (b) their knowledge of and experience with rice.</a:t>
            </a:r>
          </a:p>
          <a:p>
            <a:endParaRPr lang="en-US" dirty="0" smtClean="0"/>
          </a:p>
          <a:p>
            <a:r>
              <a:rPr lang="en-US" dirty="0" smtClean="0"/>
              <a:t>Charleston flourished and quickly took on an aristocratic air. Prosperity brought something of a pompous flavor. This is one reason that the northern section of Carolina eventually split—they were much more down-to-the-earth folks.</a:t>
            </a:r>
          </a:p>
          <a:p>
            <a:r>
              <a:rPr lang="en-US" dirty="0" smtClean="0"/>
              <a:t>Carolina had occasional trouble with nearby Florida. Florida was foreign land and held Indians and Spaniards—both enemies to the English. Still, Carolina held on.</a:t>
            </a:r>
            <a:endParaRPr lang="en-US" dirty="0"/>
          </a:p>
        </p:txBody>
      </p:sp>
    </p:spTree>
    <p:extLst>
      <p:ext uri="{BB962C8B-B14F-4D97-AF65-F5344CB8AC3E}">
        <p14:creationId xmlns:p14="http://schemas.microsoft.com/office/powerpoint/2010/main" val="3182717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Emergence of North Carolina</a:t>
            </a:r>
            <a:endParaRPr lang="en-US" dirty="0"/>
          </a:p>
        </p:txBody>
      </p:sp>
      <p:sp>
        <p:nvSpPr>
          <p:cNvPr id="3" name="Content Placeholder 2"/>
          <p:cNvSpPr>
            <a:spLocks noGrp="1"/>
          </p:cNvSpPr>
          <p:nvPr>
            <p:ph idx="1"/>
          </p:nvPr>
        </p:nvSpPr>
        <p:spPr>
          <a:xfrm>
            <a:off x="373487" y="1493948"/>
            <a:ext cx="10980313" cy="5048519"/>
          </a:xfrm>
        </p:spPr>
        <p:txBody>
          <a:bodyPr>
            <a:normAutofit fontScale="77500" lnSpcReduction="20000"/>
          </a:bodyPr>
          <a:lstStyle/>
          <a:p>
            <a:r>
              <a:rPr lang="en-US" dirty="0" smtClean="0"/>
              <a:t>As tobacco land in the Chesapeake (Virginia) began to run out, people just walked down into Carolina.</a:t>
            </a:r>
          </a:p>
          <a:p>
            <a:endParaRPr lang="en-US" dirty="0" smtClean="0"/>
          </a:p>
          <a:p>
            <a:r>
              <a:rPr lang="en-US" dirty="0" smtClean="0"/>
              <a:t>    These farmers were “squatters”—they just took up the land and started farming it.</a:t>
            </a:r>
          </a:p>
          <a:p>
            <a:endParaRPr lang="en-US" dirty="0" smtClean="0"/>
          </a:p>
          <a:p>
            <a:r>
              <a:rPr lang="en-US" dirty="0" smtClean="0"/>
              <a:t>These North Carolinians began to develop their own sense of who they were…</a:t>
            </a:r>
          </a:p>
          <a:p>
            <a:endParaRPr lang="en-US" dirty="0" smtClean="0"/>
          </a:p>
          <a:p>
            <a:r>
              <a:rPr lang="en-US" dirty="0" smtClean="0"/>
              <a:t>    They were independent-minded. This was typical of a small farmer who scratched his own living out of the soil. This was due to…</a:t>
            </a:r>
          </a:p>
          <a:p>
            <a:r>
              <a:rPr lang="en-US" dirty="0" smtClean="0"/>
              <a:t>        They were geographically isolated and on their own.</a:t>
            </a:r>
          </a:p>
          <a:p>
            <a:r>
              <a:rPr lang="en-US" dirty="0" smtClean="0"/>
              <a:t>        It’s as though they asked, “Why would I want someone telling me how to run my life, I’m making my own life right out of the ground?!”</a:t>
            </a:r>
          </a:p>
          <a:p>
            <a:r>
              <a:rPr lang="en-US" dirty="0" smtClean="0"/>
              <a:t>        They resented the more established political figures along the East coast making rules and regulations for them. This is an important trend in the vein of Bacon’s Rebellion and Shays’ Rebellion.</a:t>
            </a:r>
          </a:p>
          <a:p>
            <a:endParaRPr lang="en-US" dirty="0" smtClean="0"/>
          </a:p>
          <a:p>
            <a:endParaRPr lang="en-US" dirty="0"/>
          </a:p>
        </p:txBody>
      </p:sp>
    </p:spTree>
    <p:extLst>
      <p:ext uri="{BB962C8B-B14F-4D97-AF65-F5344CB8AC3E}">
        <p14:creationId xmlns:p14="http://schemas.microsoft.com/office/powerpoint/2010/main" val="1338459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69701" y="914400"/>
            <a:ext cx="10684099" cy="5262563"/>
          </a:xfrm>
        </p:spPr>
        <p:txBody>
          <a:bodyPr>
            <a:normAutofit fontScale="70000" lnSpcReduction="20000"/>
          </a:bodyPr>
          <a:lstStyle/>
          <a:p>
            <a:r>
              <a:rPr lang="en-US" dirty="0" smtClean="0"/>
              <a:t>Thus, two “flavors” of Carolinians developed: (a) the aristocratic and wealthier down south around Charleston and rice &amp; indigo plantations, and (b) the strong-willed and independent-minded up north on small tobacco farms.</a:t>
            </a:r>
          </a:p>
          <a:p>
            <a:r>
              <a:rPr lang="en-US" dirty="0" smtClean="0"/>
              <a:t>So in 1712, North and South Carolina were separated officially.</a:t>
            </a:r>
          </a:p>
          <a:p>
            <a:r>
              <a:rPr lang="en-US" dirty="0" smtClean="0"/>
              <a:t>Indian—white troubles…</a:t>
            </a:r>
          </a:p>
          <a:p>
            <a:endParaRPr lang="en-US" dirty="0" smtClean="0"/>
          </a:p>
          <a:p>
            <a:r>
              <a:rPr lang="en-US" dirty="0" smtClean="0"/>
              <a:t>    The Tuscarora Indians attacked in 1711.</a:t>
            </a:r>
          </a:p>
          <a:p>
            <a:r>
              <a:rPr lang="en-US" dirty="0" smtClean="0"/>
              <a:t>        The Carolinians successfully defended themselves.</a:t>
            </a:r>
          </a:p>
          <a:p>
            <a:r>
              <a:rPr lang="en-US" dirty="0" smtClean="0"/>
              <a:t>        The Indians were sold into slavery.</a:t>
            </a:r>
          </a:p>
          <a:p>
            <a:r>
              <a:rPr lang="en-US" dirty="0" smtClean="0"/>
              <a:t>        Others traveled north and eventually became the 6th nation of the Iroquois Confederacy.</a:t>
            </a:r>
          </a:p>
          <a:p>
            <a:r>
              <a:rPr lang="en-US" dirty="0" smtClean="0"/>
              <a:t>    By 1720, the Indians had been “cleared out” along the Atlantic seaboard.</a:t>
            </a:r>
          </a:p>
          <a:p>
            <a:r>
              <a:rPr lang="en-US" dirty="0" smtClean="0"/>
              <a:t>        A sad trend was clear by this time—as the frontier moved westward, the American Indians would continually be defeated, killed by disease, and/or dislodged from their homes.</a:t>
            </a:r>
          </a:p>
          <a:p>
            <a:r>
              <a:rPr lang="en-US" dirty="0" smtClean="0"/>
              <a:t>        The foothills and Appalachian Mountains would be the next Indian vs. white battlefield.</a:t>
            </a:r>
          </a:p>
          <a:p>
            <a:endParaRPr lang="en-US" dirty="0" smtClean="0"/>
          </a:p>
          <a:p>
            <a:endParaRPr lang="en-US" dirty="0"/>
          </a:p>
        </p:txBody>
      </p:sp>
    </p:spTree>
    <p:extLst>
      <p:ext uri="{BB962C8B-B14F-4D97-AF65-F5344CB8AC3E}">
        <p14:creationId xmlns:p14="http://schemas.microsoft.com/office/powerpoint/2010/main" val="968276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047" y="0"/>
            <a:ext cx="10515600" cy="1325563"/>
          </a:xfrm>
        </p:spPr>
        <p:txBody>
          <a:bodyPr/>
          <a:lstStyle/>
          <a:p>
            <a:r>
              <a:rPr lang="en-US" dirty="0" smtClean="0"/>
              <a:t>Late—Coming Georgia: the Buffer colony</a:t>
            </a:r>
            <a:endParaRPr lang="en-US" dirty="0"/>
          </a:p>
        </p:txBody>
      </p:sp>
      <p:sp>
        <p:nvSpPr>
          <p:cNvPr id="3" name="Content Placeholder 2"/>
          <p:cNvSpPr>
            <a:spLocks noGrp="1"/>
          </p:cNvSpPr>
          <p:nvPr>
            <p:ph idx="1"/>
          </p:nvPr>
        </p:nvSpPr>
        <p:spPr>
          <a:xfrm>
            <a:off x="321972" y="1017431"/>
            <a:ext cx="10748492" cy="5840569"/>
          </a:xfrm>
        </p:spPr>
        <p:txBody>
          <a:bodyPr>
            <a:normAutofit fontScale="62500" lnSpcReduction="20000"/>
          </a:bodyPr>
          <a:lstStyle/>
          <a:p>
            <a:r>
              <a:rPr lang="en-US" dirty="0" smtClean="0"/>
              <a:t>Georgia was established with the purpose that it would be a buffer zone or cushion between Spanish Florida and the British colonies along the Atlantic coast.</a:t>
            </a:r>
          </a:p>
          <a:p>
            <a:endParaRPr lang="en-US" dirty="0" smtClean="0"/>
          </a:p>
          <a:p>
            <a:r>
              <a:rPr lang="en-US" dirty="0" smtClean="0"/>
              <a:t>    Florida was considered a wild, unpredictable, and dangerous land with Spaniards, runaway slaves, and Indians, all hostile to the American colonies.</a:t>
            </a:r>
          </a:p>
          <a:p>
            <a:endParaRPr lang="en-US" dirty="0" smtClean="0"/>
          </a:p>
          <a:p>
            <a:r>
              <a:rPr lang="en-US" dirty="0" smtClean="0"/>
              <a:t>James Oglethorpe founded Georgia in 1733 and named after King George II.</a:t>
            </a:r>
          </a:p>
          <a:p>
            <a:endParaRPr lang="en-US" dirty="0" smtClean="0"/>
          </a:p>
          <a:p>
            <a:r>
              <a:rPr lang="en-US" dirty="0" smtClean="0"/>
              <a:t>    As well as being a buffer zone, Georgia held the goal of being a place where debtors could get a second chance.</a:t>
            </a:r>
          </a:p>
          <a:p>
            <a:r>
              <a:rPr lang="en-US" dirty="0" smtClean="0"/>
              <a:t>    It was also a dumping ground for English criminals.</a:t>
            </a:r>
          </a:p>
          <a:p>
            <a:r>
              <a:rPr lang="en-US" dirty="0" smtClean="0"/>
              <a:t>    Oglethorpe fended off Spanish attacks and saved the “Charity Colony.”</a:t>
            </a:r>
          </a:p>
          <a:p>
            <a:endParaRPr lang="en-US" dirty="0" smtClean="0"/>
          </a:p>
          <a:p>
            <a:r>
              <a:rPr lang="en-US" dirty="0" smtClean="0"/>
              <a:t>Any Christian, except for Catholics, were permitted in Georgia.</a:t>
            </a:r>
          </a:p>
          <a:p>
            <a:endParaRPr lang="en-US" dirty="0" smtClean="0"/>
          </a:p>
          <a:p>
            <a:r>
              <a:rPr lang="en-US" dirty="0" smtClean="0"/>
              <a:t>    Missionaries tried to convert the Indians to Christianity.</a:t>
            </a:r>
          </a:p>
          <a:p>
            <a:r>
              <a:rPr lang="en-US" dirty="0" smtClean="0"/>
              <a:t>    John Wesley, the founder of Methodism, was the best known of these missionaries.</a:t>
            </a:r>
          </a:p>
          <a:p>
            <a:endParaRPr lang="en-US" dirty="0" smtClean="0"/>
          </a:p>
          <a:p>
            <a:r>
              <a:rPr lang="en-US" dirty="0" smtClean="0"/>
              <a:t>Georgia began humbly, and grew slowly, but it did </a:t>
            </a:r>
            <a:r>
              <a:rPr lang="en-US" dirty="0" err="1" smtClean="0"/>
              <a:t>surviv</a:t>
            </a:r>
            <a:endParaRPr lang="en-US" dirty="0"/>
          </a:p>
        </p:txBody>
      </p:sp>
    </p:spTree>
    <p:extLst>
      <p:ext uri="{BB962C8B-B14F-4D97-AF65-F5344CB8AC3E}">
        <p14:creationId xmlns:p14="http://schemas.microsoft.com/office/powerpoint/2010/main" val="1460193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Plantation Colonies</a:t>
            </a:r>
            <a:endParaRPr lang="en-US" dirty="0"/>
          </a:p>
        </p:txBody>
      </p:sp>
      <p:sp>
        <p:nvSpPr>
          <p:cNvPr id="3" name="Content Placeholder 2"/>
          <p:cNvSpPr>
            <a:spLocks noGrp="1"/>
          </p:cNvSpPr>
          <p:nvPr>
            <p:ph idx="1"/>
          </p:nvPr>
        </p:nvSpPr>
        <p:spPr>
          <a:xfrm>
            <a:off x="386366" y="1825625"/>
            <a:ext cx="10967434" cy="4794116"/>
          </a:xfrm>
        </p:spPr>
        <p:txBody>
          <a:bodyPr>
            <a:normAutofit fontScale="92500" lnSpcReduction="20000"/>
          </a:bodyPr>
          <a:lstStyle/>
          <a:p>
            <a:endParaRPr lang="en-US" dirty="0" smtClean="0"/>
          </a:p>
          <a:p>
            <a:r>
              <a:rPr lang="en-US" dirty="0" smtClean="0"/>
              <a:t>    Slavery took place in all of the plantation colonies down South.</a:t>
            </a:r>
          </a:p>
          <a:p>
            <a:r>
              <a:rPr lang="en-US" dirty="0" smtClean="0"/>
              <a:t>    Forests frequently stunted the growth of cities.</a:t>
            </a:r>
          </a:p>
          <a:p>
            <a:r>
              <a:rPr lang="en-US" dirty="0" smtClean="0"/>
              <a:t>    Schools and churches, and even towns, were often stunted since Southerners were so spread out.</a:t>
            </a:r>
          </a:p>
          <a:p>
            <a:r>
              <a:rPr lang="en-US" dirty="0" smtClean="0"/>
              <a:t>    Crops were grown as such:</a:t>
            </a:r>
          </a:p>
          <a:p>
            <a:r>
              <a:rPr lang="en-US" dirty="0" smtClean="0"/>
              <a:t>        Tobacco – in the Chesapeake region (Virginia, Maryland, North Carolina)</a:t>
            </a:r>
          </a:p>
          <a:p>
            <a:r>
              <a:rPr lang="en-US" dirty="0" smtClean="0"/>
              <a:t>        Rice and indigo – in the tidewater region of South Carolina and Georgia</a:t>
            </a:r>
          </a:p>
          <a:p>
            <a:r>
              <a:rPr lang="en-US" dirty="0" smtClean="0"/>
              <a:t>    As a general rule, the plantation South permitted a good deal of religious freedom. Southerners were more interested in making money and growing crops than worrying over church doctrine.</a:t>
            </a:r>
          </a:p>
          <a:p>
            <a:r>
              <a:rPr lang="en-US" dirty="0" smtClean="0"/>
              <a:t>    White vs. Indian conflicts were frequent.</a:t>
            </a:r>
          </a:p>
          <a:p>
            <a:endParaRPr lang="en-US" dirty="0"/>
          </a:p>
        </p:txBody>
      </p:sp>
    </p:spTree>
    <p:extLst>
      <p:ext uri="{BB962C8B-B14F-4D97-AF65-F5344CB8AC3E}">
        <p14:creationId xmlns:p14="http://schemas.microsoft.com/office/powerpoint/2010/main" val="1607423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Makers of America: </a:t>
            </a:r>
            <a:r>
              <a:rPr lang="en-US" smtClean="0"/>
              <a:t>The Iroquois </a:t>
            </a:r>
            <a:endParaRPr lang="en-US" dirty="0"/>
          </a:p>
        </p:txBody>
      </p:sp>
      <p:sp>
        <p:nvSpPr>
          <p:cNvPr id="3" name="Content Placeholder 2"/>
          <p:cNvSpPr>
            <a:spLocks noGrp="1"/>
          </p:cNvSpPr>
          <p:nvPr>
            <p:ph idx="1"/>
          </p:nvPr>
        </p:nvSpPr>
        <p:spPr>
          <a:xfrm>
            <a:off x="296214" y="1275008"/>
            <a:ext cx="11057586" cy="5582991"/>
          </a:xfrm>
        </p:spPr>
        <p:txBody>
          <a:bodyPr>
            <a:normAutofit fontScale="85000" lnSpcReduction="20000"/>
          </a:bodyPr>
          <a:lstStyle/>
          <a:p>
            <a:endParaRPr lang="en-US" dirty="0" smtClean="0"/>
          </a:p>
          <a:p>
            <a:r>
              <a:rPr lang="en-US" dirty="0" smtClean="0"/>
              <a:t>    The Iroquois consisted of five tribes: the Mohawk, Oneida, </a:t>
            </a:r>
            <a:r>
              <a:rPr lang="en-US" dirty="0" err="1" smtClean="0"/>
              <a:t>Onandaga</a:t>
            </a:r>
            <a:r>
              <a:rPr lang="en-US" dirty="0" smtClean="0"/>
              <a:t>, Cayuga, and the Seneca. The tribes united into the "Iroquois Confederation" under the legendary leader Hiawatha.</a:t>
            </a:r>
          </a:p>
          <a:p>
            <a:r>
              <a:rPr lang="en-US" dirty="0" smtClean="0"/>
              <a:t>        The confederation was very strong and was a force when threatened by the whites.</a:t>
            </a:r>
          </a:p>
          <a:p>
            <a:r>
              <a:rPr lang="en-US" dirty="0" smtClean="0"/>
              <a:t>        Eventually, the whites' disease, whiskey, and weapons threatened the Iroquois' survival.</a:t>
            </a:r>
          </a:p>
          <a:p>
            <a:r>
              <a:rPr lang="en-US" dirty="0" smtClean="0"/>
              <a:t>    The Iroquois lived in "longhouses." The women held an unusually high rank—a man's prominence was linked to his mother's family.</a:t>
            </a:r>
          </a:p>
          <a:p>
            <a:r>
              <a:rPr lang="en-US" dirty="0" smtClean="0"/>
              <a:t>    The war's of colonial America ripped the Iroquois lifestyle apart. Many fled to Canada and others went to lives on reservations.</a:t>
            </a:r>
          </a:p>
          <a:p>
            <a:r>
              <a:rPr lang="en-US" dirty="0" smtClean="0"/>
              <a:t>        Like many Indians, reservation life was a pitiful mix of depression, alcoholism, poverty, and feuding.</a:t>
            </a:r>
          </a:p>
          <a:p>
            <a:r>
              <a:rPr lang="en-US" dirty="0" smtClean="0"/>
              <a:t>        A prophet named Handsome Lake had a vision. He then convinced his people to change their ways. His influence still lives in the "Longhouse" religion.</a:t>
            </a:r>
          </a:p>
          <a:p>
            <a:endParaRPr lang="en-US" dirty="0"/>
          </a:p>
        </p:txBody>
      </p:sp>
    </p:spTree>
    <p:extLst>
      <p:ext uri="{BB962C8B-B14F-4D97-AF65-F5344CB8AC3E}">
        <p14:creationId xmlns:p14="http://schemas.microsoft.com/office/powerpoint/2010/main" val="827721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719"/>
            <a:ext cx="10515600" cy="1325563"/>
          </a:xfrm>
        </p:spPr>
        <p:txBody>
          <a:bodyPr/>
          <a:lstStyle/>
          <a:p>
            <a:r>
              <a:rPr lang="en-US" dirty="0" smtClean="0"/>
              <a:t>England’s Imperial Stirrings</a:t>
            </a:r>
            <a:endParaRPr lang="en-US" dirty="0"/>
          </a:p>
        </p:txBody>
      </p:sp>
      <p:sp>
        <p:nvSpPr>
          <p:cNvPr id="3" name="Content Placeholder 2"/>
          <p:cNvSpPr>
            <a:spLocks noGrp="1"/>
          </p:cNvSpPr>
          <p:nvPr>
            <p:ph idx="1"/>
          </p:nvPr>
        </p:nvSpPr>
        <p:spPr>
          <a:xfrm>
            <a:off x="490654" y="1315844"/>
            <a:ext cx="10863146" cy="5229922"/>
          </a:xfrm>
        </p:spPr>
        <p:txBody>
          <a:bodyPr>
            <a:normAutofit fontScale="70000" lnSpcReduction="20000"/>
          </a:bodyPr>
          <a:lstStyle/>
          <a:p>
            <a:pPr>
              <a:lnSpc>
                <a:spcPct val="120000"/>
              </a:lnSpc>
              <a:buFont typeface="+mj-lt"/>
              <a:buAutoNum type="arabicPeriod"/>
            </a:pPr>
            <a:r>
              <a:rPr lang="en-US" dirty="0" smtClean="0"/>
              <a:t>By the year 1607, Central and South America was largely controlled by Spain or Portugal, but North America was mostly unclaimed. </a:t>
            </a:r>
          </a:p>
          <a:p>
            <a:pPr marL="742950" lvl="1" indent="-285750">
              <a:lnSpc>
                <a:spcPct val="120000"/>
              </a:lnSpc>
              <a:buFont typeface="+mj-lt"/>
              <a:buAutoNum type="arabicPeriod"/>
            </a:pPr>
            <a:r>
              <a:rPr lang="en-US" dirty="0" smtClean="0"/>
              <a:t>In North America, there were few Europeans. </a:t>
            </a:r>
          </a:p>
          <a:p>
            <a:pPr lvl="2">
              <a:lnSpc>
                <a:spcPct val="120000"/>
              </a:lnSpc>
              <a:buFont typeface="+mj-lt"/>
              <a:buAutoNum type="arabicPeriod"/>
            </a:pPr>
            <a:r>
              <a:rPr lang="en-US" dirty="0" smtClean="0"/>
              <a:t>Spain had established Santa Fe.</a:t>
            </a:r>
          </a:p>
          <a:p>
            <a:pPr lvl="2">
              <a:lnSpc>
                <a:spcPct val="120000"/>
              </a:lnSpc>
              <a:buFont typeface="+mj-lt"/>
              <a:buAutoNum type="arabicPeriod"/>
            </a:pPr>
            <a:r>
              <a:rPr lang="en-US" dirty="0" smtClean="0"/>
              <a:t>France had established Quebec.</a:t>
            </a:r>
          </a:p>
          <a:p>
            <a:pPr lvl="2">
              <a:lnSpc>
                <a:spcPct val="120000"/>
              </a:lnSpc>
              <a:buFont typeface="+mj-lt"/>
              <a:buAutoNum type="arabicPeriod"/>
            </a:pPr>
            <a:r>
              <a:rPr lang="en-US" dirty="0" smtClean="0"/>
              <a:t>Britain had just established Jamestown, and it was struggling.</a:t>
            </a:r>
          </a:p>
          <a:p>
            <a:pPr marL="914400" lvl="2" indent="0">
              <a:lnSpc>
                <a:spcPct val="120000"/>
              </a:lnSpc>
              <a:buNone/>
            </a:pPr>
            <a:endParaRPr lang="en-US" dirty="0" smtClean="0"/>
          </a:p>
          <a:p>
            <a:pPr>
              <a:lnSpc>
                <a:spcPct val="120000"/>
              </a:lnSpc>
              <a:buFont typeface="+mj-lt"/>
              <a:buAutoNum type="arabicPeriod"/>
            </a:pPr>
            <a:r>
              <a:rPr lang="en-US" dirty="0" smtClean="0"/>
              <a:t>In the 1500s, Britain had made only feeble efforts to colonize America. There was a rash of problems hinging on a mix of religion and politics… </a:t>
            </a:r>
          </a:p>
          <a:p>
            <a:pPr marL="742950" lvl="1" indent="-285750">
              <a:lnSpc>
                <a:spcPct val="120000"/>
              </a:lnSpc>
              <a:buFont typeface="+mj-lt"/>
              <a:buAutoNum type="arabicPeriod"/>
            </a:pPr>
            <a:r>
              <a:rPr lang="en-US" b="1" dirty="0" smtClean="0"/>
              <a:t>King Henry VIII</a:t>
            </a:r>
            <a:r>
              <a:rPr lang="en-US" dirty="0" smtClean="0"/>
              <a:t> had broken with the Roman Catholic Church in the 1530s, brining the Protestant Reformation to England and thus creating religious division.</a:t>
            </a:r>
          </a:p>
          <a:p>
            <a:pPr marL="742950" lvl="1" indent="-285750">
              <a:lnSpc>
                <a:spcPct val="120000"/>
              </a:lnSpc>
              <a:buFont typeface="+mj-lt"/>
              <a:buAutoNum type="arabicPeriod"/>
            </a:pPr>
            <a:r>
              <a:rPr lang="en-US" dirty="0" smtClean="0"/>
              <a:t>When Elizabeth I became queen, England moved decidedly in the Protestant direction. This also meant Catholic Spain was an immediate rival.</a:t>
            </a:r>
          </a:p>
          <a:p>
            <a:pPr marL="742950" lvl="1" indent="-285750">
              <a:lnSpc>
                <a:spcPct val="120000"/>
              </a:lnSpc>
              <a:buFont typeface="+mj-lt"/>
              <a:buAutoNum type="arabicPeriod"/>
            </a:pPr>
            <a:r>
              <a:rPr lang="en-US" dirty="0" smtClean="0"/>
              <a:t>And there was the “Irish problem.” Catholic Ireland sought Spain’s help in ousting Protestant England’s control over the “Emerald” island of Ireland.</a:t>
            </a:r>
          </a:p>
          <a:p>
            <a:pPr marL="742950" lvl="1" indent="-285750">
              <a:lnSpc>
                <a:spcPct val="120000"/>
              </a:lnSpc>
              <a:buFont typeface="+mj-lt"/>
              <a:buAutoNum type="arabicPeriod"/>
            </a:pPr>
            <a:r>
              <a:rPr lang="en-US" dirty="0" smtClean="0"/>
              <a:t>The end result of these events was a great deal of hatred between England and the Catholic nations.</a:t>
            </a:r>
          </a:p>
          <a:p>
            <a:endParaRPr lang="en-US" dirty="0"/>
          </a:p>
        </p:txBody>
      </p:sp>
    </p:spTree>
    <p:extLst>
      <p:ext uri="{BB962C8B-B14F-4D97-AF65-F5344CB8AC3E}">
        <p14:creationId xmlns:p14="http://schemas.microsoft.com/office/powerpoint/2010/main" val="4251507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685" y="0"/>
            <a:ext cx="10515600" cy="1325563"/>
          </a:xfrm>
        </p:spPr>
        <p:txBody>
          <a:bodyPr/>
          <a:lstStyle/>
          <a:p>
            <a:r>
              <a:rPr lang="en-US" dirty="0" smtClean="0"/>
              <a:t>Elizabeth Energizes England </a:t>
            </a:r>
            <a:endParaRPr lang="en-US" dirty="0"/>
          </a:p>
        </p:txBody>
      </p:sp>
      <p:sp>
        <p:nvSpPr>
          <p:cNvPr id="3" name="Content Placeholder 2"/>
          <p:cNvSpPr>
            <a:spLocks noGrp="1"/>
          </p:cNvSpPr>
          <p:nvPr>
            <p:ph idx="1"/>
          </p:nvPr>
        </p:nvSpPr>
        <p:spPr>
          <a:xfrm>
            <a:off x="515155" y="1313644"/>
            <a:ext cx="11578107" cy="5544355"/>
          </a:xfrm>
        </p:spPr>
        <p:txBody>
          <a:bodyPr>
            <a:normAutofit fontScale="62500" lnSpcReduction="20000"/>
          </a:bodyPr>
          <a:lstStyle/>
          <a:p>
            <a:pPr>
              <a:lnSpc>
                <a:spcPct val="120000"/>
              </a:lnSpc>
              <a:buFont typeface="+mj-lt"/>
              <a:buAutoNum type="arabicPeriod"/>
            </a:pPr>
            <a:r>
              <a:rPr lang="en-US" b="1" dirty="0" smtClean="0"/>
              <a:t>Elizabeth I</a:t>
            </a:r>
            <a:r>
              <a:rPr lang="en-US" dirty="0" smtClean="0"/>
              <a:t> was a fiery red-headed queen with loads of ambition, gall, and the political shrewdness to get what she wanted.</a:t>
            </a:r>
          </a:p>
          <a:p>
            <a:pPr>
              <a:lnSpc>
                <a:spcPct val="120000"/>
              </a:lnSpc>
              <a:buFont typeface="+mj-lt"/>
              <a:buAutoNum type="arabicPeriod"/>
            </a:pPr>
            <a:r>
              <a:rPr lang="en-US" b="1" dirty="0" smtClean="0"/>
              <a:t>Francis Drake</a:t>
            </a:r>
            <a:r>
              <a:rPr lang="en-US" dirty="0" smtClean="0"/>
              <a:t> was a “sea dog” who </a:t>
            </a:r>
            <a:r>
              <a:rPr lang="en-US" u="sng" dirty="0" smtClean="0">
                <a:effectLst/>
              </a:rPr>
              <a:t>pirated Spanish ships for gold</a:t>
            </a:r>
            <a:r>
              <a:rPr lang="en-US" dirty="0" smtClean="0"/>
              <a:t>. On one occasion, he stole the gold, circumnavigated the earth, and then was rewarded by Elizabeth I knighting him on his ship. This brazen reward by the English queen infuriated the Spanish.</a:t>
            </a:r>
          </a:p>
          <a:p>
            <a:pPr>
              <a:lnSpc>
                <a:spcPct val="120000"/>
              </a:lnSpc>
              <a:buFont typeface="+mj-lt"/>
              <a:buAutoNum type="arabicPeriod"/>
            </a:pPr>
            <a:r>
              <a:rPr lang="en-US" dirty="0" smtClean="0"/>
              <a:t>First attempts by the British to colonize the American coast failed miserably. </a:t>
            </a:r>
          </a:p>
          <a:p>
            <a:pPr marL="742950" lvl="1" indent="-285750">
              <a:lnSpc>
                <a:spcPct val="120000"/>
              </a:lnSpc>
              <a:buFont typeface="+mj-lt"/>
              <a:buAutoNum type="arabicPeriod"/>
            </a:pPr>
            <a:r>
              <a:rPr lang="en-US" dirty="0" smtClean="0"/>
              <a:t>Sir Humphrey Gilbert died at sea.</a:t>
            </a:r>
          </a:p>
          <a:p>
            <a:pPr marL="742950" lvl="1" indent="-285750">
              <a:lnSpc>
                <a:spcPct val="120000"/>
              </a:lnSpc>
              <a:buFont typeface="+mj-lt"/>
              <a:buAutoNum type="arabicPeriod"/>
            </a:pPr>
            <a:r>
              <a:rPr lang="en-US" b="1" dirty="0" smtClean="0"/>
              <a:t>Sir Walter Raleigh</a:t>
            </a:r>
            <a:r>
              <a:rPr lang="en-US" dirty="0" smtClean="0"/>
              <a:t> established the Roanoke Island Colony, later to become known as </a:t>
            </a:r>
            <a:r>
              <a:rPr lang="en-US" b="1" dirty="0" smtClean="0"/>
              <a:t>The Lost Colony</a:t>
            </a:r>
            <a:r>
              <a:rPr lang="en-US" dirty="0" smtClean="0"/>
              <a:t>. Raleigh returned to England and the colony vanished mysteriously.</a:t>
            </a:r>
          </a:p>
          <a:p>
            <a:pPr>
              <a:lnSpc>
                <a:spcPct val="120000"/>
              </a:lnSpc>
              <a:buFont typeface="+mj-lt"/>
              <a:buAutoNum type="arabicPeriod"/>
            </a:pPr>
            <a:r>
              <a:rPr lang="en-US" dirty="0" smtClean="0"/>
              <a:t>Spain plotted revenge on England and in 1588 their </a:t>
            </a:r>
            <a:r>
              <a:rPr lang="en-US" b="1" dirty="0" smtClean="0"/>
              <a:t>Spanish Armada</a:t>
            </a:r>
            <a:r>
              <a:rPr lang="en-US" dirty="0" smtClean="0"/>
              <a:t> attacked England only to get themselves defeated. The turning point in history was a large one… </a:t>
            </a:r>
          </a:p>
          <a:p>
            <a:pPr marL="742950" lvl="1" indent="-285750">
              <a:lnSpc>
                <a:spcPct val="120000"/>
              </a:lnSpc>
              <a:buFont typeface="+mj-lt"/>
              <a:buAutoNum type="arabicPeriod"/>
            </a:pPr>
            <a:r>
              <a:rPr lang="en-US" dirty="0" smtClean="0"/>
              <a:t>This stunning victory </a:t>
            </a:r>
            <a:r>
              <a:rPr lang="en-US" u="sng" dirty="0" smtClean="0">
                <a:effectLst/>
              </a:rPr>
              <a:t>opened the door for Britain to cross the Atlantic</a:t>
            </a:r>
            <a:r>
              <a:rPr lang="en-US" dirty="0" smtClean="0"/>
              <a:t> and finally establish colonies.</a:t>
            </a:r>
          </a:p>
          <a:p>
            <a:pPr marL="742950" lvl="1" indent="-285750">
              <a:lnSpc>
                <a:spcPct val="120000"/>
              </a:lnSpc>
              <a:buFont typeface="+mj-lt"/>
              <a:buAutoNum type="arabicPeriod"/>
            </a:pPr>
            <a:r>
              <a:rPr lang="en-US" dirty="0" smtClean="0"/>
              <a:t>England’s victory also emboldened Britain and launched her golden age including… </a:t>
            </a:r>
          </a:p>
          <a:p>
            <a:pPr lvl="2">
              <a:lnSpc>
                <a:spcPct val="120000"/>
              </a:lnSpc>
              <a:buFont typeface="+mj-lt"/>
              <a:buAutoNum type="arabicPeriod"/>
            </a:pPr>
            <a:r>
              <a:rPr lang="en-US" u="sng" dirty="0" smtClean="0">
                <a:effectLst/>
              </a:rPr>
              <a:t>For the next 300 years, the British navy would dominate the seas</a:t>
            </a:r>
            <a:r>
              <a:rPr lang="en-US" dirty="0" smtClean="0"/>
              <a:t>. (Around 1900, the U.S. would surpass British naval power.)</a:t>
            </a:r>
          </a:p>
          <a:p>
            <a:pPr lvl="2">
              <a:lnSpc>
                <a:spcPct val="120000"/>
              </a:lnSpc>
              <a:buFont typeface="+mj-lt"/>
              <a:buAutoNum type="arabicPeriod"/>
            </a:pPr>
            <a:r>
              <a:rPr lang="en-US" dirty="0" smtClean="0"/>
              <a:t>England enjoyed a strong government and a popular monarch</a:t>
            </a:r>
          </a:p>
          <a:p>
            <a:pPr lvl="2">
              <a:lnSpc>
                <a:spcPct val="120000"/>
              </a:lnSpc>
              <a:buFont typeface="+mj-lt"/>
              <a:buAutoNum type="arabicPeriod"/>
            </a:pPr>
            <a:r>
              <a:rPr lang="en-US" dirty="0" smtClean="0"/>
              <a:t>There was a greater deal of unity, both religiously and through a sense of national pride and purpose.</a:t>
            </a:r>
          </a:p>
          <a:p>
            <a:pPr lvl="2">
              <a:lnSpc>
                <a:spcPct val="120000"/>
              </a:lnSpc>
              <a:buFont typeface="+mj-lt"/>
              <a:buAutoNum type="arabicPeriod"/>
            </a:pPr>
            <a:r>
              <a:rPr lang="en-US" dirty="0" smtClean="0"/>
              <a:t>The golden age of literature ushered in thanks to </a:t>
            </a:r>
            <a:r>
              <a:rPr lang="en-US" b="1" dirty="0" smtClean="0"/>
              <a:t>William Shakespeare</a:t>
            </a:r>
            <a:r>
              <a:rPr lang="en-US" dirty="0" smtClean="0"/>
              <a:t>.</a:t>
            </a:r>
          </a:p>
          <a:p>
            <a:pPr marL="742950" lvl="1" indent="-285750">
              <a:lnSpc>
                <a:spcPct val="120000"/>
              </a:lnSpc>
              <a:buFont typeface="+mj-lt"/>
              <a:buAutoNum type="arabicPeriod"/>
            </a:pPr>
            <a:r>
              <a:rPr lang="en-US" dirty="0" smtClean="0"/>
              <a:t>Britain and Spain signed a peace treaty in 1604.</a:t>
            </a:r>
          </a:p>
          <a:p>
            <a:endParaRPr lang="en-US" dirty="0"/>
          </a:p>
        </p:txBody>
      </p:sp>
    </p:spTree>
    <p:extLst>
      <p:ext uri="{BB962C8B-B14F-4D97-AF65-F5344CB8AC3E}">
        <p14:creationId xmlns:p14="http://schemas.microsoft.com/office/powerpoint/2010/main" val="34693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England on the Eve of the Empire </a:t>
            </a:r>
            <a:endParaRPr lang="en-US" dirty="0"/>
          </a:p>
        </p:txBody>
      </p:sp>
      <p:sp>
        <p:nvSpPr>
          <p:cNvPr id="4" name="Rectangle 1"/>
          <p:cNvSpPr>
            <a:spLocks noGrp="1" noChangeArrowheads="1"/>
          </p:cNvSpPr>
          <p:nvPr>
            <p:ph idx="1"/>
          </p:nvPr>
        </p:nvSpPr>
        <p:spPr bwMode="auto">
          <a:xfrm>
            <a:off x="838200" y="1232581"/>
            <a:ext cx="10477099"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chemeClr val="tx1"/>
                </a:solidFill>
                <a:effectLst/>
                <a:latin typeface="Arial" panose="020B0604020202020204" pitchFamily="34" charset="0"/>
              </a:rPr>
              <a:t>By the mid 1500s, Britain’s population was mushrooming.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chemeClr val="tx1"/>
                </a:solidFill>
                <a:effectLst/>
                <a:latin typeface="Arial" panose="020B0604020202020204" pitchFamily="34" charset="0"/>
              </a:rPr>
              <a:t>Europe was going through the process know as </a:t>
            </a:r>
            <a:r>
              <a:rPr kumimoji="0" lang="en-US" sz="1800" b="1" i="0" u="none" strike="noStrike" cap="none" normalizeH="0" baseline="0" dirty="0" smtClean="0">
                <a:ln>
                  <a:noFill/>
                </a:ln>
                <a:solidFill>
                  <a:schemeClr val="tx1"/>
                </a:solidFill>
                <a:effectLst/>
                <a:latin typeface="Arial" panose="020B0604020202020204" pitchFamily="34" charset="0"/>
              </a:rPr>
              <a:t>enclosure</a:t>
            </a:r>
            <a:r>
              <a:rPr kumimoji="0" lang="en-US" sz="1800" b="0" i="0" u="none" strike="noStrike" cap="none" normalizeH="0" baseline="0" dirty="0" smtClean="0">
                <a:ln>
                  <a:noFill/>
                </a:ln>
                <a:solidFill>
                  <a:schemeClr val="tx1"/>
                </a:solidFill>
                <a:effectLst/>
                <a:latin typeface="Arial" panose="020B0604020202020204" pitchFamily="34" charset="0"/>
              </a:rPr>
              <a:t> (</a:t>
            </a:r>
            <a:r>
              <a:rPr kumimoji="0" lang="en-US" sz="1800" b="0" i="0" u="sng" strike="noStrike" cap="none" normalizeH="0" baseline="0" dirty="0" smtClean="0">
                <a:ln>
                  <a:noFill/>
                </a:ln>
                <a:solidFill>
                  <a:schemeClr val="tx1"/>
                </a:solidFill>
                <a:effectLst/>
                <a:latin typeface="Arial" panose="020B0604020202020204" pitchFamily="34" charset="0"/>
              </a:rPr>
              <a:t>fencing in the land</a:t>
            </a:r>
            <a:r>
              <a:rPr kumimoji="0" lang="en-US" sz="1800" b="0" i="0" u="none" strike="noStrike" cap="none" normalizeH="0" baseline="0" dirty="0" smtClean="0">
                <a:ln>
                  <a:noFill/>
                </a:ln>
                <a:solidFill>
                  <a:schemeClr val="tx1"/>
                </a:solidFill>
                <a:effectLst/>
                <a:latin typeface="Arial" panose="020B0604020202020204" pitchFamily="34" charset="0"/>
              </a:rPr>
              <a:t>) for farming. </a:t>
            </a:r>
          </a:p>
          <a:p>
            <a:pPr marL="0" marR="0" lvl="0" indent="0" algn="l" defTabSz="914400" rtl="0" eaLnBrk="0" fontAlgn="base" latinLnBrk="0" hangingPunct="0">
              <a:lnSpc>
                <a:spcPct val="100000"/>
              </a:lnSpc>
              <a:spcBef>
                <a:spcPct val="0"/>
              </a:spcBef>
              <a:spcAft>
                <a:spcPct val="0"/>
              </a:spcAft>
              <a:buClrTx/>
              <a:buSz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a:p>
            <a:pPr marL="457200" lvl="1" indent="0" eaLnBrk="0" fontAlgn="base" hangingPunct="0">
              <a:lnSpc>
                <a:spcPct val="100000"/>
              </a:lnSpc>
              <a:spcBef>
                <a:spcPct val="0"/>
              </a:spcBef>
              <a:spcAft>
                <a:spcPct val="0"/>
              </a:spcAft>
              <a:buFontTx/>
              <a:buAutoNum type="arabicPeriod"/>
            </a:pPr>
            <a:r>
              <a:rPr kumimoji="0" lang="en-US" sz="1400" b="0" i="0" u="none" strike="noStrike" cap="none" normalizeH="0" baseline="0" dirty="0" smtClean="0">
                <a:ln>
                  <a:noFill/>
                </a:ln>
                <a:solidFill>
                  <a:schemeClr val="tx1"/>
                </a:solidFill>
                <a:effectLst/>
                <a:latin typeface="Arial" panose="020B0604020202020204" pitchFamily="34" charset="0"/>
              </a:rPr>
              <a:t>Enclosure meant there was less land or no land for the poor. </a:t>
            </a:r>
          </a:p>
          <a:p>
            <a:pPr marL="457200" lvl="1" indent="0" eaLnBrk="0" fontAlgn="base" hangingPunct="0">
              <a:lnSpc>
                <a:spcPct val="100000"/>
              </a:lnSpc>
              <a:spcBef>
                <a:spcPct val="0"/>
              </a:spcBef>
              <a:spcAft>
                <a:spcPct val="0"/>
              </a:spcAft>
              <a:buFontTx/>
              <a:buAutoNum type="arabicPeriod"/>
            </a:pPr>
            <a:r>
              <a:rPr kumimoji="0" lang="en-US" sz="1400" b="0" i="0" u="none" strike="noStrike" cap="none" normalizeH="0" baseline="0" dirty="0" smtClean="0">
                <a:ln>
                  <a:noFill/>
                </a:ln>
                <a:solidFill>
                  <a:schemeClr val="tx1"/>
                </a:solidFill>
                <a:effectLst/>
                <a:latin typeface="Arial" panose="020B0604020202020204" pitchFamily="34" charset="0"/>
              </a:rPr>
              <a:t>No land or no hopes for land, in turn, meant the poor wanted to leave and go to America. </a:t>
            </a:r>
          </a:p>
          <a:p>
            <a:pPr marL="457200" lvl="1" indent="0" eaLnBrk="0" fontAlgn="base" hangingPunct="0">
              <a:lnSpc>
                <a:spcPct val="100000"/>
              </a:lnSpc>
              <a:spcBef>
                <a:spcPct val="0"/>
              </a:spcBef>
              <a:spcAft>
                <a:spcPct val="0"/>
              </a:spcAft>
              <a:buNone/>
            </a:pPr>
            <a:endParaRPr kumimoji="0" lang="en-US" sz="1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chemeClr val="tx1"/>
                </a:solidFill>
                <a:effectLst/>
                <a:latin typeface="Arial" panose="020B0604020202020204" pitchFamily="34" charset="0"/>
              </a:rPr>
              <a:t>The woolen districts of southern England fell upon hard times economically. This meant the workers </a:t>
            </a:r>
          </a:p>
          <a:p>
            <a:pPr marL="0" marR="0" lvl="0" indent="0" algn="l" defTabSz="914400" rtl="0" eaLnBrk="0" fontAlgn="base" latinLnBrk="0" hangingPunct="0">
              <a:lnSpc>
                <a:spcPct val="100000"/>
              </a:lnSpc>
              <a:spcBef>
                <a:spcPct val="0"/>
              </a:spcBef>
              <a:spcAft>
                <a:spcPct val="0"/>
              </a:spcAft>
              <a:buClrTx/>
              <a:buSzTx/>
              <a:buNone/>
              <a:tabLst/>
            </a:pPr>
            <a:r>
              <a:rPr kumimoji="0" lang="en-US" sz="1800" b="0" i="0" u="none" strike="noStrike" cap="none" normalizeH="0" baseline="0" dirty="0" smtClean="0">
                <a:ln>
                  <a:noFill/>
                </a:ln>
                <a:solidFill>
                  <a:schemeClr val="tx1"/>
                </a:solidFill>
                <a:effectLst/>
                <a:latin typeface="Arial" panose="020B0604020202020204" pitchFamily="34" charset="0"/>
              </a:rPr>
              <a:t>lost jobs, and in turn, wanted to leave and go to America. </a:t>
            </a:r>
          </a:p>
          <a:p>
            <a:pPr marL="0" marR="0" lvl="0" indent="0" algn="l" defTabSz="914400" rtl="0" eaLnBrk="0" fontAlgn="base" latinLnBrk="0" hangingPunct="0">
              <a:lnSpc>
                <a:spcPct val="100000"/>
              </a:lnSpc>
              <a:spcBef>
                <a:spcPct val="0"/>
              </a:spcBef>
              <a:spcAft>
                <a:spcPct val="0"/>
              </a:spcAft>
              <a:buClrTx/>
              <a:buSz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chemeClr val="tx1"/>
                </a:solidFill>
                <a:effectLst/>
                <a:latin typeface="Arial" panose="020B0604020202020204" pitchFamily="34" charset="0"/>
              </a:rPr>
              <a:t>A tradition of “</a:t>
            </a:r>
            <a:r>
              <a:rPr kumimoji="0" lang="en-US" sz="1800" b="1" i="0" u="none" strike="noStrike" cap="none" normalizeH="0" baseline="0" dirty="0" smtClean="0">
                <a:ln>
                  <a:noFill/>
                </a:ln>
                <a:solidFill>
                  <a:schemeClr val="tx1"/>
                </a:solidFill>
                <a:effectLst/>
                <a:latin typeface="Arial" panose="020B0604020202020204" pitchFamily="34" charset="0"/>
              </a:rPr>
              <a:t>primogeniture</a:t>
            </a:r>
            <a:r>
              <a:rPr kumimoji="0" lang="en-US" sz="1800" b="0" i="0" u="none" strike="noStrike" cap="none" normalizeH="0" baseline="0" dirty="0" smtClean="0">
                <a:ln>
                  <a:noFill/>
                </a:ln>
                <a:solidFill>
                  <a:schemeClr val="tx1"/>
                </a:solidFill>
                <a:effectLst/>
                <a:latin typeface="Arial" panose="020B0604020202020204" pitchFamily="34" charset="0"/>
              </a:rPr>
              <a:t>” existed where </a:t>
            </a:r>
            <a:r>
              <a:rPr kumimoji="0" lang="en-US" sz="1800" b="0" i="0" u="sng" strike="noStrike" cap="none" normalizeH="0" baseline="0" dirty="0" smtClean="0">
                <a:ln>
                  <a:noFill/>
                </a:ln>
                <a:solidFill>
                  <a:schemeClr val="tx1"/>
                </a:solidFill>
                <a:effectLst/>
                <a:latin typeface="Arial" panose="020B0604020202020204" pitchFamily="34" charset="0"/>
              </a:rPr>
              <a:t>the firstborn son inherits ALL of the father’s land</a:t>
            </a:r>
            <a:r>
              <a:rPr kumimoji="0" lang="en-US" sz="180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None/>
              <a:tabLst/>
            </a:pPr>
            <a:r>
              <a:rPr kumimoji="0" lang="en-US" sz="1800" b="0" i="0" u="none" strike="noStrike" cap="none" normalizeH="0" baseline="0" dirty="0" smtClean="0">
                <a:ln>
                  <a:noFill/>
                </a:ln>
                <a:solidFill>
                  <a:schemeClr val="tx1"/>
                </a:solidFill>
                <a:effectLst/>
                <a:latin typeface="Arial" panose="020B0604020202020204" pitchFamily="34" charset="0"/>
              </a:rPr>
              <a:t>Therefore, younger sons who were landless, wanted to leave and go to America. </a:t>
            </a:r>
          </a:p>
          <a:p>
            <a:pPr marL="0" marR="0" lvl="0" indent="0" algn="l" defTabSz="914400" rtl="0" eaLnBrk="0" fontAlgn="base" latinLnBrk="0" hangingPunct="0">
              <a:lnSpc>
                <a:spcPct val="100000"/>
              </a:lnSpc>
              <a:spcBef>
                <a:spcPct val="0"/>
              </a:spcBef>
              <a:spcAft>
                <a:spcPct val="0"/>
              </a:spcAft>
              <a:buClrTx/>
              <a:buSz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chemeClr val="tx1"/>
                </a:solidFill>
                <a:effectLst/>
                <a:latin typeface="Arial" panose="020B0604020202020204" pitchFamily="34" charset="0"/>
              </a:rPr>
              <a:t>By the 1600s, the </a:t>
            </a:r>
            <a:r>
              <a:rPr kumimoji="0" lang="en-US" sz="1800" b="1" i="0" u="none" strike="noStrike" cap="none" normalizeH="0" baseline="0" dirty="0" smtClean="0">
                <a:ln>
                  <a:noFill/>
                </a:ln>
                <a:solidFill>
                  <a:schemeClr val="tx1"/>
                </a:solidFill>
                <a:effectLst/>
                <a:latin typeface="Arial" panose="020B0604020202020204" pitchFamily="34" charset="0"/>
              </a:rPr>
              <a:t>joint-stock company</a:t>
            </a:r>
            <a:r>
              <a:rPr kumimoji="0" lang="en-US" sz="1800" b="0" i="0" u="none" strike="noStrike" cap="none" normalizeH="0" baseline="0" dirty="0" smtClean="0">
                <a:ln>
                  <a:noFill/>
                </a:ln>
                <a:solidFill>
                  <a:schemeClr val="tx1"/>
                </a:solidFill>
                <a:effectLst/>
                <a:latin typeface="Arial" panose="020B0604020202020204" pitchFamily="34" charset="0"/>
              </a:rPr>
              <a:t> was perfected. In this type of company, </a:t>
            </a:r>
            <a:r>
              <a:rPr kumimoji="0" lang="en-US" sz="1800" b="0" i="0" u="sng" strike="noStrike" cap="none" normalizeH="0" baseline="0" dirty="0" smtClean="0">
                <a:ln>
                  <a:noFill/>
                </a:ln>
                <a:solidFill>
                  <a:schemeClr val="tx1"/>
                </a:solidFill>
                <a:effectLst/>
                <a:latin typeface="Arial" panose="020B0604020202020204" pitchFamily="34" charset="0"/>
              </a:rPr>
              <a:t>people invest</a:t>
            </a:r>
          </a:p>
          <a:p>
            <a:pPr marL="0" marR="0" lvl="0" indent="0" algn="l" defTabSz="914400" rtl="0" eaLnBrk="0" fontAlgn="base" latinLnBrk="0" hangingPunct="0">
              <a:lnSpc>
                <a:spcPct val="100000"/>
              </a:lnSpc>
              <a:spcBef>
                <a:spcPct val="0"/>
              </a:spcBef>
              <a:spcAft>
                <a:spcPct val="0"/>
              </a:spcAft>
              <a:buClrTx/>
              <a:buSzTx/>
              <a:buNone/>
              <a:tabLst/>
            </a:pPr>
            <a:r>
              <a:rPr kumimoji="0" lang="en-US" sz="1800" b="0" i="0" u="sng" strike="noStrike" cap="none" normalizeH="0" baseline="0" dirty="0" smtClean="0">
                <a:ln>
                  <a:noFill/>
                </a:ln>
                <a:solidFill>
                  <a:schemeClr val="tx1"/>
                </a:solidFill>
                <a:effectLst/>
                <a:latin typeface="Arial" panose="020B0604020202020204" pitchFamily="34" charset="0"/>
              </a:rPr>
              <a:t> money with hopes and expectations the company will do well. Thus the investor will make money</a:t>
            </a:r>
          </a:p>
          <a:p>
            <a:pPr marL="0" marR="0" lvl="0" indent="0" algn="l" defTabSz="914400" rtl="0" eaLnBrk="0" fontAlgn="base" latinLnBrk="0" hangingPunct="0">
              <a:lnSpc>
                <a:spcPct val="100000"/>
              </a:lnSpc>
              <a:spcBef>
                <a:spcPct val="0"/>
              </a:spcBef>
              <a:spcAft>
                <a:spcPct val="0"/>
              </a:spcAft>
              <a:buClrTx/>
              <a:buSzTx/>
              <a:buNone/>
              <a:tabLst/>
            </a:pPr>
            <a:r>
              <a:rPr kumimoji="0" lang="en-US" sz="1800" b="0" i="0" u="sng" strike="noStrike" cap="none" normalizeH="0" baseline="0" dirty="0" smtClean="0">
                <a:ln>
                  <a:noFill/>
                </a:ln>
                <a:solidFill>
                  <a:schemeClr val="tx1"/>
                </a:solidFill>
                <a:effectLst/>
                <a:latin typeface="Arial" panose="020B0604020202020204" pitchFamily="34" charset="0"/>
              </a:rPr>
              <a:t>as a share-owner</a:t>
            </a:r>
            <a:r>
              <a:rPr kumimoji="0" lang="en-US" sz="1800" b="0" i="0" u="none" strike="noStrike" cap="none" normalizeH="0" baseline="0" dirty="0" smtClean="0">
                <a:ln>
                  <a:noFill/>
                </a:ln>
                <a:solidFill>
                  <a:schemeClr val="tx1"/>
                </a:solidFill>
                <a:effectLst/>
                <a:latin typeface="Arial" panose="020B0604020202020204" pitchFamily="34" charset="0"/>
              </a:rPr>
              <a:t>. </a:t>
            </a:r>
          </a:p>
          <a:p>
            <a:pPr marL="457200" lvl="1" indent="0" eaLnBrk="0" fontAlgn="base" hangingPunct="0">
              <a:lnSpc>
                <a:spcPct val="100000"/>
              </a:lnSpc>
              <a:spcBef>
                <a:spcPct val="0"/>
              </a:spcBef>
              <a:spcAft>
                <a:spcPct val="0"/>
              </a:spcAft>
              <a:buFontTx/>
              <a:buAutoNum type="arabicPeriod"/>
            </a:pPr>
            <a:r>
              <a:rPr kumimoji="0" lang="en-US" sz="1400" b="0" i="0" u="none" strike="noStrike" cap="none" normalizeH="0" baseline="0" dirty="0" smtClean="0">
                <a:ln>
                  <a:noFill/>
                </a:ln>
                <a:solidFill>
                  <a:schemeClr val="tx1"/>
                </a:solidFill>
                <a:effectLst/>
                <a:latin typeface="Arial" panose="020B0604020202020204" pitchFamily="34" charset="0"/>
              </a:rPr>
              <a:t>The benefit of the joint-stock company is that they can generate large amounts of start-up money</a:t>
            </a:r>
          </a:p>
          <a:p>
            <a:pPr marL="0" marR="0" lvl="0" indent="0" algn="l" defTabSz="914400" rtl="0" eaLnBrk="0" fontAlgn="base" latinLnBrk="0" hangingPunct="0">
              <a:lnSpc>
                <a:spcPct val="100000"/>
              </a:lnSpc>
              <a:spcBef>
                <a:spcPct val="0"/>
              </a:spcBef>
              <a:spcAft>
                <a:spcPct val="0"/>
              </a:spcAft>
              <a:buClrTx/>
              <a:buSzTx/>
              <a:buNone/>
              <a:tabLst/>
            </a:pPr>
            <a:r>
              <a:rPr kumimoji="0" lang="en-US" sz="1800" b="0" i="0" u="none" strike="noStrike" cap="none" normalizeH="0" baseline="0" dirty="0" smtClean="0">
                <a:ln>
                  <a:noFill/>
                </a:ln>
                <a:solidFill>
                  <a:schemeClr val="tx1"/>
                </a:solidFill>
                <a:effectLst/>
                <a:latin typeface="Arial" panose="020B0604020202020204" pitchFamily="34" charset="0"/>
              </a:rPr>
              <a:t> to get a company going. </a:t>
            </a:r>
          </a:p>
          <a:p>
            <a:pPr marL="457200" lvl="1" indent="0" eaLnBrk="0" fontAlgn="base" hangingPunct="0">
              <a:lnSpc>
                <a:spcPct val="100000"/>
              </a:lnSpc>
              <a:spcBef>
                <a:spcPct val="0"/>
              </a:spcBef>
              <a:spcAft>
                <a:spcPct val="0"/>
              </a:spcAft>
              <a:buFontTx/>
              <a:buAutoNum type="arabicPeriod" startAt="2"/>
            </a:pPr>
            <a:r>
              <a:rPr kumimoji="0" lang="en-US" sz="1400" b="0" i="0" u="none" strike="noStrike" cap="none" normalizeH="0" baseline="0" dirty="0" smtClean="0">
                <a:ln>
                  <a:noFill/>
                </a:ln>
                <a:solidFill>
                  <a:schemeClr val="tx1"/>
                </a:solidFill>
                <a:effectLst/>
                <a:latin typeface="Arial" panose="020B0604020202020204" pitchFamily="34" charset="0"/>
              </a:rPr>
              <a:t>The joint-stock company is the forerunner of today’s corporation.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71215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70" y="0"/>
            <a:ext cx="10515600" cy="1325563"/>
          </a:xfrm>
        </p:spPr>
        <p:txBody>
          <a:bodyPr/>
          <a:lstStyle/>
          <a:p>
            <a:r>
              <a:rPr lang="en-US" dirty="0" smtClean="0"/>
              <a:t>England plants the Jamestown seedling </a:t>
            </a:r>
            <a:endParaRPr lang="en-US" dirty="0"/>
          </a:p>
        </p:txBody>
      </p:sp>
      <p:sp>
        <p:nvSpPr>
          <p:cNvPr id="3" name="Content Placeholder 2"/>
          <p:cNvSpPr>
            <a:spLocks noGrp="1"/>
          </p:cNvSpPr>
          <p:nvPr>
            <p:ph idx="1"/>
          </p:nvPr>
        </p:nvSpPr>
        <p:spPr>
          <a:xfrm>
            <a:off x="206061" y="1493950"/>
            <a:ext cx="11732653" cy="5203064"/>
          </a:xfrm>
        </p:spPr>
        <p:txBody>
          <a:bodyPr>
            <a:normAutofit fontScale="70000" lnSpcReduction="20000"/>
          </a:bodyPr>
          <a:lstStyle/>
          <a:p>
            <a:r>
              <a:rPr lang="en-US" dirty="0" smtClean="0"/>
              <a:t>In 1606, King James I gave the Virginia Company a charter to establish a colony in America.</a:t>
            </a:r>
          </a:p>
          <a:p>
            <a:endParaRPr lang="en-US" dirty="0" smtClean="0"/>
          </a:p>
          <a:p>
            <a:r>
              <a:rPr lang="en-US" dirty="0" smtClean="0"/>
              <a:t>    It was a joint-stock company, intended to make a quick profit during a short life span.</a:t>
            </a:r>
          </a:p>
          <a:p>
            <a:r>
              <a:rPr lang="en-US" dirty="0" smtClean="0"/>
              <a:t>    Joint-stock companies were built for the short term. The goal was to turn a quick profit to investors who’d sell out after a year or two.</a:t>
            </a:r>
          </a:p>
          <a:p>
            <a:r>
              <a:rPr lang="en-US" dirty="0" smtClean="0"/>
              <a:t>    The charter also guaranteed colonists the same rights as Englishmen. Ironically, it would later be this guarantee that would help fuel America’s independence movement.</a:t>
            </a:r>
          </a:p>
          <a:p>
            <a:endParaRPr lang="en-US" dirty="0" smtClean="0"/>
          </a:p>
          <a:p>
            <a:r>
              <a:rPr lang="en-US" dirty="0" smtClean="0"/>
              <a:t>In May of 1607, about 100 English men established Jamestown, Virginia.</a:t>
            </a:r>
          </a:p>
          <a:p>
            <a:endParaRPr lang="en-US" dirty="0" smtClean="0"/>
          </a:p>
          <a:p>
            <a:r>
              <a:rPr lang="en-US" dirty="0" smtClean="0"/>
              <a:t>    Troubles for the colony came early and often…</a:t>
            </a:r>
          </a:p>
          <a:p>
            <a:r>
              <a:rPr lang="en-US" dirty="0" smtClean="0"/>
              <a:t>        Forty would-be settlers died on the boat ride over.</a:t>
            </a:r>
          </a:p>
          <a:p>
            <a:r>
              <a:rPr lang="en-US" dirty="0" smtClean="0"/>
              <a:t>        Problems then emerged including (a) the swampy site of Jamestown meant poor drinking water and mosquitoes causing malaria and yellow fever, (b) “gentlemen” wasted time looking for gold rather than doing useful tasks (digging wells, building shelter, planting crops), and (c) there were zero women on the initial ship.</a:t>
            </a:r>
          </a:p>
          <a:p>
            <a:r>
              <a:rPr lang="en-US" dirty="0" smtClean="0"/>
              <a:t>    A supply ship bound for Jamestown in 1609 wrecked in the Bahamas.</a:t>
            </a:r>
          </a:p>
          <a:p>
            <a:endParaRPr lang="en-US" dirty="0" smtClean="0"/>
          </a:p>
          <a:p>
            <a:endParaRPr lang="en-US" dirty="0"/>
          </a:p>
        </p:txBody>
      </p:sp>
    </p:spTree>
    <p:extLst>
      <p:ext uri="{BB962C8B-B14F-4D97-AF65-F5344CB8AC3E}">
        <p14:creationId xmlns:p14="http://schemas.microsoft.com/office/powerpoint/2010/main" val="1388143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3" y="721217"/>
            <a:ext cx="10915918" cy="5988676"/>
          </a:xfrm>
        </p:spPr>
        <p:txBody>
          <a:bodyPr>
            <a:normAutofit fontScale="85000" lnSpcReduction="20000"/>
          </a:bodyPr>
          <a:lstStyle/>
          <a:p>
            <a:r>
              <a:rPr lang="en-US" dirty="0" smtClean="0"/>
              <a:t>Their fortune began to change in 1608 when Captain John Smith took control and instituted a strong measure of much-needed discipline.</a:t>
            </a:r>
          </a:p>
          <a:p>
            <a:endParaRPr lang="en-US" dirty="0" smtClean="0"/>
          </a:p>
          <a:p>
            <a:r>
              <a:rPr lang="en-US" dirty="0" smtClean="0"/>
              <a:t>    According to legend, Smith was once kidnapped by local Chief Powhatan and then his life spared at the last moment thanks to his daughter Pocahontas.</a:t>
            </a:r>
          </a:p>
          <a:p>
            <a:r>
              <a:rPr lang="en-US" dirty="0" smtClean="0"/>
              <a:t>    This act may well have been staged, but was intended by Powhatan to show good intentions between Indian and the whites.</a:t>
            </a:r>
          </a:p>
          <a:p>
            <a:r>
              <a:rPr lang="en-US" dirty="0" smtClean="0"/>
              <a:t>    John Smith’s main contribution was that he gave order and discipline, highlighted by his “no work, no food” policy.</a:t>
            </a:r>
          </a:p>
          <a:p>
            <a:r>
              <a:rPr lang="en-US" dirty="0" smtClean="0"/>
              <a:t>    Still, the Jamestown settlers died in droves, and resorted to eating “</a:t>
            </a:r>
            <a:r>
              <a:rPr lang="en-US" dirty="0" err="1" smtClean="0"/>
              <a:t>dogges</a:t>
            </a:r>
            <a:r>
              <a:rPr lang="en-US" dirty="0" smtClean="0"/>
              <a:t>, </a:t>
            </a:r>
            <a:r>
              <a:rPr lang="en-US" dirty="0" err="1" smtClean="0"/>
              <a:t>Catts</a:t>
            </a:r>
            <a:r>
              <a:rPr lang="en-US" dirty="0" smtClean="0"/>
              <a:t>, rats, and </a:t>
            </a:r>
            <a:r>
              <a:rPr lang="en-US" dirty="0" err="1" smtClean="0"/>
              <a:t>Myce</a:t>
            </a:r>
            <a:r>
              <a:rPr lang="en-US" dirty="0" smtClean="0"/>
              <a:t>.” One fellow wrote of eating “powdered wife.”</a:t>
            </a:r>
          </a:p>
          <a:p>
            <a:r>
              <a:rPr lang="en-US" dirty="0" smtClean="0"/>
              <a:t>    Understandably, this was known as the “starving time” in Virginia.</a:t>
            </a:r>
          </a:p>
          <a:p>
            <a:r>
              <a:rPr lang="en-US" dirty="0" smtClean="0"/>
              <a:t>    The colonists’ next stroke of good fortune came when Lord De La </a:t>
            </a:r>
            <a:r>
              <a:rPr lang="en-US" dirty="0" err="1" smtClean="0"/>
              <a:t>Warr</a:t>
            </a:r>
            <a:r>
              <a:rPr lang="en-US" dirty="0" smtClean="0"/>
              <a:t> intercepted a ship of settlers who were abandoning the colony. He forced them to return, brought more discipline, and brought much-needed supplies.</a:t>
            </a:r>
          </a:p>
          <a:p>
            <a:endParaRPr lang="en-US" dirty="0" smtClean="0"/>
          </a:p>
          <a:p>
            <a:r>
              <a:rPr lang="en-US" dirty="0" smtClean="0"/>
              <a:t>By 1625, only 1,200 out of nearly 8,000 settlers had survived.</a:t>
            </a:r>
            <a:endParaRPr lang="en-US" dirty="0"/>
          </a:p>
        </p:txBody>
      </p:sp>
    </p:spTree>
    <p:extLst>
      <p:ext uri="{BB962C8B-B14F-4D97-AF65-F5344CB8AC3E}">
        <p14:creationId xmlns:p14="http://schemas.microsoft.com/office/powerpoint/2010/main" val="2634079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Clash in the Chesapeake </a:t>
            </a:r>
            <a:endParaRPr lang="en-US" dirty="0"/>
          </a:p>
        </p:txBody>
      </p:sp>
      <p:sp>
        <p:nvSpPr>
          <p:cNvPr id="3" name="Content Placeholder 2"/>
          <p:cNvSpPr>
            <a:spLocks noGrp="1"/>
          </p:cNvSpPr>
          <p:nvPr>
            <p:ph idx="1"/>
          </p:nvPr>
        </p:nvSpPr>
        <p:spPr>
          <a:xfrm>
            <a:off x="257577" y="1352282"/>
            <a:ext cx="11096223" cy="5306095"/>
          </a:xfrm>
        </p:spPr>
        <p:txBody>
          <a:bodyPr>
            <a:normAutofit fontScale="77500" lnSpcReduction="20000"/>
          </a:bodyPr>
          <a:lstStyle/>
          <a:p>
            <a:endParaRPr lang="en-US" dirty="0" smtClean="0"/>
          </a:p>
          <a:p>
            <a:r>
              <a:rPr lang="en-US" dirty="0" smtClean="0"/>
              <a:t>    The whites and Powhatan held a Jekyll and Hyde relationship—they waffled between good relations and bad relations. They raided one another, traded with one another, and fought one another.</a:t>
            </a:r>
          </a:p>
          <a:p>
            <a:r>
              <a:rPr lang="en-US" dirty="0" smtClean="0"/>
              <a:t>    The First Anglo-Powhatan War ended in 1614. It was sealed by the marriage of Pocahontas to colonist John Rolfe.</a:t>
            </a:r>
          </a:p>
          <a:p>
            <a:r>
              <a:rPr lang="en-US" dirty="0" smtClean="0"/>
              <a:t>        Together, Pocahontas and Rolfe would develop a sweet tobacco. This would become the cash crop that would save Jamestown.</a:t>
            </a:r>
          </a:p>
          <a:p>
            <a:r>
              <a:rPr lang="en-US" dirty="0" smtClean="0"/>
              <a:t>        In 1622, the Indians struck again, killing 347 whites, included Rolfe ironically.</a:t>
            </a:r>
          </a:p>
          <a:p>
            <a:r>
              <a:rPr lang="en-US" dirty="0" smtClean="0"/>
              <a:t>    The Second Anglo-Powhatan War (1644-1646) saw the Indians defeated soundly. The results were…</a:t>
            </a:r>
          </a:p>
          <a:p>
            <a:r>
              <a:rPr lang="en-US" dirty="0" smtClean="0"/>
              <a:t>        The Indians were effectively banished from the Chesapeake.</a:t>
            </a:r>
          </a:p>
          <a:p>
            <a:r>
              <a:rPr lang="en-US" dirty="0" smtClean="0"/>
              <a:t>        The notion was born that Indians and whites cannot live together peaceably—the beginnings of the reservations system were brewing.</a:t>
            </a:r>
          </a:p>
          <a:p>
            <a:r>
              <a:rPr lang="en-US" dirty="0" smtClean="0"/>
              <a:t>    The Indians fell due to the “three D’s”: disease (smallpox was the worst), disorganization (since they were not united, the whites could fight one tribe at a time), and disposability (since the whites had no use for Indians, they were simply pushed out).</a:t>
            </a:r>
          </a:p>
          <a:p>
            <a:endParaRPr lang="en-US" dirty="0"/>
          </a:p>
        </p:txBody>
      </p:sp>
    </p:spTree>
    <p:extLst>
      <p:ext uri="{BB962C8B-B14F-4D97-AF65-F5344CB8AC3E}">
        <p14:creationId xmlns:p14="http://schemas.microsoft.com/office/powerpoint/2010/main" val="863460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Indian’s New World </a:t>
            </a:r>
            <a:endParaRPr lang="en-US" dirty="0"/>
          </a:p>
        </p:txBody>
      </p:sp>
      <p:sp>
        <p:nvSpPr>
          <p:cNvPr id="3" name="Content Placeholder 2"/>
          <p:cNvSpPr>
            <a:spLocks noGrp="1"/>
          </p:cNvSpPr>
          <p:nvPr>
            <p:ph idx="1"/>
          </p:nvPr>
        </p:nvSpPr>
        <p:spPr>
          <a:xfrm>
            <a:off x="373487" y="1429555"/>
            <a:ext cx="10980313" cy="5190186"/>
          </a:xfrm>
        </p:spPr>
        <p:txBody>
          <a:bodyPr>
            <a:normAutofit fontScale="85000" lnSpcReduction="20000"/>
          </a:bodyPr>
          <a:lstStyle/>
          <a:p>
            <a:endParaRPr lang="en-US" dirty="0" smtClean="0"/>
          </a:p>
          <a:p>
            <a:r>
              <a:rPr lang="en-US" dirty="0" smtClean="0"/>
              <a:t>    The Europeans’ arrival in the New World shocked Native American and induced unprecedented changes.</a:t>
            </a:r>
          </a:p>
          <a:p>
            <a:r>
              <a:rPr lang="en-US" dirty="0" smtClean="0"/>
              <a:t>        Horses altered Indian lifestyles, especially the Sioux who used the horse expertly on buffalo hunts.</a:t>
            </a:r>
          </a:p>
          <a:p>
            <a:r>
              <a:rPr lang="en-US" dirty="0" smtClean="0"/>
              <a:t>        Disease was by far the greatest change.</a:t>
            </a:r>
          </a:p>
          <a:p>
            <a:r>
              <a:rPr lang="en-US" dirty="0" smtClean="0"/>
              <a:t>            Indian blood, since they’d never been exposed to such bacteria, lacked any natural resistance to the white’s diseases.</a:t>
            </a:r>
          </a:p>
          <a:p>
            <a:r>
              <a:rPr lang="en-US" dirty="0" smtClean="0"/>
              <a:t>            Tribes were devastated. The Catawba of piedmont Carolina, for example, was formed out of remnants of several other tribes.</a:t>
            </a:r>
          </a:p>
          <a:p>
            <a:r>
              <a:rPr lang="en-US" dirty="0" smtClean="0"/>
              <a:t>        Native Americans wanted firearms, eventually got them, and thus heightened tensions with other tribes and with whites.</a:t>
            </a:r>
          </a:p>
          <a:p>
            <a:r>
              <a:rPr lang="en-US" dirty="0" smtClean="0"/>
              <a:t>    Indians tried to engage in the trans-Atlantic economy, but had little to no success.</a:t>
            </a:r>
          </a:p>
          <a:p>
            <a:r>
              <a:rPr lang="en-US" dirty="0" smtClean="0"/>
              <a:t>    Indians along the Atlantic coast were effectively pushed out by war and disease. Those further inland, traded space for time.</a:t>
            </a:r>
          </a:p>
          <a:p>
            <a:endParaRPr lang="en-US" dirty="0"/>
          </a:p>
        </p:txBody>
      </p:sp>
    </p:spTree>
    <p:extLst>
      <p:ext uri="{BB962C8B-B14F-4D97-AF65-F5344CB8AC3E}">
        <p14:creationId xmlns:p14="http://schemas.microsoft.com/office/powerpoint/2010/main" val="2210534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1095"/>
          </a:xfrm>
        </p:spPr>
        <p:txBody>
          <a:bodyPr/>
          <a:lstStyle/>
          <a:p>
            <a:r>
              <a:rPr lang="en-US" dirty="0" smtClean="0"/>
              <a:t>Virginia: Child of Tobacco</a:t>
            </a:r>
            <a:endParaRPr lang="en-US" dirty="0"/>
          </a:p>
        </p:txBody>
      </p:sp>
      <p:sp>
        <p:nvSpPr>
          <p:cNvPr id="3" name="Content Placeholder 2"/>
          <p:cNvSpPr>
            <a:spLocks noGrp="1"/>
          </p:cNvSpPr>
          <p:nvPr>
            <p:ph idx="1"/>
          </p:nvPr>
        </p:nvSpPr>
        <p:spPr>
          <a:xfrm>
            <a:off x="309092" y="1262130"/>
            <a:ext cx="11044707" cy="5447763"/>
          </a:xfrm>
        </p:spPr>
        <p:txBody>
          <a:bodyPr>
            <a:normAutofit fontScale="70000" lnSpcReduction="20000"/>
          </a:bodyPr>
          <a:lstStyle/>
          <a:p>
            <a:endParaRPr lang="en-US" dirty="0" smtClean="0"/>
          </a:p>
          <a:p>
            <a:r>
              <a:rPr lang="en-US" dirty="0" smtClean="0"/>
              <a:t>    Jamestown’s salvation was found in the form of tobacco.</a:t>
            </a:r>
          </a:p>
          <a:p>
            <a:r>
              <a:rPr lang="en-US" dirty="0" smtClean="0"/>
              <a:t>        John Rolfe’s sweet tobacco was sought as a cash crop by Europe. Jamestown had finally found its gold.</a:t>
            </a:r>
          </a:p>
          <a:p>
            <a:r>
              <a:rPr lang="en-US" dirty="0" smtClean="0"/>
              <a:t>        Tobacco also had negative effects…</a:t>
            </a:r>
          </a:p>
          <a:p>
            <a:r>
              <a:rPr lang="en-US" dirty="0" smtClean="0"/>
              <a:t>            Its success caused settlers to scramble for more land to cultivate. It also encouraged “land butchery”—farmers would cultivate the land ‘til it gave out, then just move on.</a:t>
            </a:r>
          </a:p>
          <a:p>
            <a:r>
              <a:rPr lang="en-US" dirty="0" smtClean="0"/>
              <a:t>            It boosted the plantation economy and created a demand for cheap labor. At first this labor was filled mostly by white indentured servants, and then as the 1600s turned into the 1700s, by black slaves.</a:t>
            </a:r>
          </a:p>
          <a:p>
            <a:r>
              <a:rPr lang="en-US" dirty="0" smtClean="0"/>
              <a:t>            It built Virginia’s economy on a single item, tobacco. Their economy was thus susceptible to the whims of having “all their eggs in one basket.”</a:t>
            </a:r>
          </a:p>
          <a:p>
            <a:r>
              <a:rPr lang="en-US" dirty="0" smtClean="0"/>
              <a:t>    Three major things happened in 1619…</a:t>
            </a:r>
          </a:p>
          <a:p>
            <a:r>
              <a:rPr lang="en-US" dirty="0" smtClean="0"/>
              <a:t>        Representative self-government came to America when Virginians created the House of Burgesses, a basic legislature to work out local issues. This set America on a pathway self-rule.</a:t>
            </a:r>
          </a:p>
          <a:p>
            <a:r>
              <a:rPr lang="en-US" dirty="0" smtClean="0"/>
              <a:t>        The first blacks were brought to America. It’s unclear if they were slaves or indentured servants at this time.</a:t>
            </a:r>
          </a:p>
          <a:p>
            <a:r>
              <a:rPr lang="en-US" dirty="0" smtClean="0"/>
              <a:t>        A shipload of women arrived. They were young and came with the sole purpose of marrying. This brought Virginia stability and a sense of permanence.</a:t>
            </a:r>
          </a:p>
          <a:p>
            <a:endParaRPr lang="en-US" dirty="0"/>
          </a:p>
        </p:txBody>
      </p:sp>
    </p:spTree>
    <p:extLst>
      <p:ext uri="{BB962C8B-B14F-4D97-AF65-F5344CB8AC3E}">
        <p14:creationId xmlns:p14="http://schemas.microsoft.com/office/powerpoint/2010/main" val="4187004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3342</Words>
  <Application>Microsoft Office PowerPoint</Application>
  <PresentationFormat>Widescreen</PresentationFormat>
  <Paragraphs>222</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Courier New</vt:lpstr>
      <vt:lpstr>Office Theme</vt:lpstr>
      <vt:lpstr>The Planting of English America</vt:lpstr>
      <vt:lpstr>England’s Imperial Stirrings</vt:lpstr>
      <vt:lpstr>Elizabeth Energizes England </vt:lpstr>
      <vt:lpstr>England on the Eve of the Empire </vt:lpstr>
      <vt:lpstr>England plants the Jamestown seedling </vt:lpstr>
      <vt:lpstr>PowerPoint Presentation</vt:lpstr>
      <vt:lpstr>Cultural Clash in the Chesapeake </vt:lpstr>
      <vt:lpstr>The Indian’s New World </vt:lpstr>
      <vt:lpstr>Virginia: Child of Tobacco</vt:lpstr>
      <vt:lpstr>Maryland, Catholic Haven </vt:lpstr>
      <vt:lpstr>West Indies: Way Station to mainland America</vt:lpstr>
      <vt:lpstr>PowerPoint Presentation</vt:lpstr>
      <vt:lpstr>Colonizing the Carolinas </vt:lpstr>
      <vt:lpstr>PowerPoint Presentation</vt:lpstr>
      <vt:lpstr>The Emergence of North Carolina</vt:lpstr>
      <vt:lpstr>PowerPoint Presentation</vt:lpstr>
      <vt:lpstr>Late—Coming Georgia: the Buffer colony</vt:lpstr>
      <vt:lpstr>The Plantation Colonies</vt:lpstr>
      <vt:lpstr>Makers of America: The Iroquois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Planting of English America</dc:title>
  <dc:creator>Alston, Ashley C.</dc:creator>
  <cp:lastModifiedBy>Alston, Ashley C.</cp:lastModifiedBy>
  <cp:revision>2</cp:revision>
  <dcterms:created xsi:type="dcterms:W3CDTF">2014-04-05T12:41:27Z</dcterms:created>
  <dcterms:modified xsi:type="dcterms:W3CDTF">2014-04-05T12:49:08Z</dcterms:modified>
</cp:coreProperties>
</file>