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71"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65"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1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69532-EA37-4E6E-9089-D6691BA455A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69532-EA37-4E6E-9089-D6691BA455A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69532-EA37-4E6E-9089-D6691BA455A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69532-EA37-4E6E-9089-D6691BA455A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69532-EA37-4E6E-9089-D6691BA455A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69532-EA37-4E6E-9089-D6691BA455A8}"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69532-EA37-4E6E-9089-D6691BA455A8}"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69532-EA37-4E6E-9089-D6691BA455A8}"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69532-EA37-4E6E-9089-D6691BA455A8}"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69532-EA37-4E6E-9089-D6691BA455A8}"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69532-EA37-4E6E-9089-D6691BA455A8}"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40DF-B823-44DE-80E9-11AE83EA4C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69532-EA37-4E6E-9089-D6691BA455A8}"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C40DF-B823-44DE-80E9-11AE83EA4C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hesapeakebay.net/blog/post/boos_of_the_bay_nine_scary_chesapeake_stories_for_hallowe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upload.wikimedia.org/wikipedia/en/1/15/John_Brown_Painting.JP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ile:UncleTomsCabinCover.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endParaRPr lang="en-US"/>
          </a:p>
        </p:txBody>
      </p:sp>
      <p:pic>
        <p:nvPicPr>
          <p:cNvPr id="5" name="Picture 4" descr="viewer12.png"/>
          <p:cNvPicPr>
            <a:picLocks noChangeAspect="1"/>
          </p:cNvPicPr>
          <p:nvPr/>
        </p:nvPicPr>
        <p:blipFill>
          <a:blip r:embed="rId2"/>
          <a:srcRect b="38889"/>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3554" name="Picture 2" descr="http://blog.baybackpack.com/wp-content/uploads/2012/08/Augustus_Washingtons_Portrait_of_John_Brown_National_Portrait_Gallery2.jpg">
            <a:hlinkClick r:id="rId2"/>
          </p:cNvPr>
          <p:cNvPicPr>
            <a:picLocks noChangeAspect="1" noChangeArrowheads="1"/>
          </p:cNvPicPr>
          <p:nvPr/>
        </p:nvPicPr>
        <p:blipFill>
          <a:blip r:embed="rId3"/>
          <a:srcRect/>
          <a:stretch>
            <a:fillRect/>
          </a:stretch>
        </p:blipFill>
        <p:spPr bwMode="auto">
          <a:xfrm>
            <a:off x="1905000" y="1905000"/>
            <a:ext cx="5029197" cy="3352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2"/>
            <a:r>
              <a:rPr lang="en-US" dirty="0" smtClean="0">
                <a:latin typeface="Times New Roman" pitchFamily="18" charset="0"/>
                <a:cs typeface="Times New Roman" pitchFamily="18" charset="0"/>
              </a:rPr>
              <a:t>Abolitionist felt this vote was bogus, boycotted the election, and thus the Lecompton Constitution </a:t>
            </a:r>
            <a:r>
              <a:rPr lang="en-US" u="sng" dirty="0" smtClean="0">
                <a:latin typeface="Times New Roman" pitchFamily="18" charset="0"/>
                <a:cs typeface="Times New Roman" pitchFamily="18" charset="0"/>
              </a:rPr>
              <a:t>passed "with" slavery</a:t>
            </a:r>
            <a:r>
              <a:rPr lang="en-US" dirty="0" smtClean="0">
                <a:latin typeface="Times New Roman" pitchFamily="18" charset="0"/>
                <a:cs typeface="Times New Roman" pitchFamily="18" charset="0"/>
              </a:rPr>
              <a:t>. It was sent to Washington D.C. for approval. </a:t>
            </a:r>
          </a:p>
          <a:p>
            <a:pPr lvl="2"/>
            <a:r>
              <a:rPr lang="en-US" b="1" dirty="0" smtClean="0">
                <a:latin typeface="Times New Roman" pitchFamily="18" charset="0"/>
                <a:cs typeface="Times New Roman" pitchFamily="18" charset="0"/>
              </a:rPr>
              <a:t>Pres. James Buchanan</a:t>
            </a:r>
            <a:r>
              <a:rPr lang="en-US" dirty="0" smtClean="0">
                <a:latin typeface="Times New Roman" pitchFamily="18" charset="0"/>
                <a:cs typeface="Times New Roman" pitchFamily="18" charset="0"/>
              </a:rPr>
              <a:t> gave his approval, but the Senate had to approve the Constitution. </a:t>
            </a:r>
          </a:p>
          <a:p>
            <a:pPr lvl="2"/>
            <a:r>
              <a:rPr lang="en-US" dirty="0" smtClean="0">
                <a:latin typeface="Times New Roman" pitchFamily="18" charset="0"/>
                <a:cs typeface="Times New Roman" pitchFamily="18" charset="0"/>
              </a:rPr>
              <a:t>Ironically, it was </a:t>
            </a:r>
            <a:r>
              <a:rPr lang="en-US" b="1" dirty="0" smtClean="0">
                <a:latin typeface="Times New Roman" pitchFamily="18" charset="0"/>
                <a:cs typeface="Times New Roman" pitchFamily="18" charset="0"/>
              </a:rPr>
              <a:t>Stephen Douglas</a:t>
            </a:r>
            <a:r>
              <a:rPr lang="en-US" dirty="0" smtClean="0">
                <a:latin typeface="Times New Roman" pitchFamily="18" charset="0"/>
                <a:cs typeface="Times New Roman" pitchFamily="18" charset="0"/>
              </a:rPr>
              <a:t>, the author of Kansas/Nebraska popular sovereignty, who led the opposition. Douglas felt the election wasn't true popular sovereignty due to the irregularities of the voting. His leadership </a:t>
            </a:r>
            <a:r>
              <a:rPr lang="en-US" u="sng" dirty="0" smtClean="0">
                <a:latin typeface="Times New Roman" pitchFamily="18" charset="0"/>
                <a:cs typeface="Times New Roman" pitchFamily="18" charset="0"/>
              </a:rPr>
              <a:t>got the Constitution shot dead in the water</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4983163"/>
          </a:xfrm>
        </p:spPr>
        <p:txBody>
          <a:bodyPr/>
          <a:lstStyle/>
          <a:p>
            <a:r>
              <a:rPr lang="en-US" dirty="0" smtClean="0">
                <a:latin typeface="Times New Roman" pitchFamily="18" charset="0"/>
                <a:cs typeface="Times New Roman" pitchFamily="18" charset="0"/>
              </a:rPr>
              <a:t>The end results were (a) the Democratic party was terribly divided, (b) Kansas was now left in limbo—somewhere in between a territory and a state, and (c) the slavery question was </a:t>
            </a:r>
            <a:r>
              <a:rPr lang="en-US" i="1" dirty="0" smtClean="0">
                <a:latin typeface="Times New Roman" pitchFamily="18" charset="0"/>
                <a:cs typeface="Times New Roman" pitchFamily="18" charset="0"/>
              </a:rPr>
              <a:t>still</a:t>
            </a:r>
            <a:r>
              <a:rPr lang="en-US" dirty="0" smtClean="0">
                <a:latin typeface="Times New Roman" pitchFamily="18" charset="0"/>
                <a:cs typeface="Times New Roman" pitchFamily="18" charset="0"/>
              </a:rPr>
              <a:t> not answered.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“Bully” Brooks and His Bludgeon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382000" cy="4876800"/>
          </a:xfrm>
        </p:spPr>
        <p:txBody>
          <a:bodyPr>
            <a:normAutofit fontScale="70000" lnSpcReduction="20000"/>
          </a:bodyPr>
          <a:lstStyle/>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Tension and passion from Bleeding Kansas worked into Congress. Sen. </a:t>
            </a:r>
            <a:r>
              <a:rPr lang="en-US" b="1" dirty="0" smtClean="0">
                <a:latin typeface="Times New Roman" pitchFamily="18" charset="0"/>
                <a:cs typeface="Times New Roman" pitchFamily="18" charset="0"/>
              </a:rPr>
              <a:t>Charles Sumner</a:t>
            </a:r>
            <a:r>
              <a:rPr lang="en-US" dirty="0" smtClean="0">
                <a:latin typeface="Times New Roman" pitchFamily="18" charset="0"/>
                <a:cs typeface="Times New Roman" pitchFamily="18" charset="0"/>
              </a:rPr>
              <a:t> (northern abolitionist) graphically criticized a South Carolina congressman. </a:t>
            </a:r>
          </a:p>
          <a:p>
            <a:pPr lvl="1"/>
            <a:r>
              <a:rPr lang="en-US" b="1" dirty="0" smtClean="0">
                <a:latin typeface="Times New Roman" pitchFamily="18" charset="0"/>
                <a:cs typeface="Times New Roman" pitchFamily="18" charset="0"/>
              </a:rPr>
              <a:t>Preston Brooks</a:t>
            </a:r>
            <a:r>
              <a:rPr lang="en-US" dirty="0" smtClean="0">
                <a:latin typeface="Times New Roman" pitchFamily="18" charset="0"/>
                <a:cs typeface="Times New Roman" pitchFamily="18" charset="0"/>
              </a:rPr>
              <a:t>, a fellow Congressman and relative the criticized, took offense to Sumner's comments. Brooks reasoned that he should challenge Sumner to a duel, but duels were only for gentlemen and Sumner's comments revealed that he was no gentleman. A beating was what Sumner deserved, at least as Brooks figured. </a:t>
            </a:r>
          </a:p>
          <a:p>
            <a:pPr lvl="1"/>
            <a:r>
              <a:rPr lang="en-US" dirty="0" smtClean="0">
                <a:latin typeface="Times New Roman" pitchFamily="18" charset="0"/>
                <a:cs typeface="Times New Roman" pitchFamily="18" charset="0"/>
              </a:rPr>
              <a:t>So, "Bully" </a:t>
            </a:r>
            <a:r>
              <a:rPr lang="en-US" u="sng" dirty="0" smtClean="0">
                <a:latin typeface="Times New Roman" pitchFamily="18" charset="0"/>
                <a:cs typeface="Times New Roman" pitchFamily="18" charset="0"/>
              </a:rPr>
              <a:t>Preston Brooks whacked Charles Sumner over the head on the floor of Congress</a:t>
            </a:r>
            <a:r>
              <a:rPr lang="en-US" dirty="0" smtClean="0">
                <a:latin typeface="Times New Roman" pitchFamily="18" charset="0"/>
                <a:cs typeface="Times New Roman" pitchFamily="18" charset="0"/>
              </a:rPr>
              <a:t> with a walking cane. Sumner was severely injured, and Brooks was expelled from Congress only to get re-elected in the next election. </a:t>
            </a:r>
          </a:p>
          <a:p>
            <a:pPr lvl="1"/>
            <a:r>
              <a:rPr lang="en-US" dirty="0" smtClean="0">
                <a:latin typeface="Times New Roman" pitchFamily="18" charset="0"/>
                <a:cs typeface="Times New Roman" pitchFamily="18" charset="0"/>
              </a:rPr>
              <a:t>The results of this poor behavior were (a) Sumner's "Crime Against Kansas" speech became a rallying point for the North, (b) Brooks became something of a Southern cult hero, and (c) it became clear that compromise was now over (and replaced by Bleeding Kansas, name-calling, and cane-thwacking).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Buck” versus “The Pathfinder”</a:t>
            </a:r>
            <a:endParaRPr lang="en-US" dirty="0"/>
          </a:p>
        </p:txBody>
      </p:sp>
      <p:sp>
        <p:nvSpPr>
          <p:cNvPr id="3" name="Content Placeholder 2"/>
          <p:cNvSpPr>
            <a:spLocks noGrp="1"/>
          </p:cNvSpPr>
          <p:nvPr>
            <p:ph idx="1"/>
          </p:nvPr>
        </p:nvSpPr>
        <p:spPr>
          <a:xfrm>
            <a:off x="304800" y="1295400"/>
            <a:ext cx="8382000" cy="5257800"/>
          </a:xfrm>
        </p:spPr>
        <p:txBody>
          <a:bodyPr>
            <a:normAutofit fontScale="92500" lnSpcReduction="20000"/>
          </a:bodyPr>
          <a:lstStyle/>
          <a:p>
            <a:endParaRPr lang="en-US" dirty="0" smtClean="0"/>
          </a:p>
          <a:p>
            <a:pPr lvl="1"/>
            <a:r>
              <a:rPr lang="en-US" dirty="0" smtClean="0">
                <a:latin typeface="Times New Roman" pitchFamily="18" charset="0"/>
                <a:cs typeface="Times New Roman" pitchFamily="18" charset="0"/>
              </a:rPr>
              <a:t>The election of 1856 had three main candidates… </a:t>
            </a:r>
          </a:p>
          <a:p>
            <a:pPr lvl="2"/>
            <a:r>
              <a:rPr lang="en-US" dirty="0" smtClean="0">
                <a:latin typeface="Times New Roman" pitchFamily="18" charset="0"/>
                <a:cs typeface="Times New Roman" pitchFamily="18" charset="0"/>
              </a:rPr>
              <a:t>The Democrats chose </a:t>
            </a:r>
            <a:r>
              <a:rPr lang="en-US" b="1" dirty="0" smtClean="0">
                <a:latin typeface="Times New Roman" pitchFamily="18" charset="0"/>
                <a:cs typeface="Times New Roman" pitchFamily="18" charset="0"/>
              </a:rPr>
              <a:t>James Buchanan</a:t>
            </a:r>
            <a:r>
              <a:rPr lang="en-US" dirty="0" smtClean="0">
                <a:latin typeface="Times New Roman" pitchFamily="18" charset="0"/>
                <a:cs typeface="Times New Roman" pitchFamily="18" charset="0"/>
              </a:rPr>
              <a:t>. He had considerable experience but was not affiliated with the growingly unpopular Kansas-Nebraska Act. </a:t>
            </a:r>
          </a:p>
          <a:p>
            <a:pPr lvl="2"/>
            <a:r>
              <a:rPr lang="en-US" dirty="0" smtClean="0">
                <a:latin typeface="Times New Roman" pitchFamily="18" charset="0"/>
                <a:cs typeface="Times New Roman" pitchFamily="18" charset="0"/>
              </a:rPr>
              <a:t>The Republicans chose </a:t>
            </a:r>
            <a:r>
              <a:rPr lang="en-US" b="1" dirty="0" smtClean="0">
                <a:latin typeface="Times New Roman" pitchFamily="18" charset="0"/>
                <a:cs typeface="Times New Roman" pitchFamily="18" charset="0"/>
              </a:rPr>
              <a:t>John C. Fremont</a:t>
            </a:r>
            <a:r>
              <a:rPr lang="en-US" dirty="0" smtClean="0">
                <a:latin typeface="Times New Roman" pitchFamily="18" charset="0"/>
                <a:cs typeface="Times New Roman" pitchFamily="18" charset="0"/>
              </a:rPr>
              <a:t>, the "Pathfinder" and hero of the Mexican War. </a:t>
            </a:r>
          </a:p>
          <a:p>
            <a:pPr lvl="2"/>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American Party</a:t>
            </a:r>
            <a:r>
              <a:rPr lang="en-US" dirty="0" smtClean="0">
                <a:latin typeface="Times New Roman" pitchFamily="18" charset="0"/>
                <a:cs typeface="Times New Roman" pitchFamily="18" charset="0"/>
              </a:rPr>
              <a:t> was a newcomer. They were better known by their nickname, the </a:t>
            </a:r>
            <a:r>
              <a:rPr lang="en-US" b="1" dirty="0" smtClean="0">
                <a:latin typeface="Times New Roman" pitchFamily="18" charset="0"/>
                <a:cs typeface="Times New Roman" pitchFamily="18" charset="0"/>
              </a:rPr>
              <a:t>Know-Nothing Party</a:t>
            </a:r>
            <a:r>
              <a:rPr lang="en-US" dirty="0" smtClean="0">
                <a:latin typeface="Times New Roman" pitchFamily="18" charset="0"/>
                <a:cs typeface="Times New Roman" pitchFamily="18" charset="0"/>
              </a:rPr>
              <a:t>. It was an anti-immigrant party that got its nickname by their supposed response of, "I know nothing," when asked if they were in the party. </a:t>
            </a:r>
          </a:p>
          <a:p>
            <a:pPr lvl="1"/>
            <a:r>
              <a:rPr lang="en-US" dirty="0" smtClean="0">
                <a:latin typeface="Times New Roman" pitchFamily="18" charset="0"/>
                <a:cs typeface="Times New Roman" pitchFamily="18" charset="0"/>
              </a:rPr>
              <a:t>The election was ugly, complete with mudslinging and charges of conspiracy and scandal. Fremont was accused of being Catholic which hurt his votes.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Electoral Fruits of 1856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r>
              <a:rPr lang="en-US" u="sng" dirty="0" smtClean="0">
                <a:latin typeface="Times New Roman" pitchFamily="18" charset="0"/>
                <a:cs typeface="Times New Roman" pitchFamily="18" charset="0"/>
              </a:rPr>
              <a:t>James Buchanan won the election</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Perhaps it was all for the better since Fremont's judgment and ability had come into question and since his loss opened the door for a much more capable Abe Lincoln four years later.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Dred</a:t>
            </a:r>
            <a:r>
              <a:rPr lang="en-US" dirty="0" smtClean="0"/>
              <a:t> Scott Bombshell </a:t>
            </a:r>
            <a:endParaRPr lang="en-US" dirty="0"/>
          </a:p>
        </p:txBody>
      </p:sp>
      <p:sp>
        <p:nvSpPr>
          <p:cNvPr id="3" name="Content Placeholder 2"/>
          <p:cNvSpPr>
            <a:spLocks noGrp="1"/>
          </p:cNvSpPr>
          <p:nvPr>
            <p:ph idx="1"/>
          </p:nvPr>
        </p:nvSpPr>
        <p:spPr>
          <a:xfrm>
            <a:off x="0" y="1600200"/>
            <a:ext cx="4191000" cy="4495800"/>
          </a:xfrm>
        </p:spPr>
        <p:txBody>
          <a:bodyPr>
            <a:normAutofit fontScale="85000" lnSpcReduction="20000"/>
          </a:bodyPr>
          <a:lstStyle/>
          <a:p>
            <a:pPr lvl="1"/>
            <a:r>
              <a:rPr lang="en-US" dirty="0" smtClean="0">
                <a:latin typeface="Times New Roman" pitchFamily="18" charset="0"/>
                <a:cs typeface="Times New Roman" pitchFamily="18" charset="0"/>
              </a:rPr>
              <a:t>In March of 1857, the Supreme Court, led by </a:t>
            </a:r>
            <a:r>
              <a:rPr lang="en-US" b="1" dirty="0" smtClean="0">
                <a:latin typeface="Times New Roman" pitchFamily="18" charset="0"/>
                <a:cs typeface="Times New Roman" pitchFamily="18" charset="0"/>
              </a:rPr>
              <a:t>Chief Justice Roger Taney</a:t>
            </a:r>
            <a:r>
              <a:rPr lang="en-US" dirty="0" smtClean="0">
                <a:latin typeface="Times New Roman" pitchFamily="18" charset="0"/>
                <a:cs typeface="Times New Roman" pitchFamily="18" charset="0"/>
              </a:rPr>
              <a:t>, handed down the </a:t>
            </a:r>
            <a:r>
              <a:rPr lang="en-US" b="1" dirty="0" err="1" smtClean="0">
                <a:latin typeface="Times New Roman" pitchFamily="18" charset="0"/>
                <a:cs typeface="Times New Roman" pitchFamily="18" charset="0"/>
              </a:rPr>
              <a:t>Dred</a:t>
            </a:r>
            <a:r>
              <a:rPr lang="en-US" b="1" dirty="0" smtClean="0">
                <a:latin typeface="Times New Roman" pitchFamily="18" charset="0"/>
                <a:cs typeface="Times New Roman" pitchFamily="18" charset="0"/>
              </a:rPr>
              <a:t> Scott decision</a:t>
            </a:r>
            <a:r>
              <a:rPr lang="en-US" dirty="0" smtClean="0">
                <a:latin typeface="Times New Roman" pitchFamily="18" charset="0"/>
                <a:cs typeface="Times New Roman" pitchFamily="18" charset="0"/>
              </a:rPr>
              <a:t>. </a:t>
            </a:r>
          </a:p>
          <a:p>
            <a:pPr lvl="1">
              <a:buNone/>
            </a:pPr>
            <a:endParaRPr lang="en-US" dirty="0" smtClean="0">
              <a:latin typeface="Times New Roman" pitchFamily="18" charset="0"/>
              <a:cs typeface="Times New Roman" pitchFamily="18" charset="0"/>
            </a:endParaRPr>
          </a:p>
          <a:p>
            <a:pPr lvl="1"/>
            <a:r>
              <a:rPr lang="en-US" dirty="0" err="1" smtClean="0">
                <a:latin typeface="Times New Roman" pitchFamily="18" charset="0"/>
                <a:cs typeface="Times New Roman" pitchFamily="18" charset="0"/>
              </a:rPr>
              <a:t>Dred</a:t>
            </a:r>
            <a:r>
              <a:rPr lang="en-US" dirty="0" smtClean="0">
                <a:latin typeface="Times New Roman" pitchFamily="18" charset="0"/>
                <a:cs typeface="Times New Roman" pitchFamily="18" charset="0"/>
              </a:rPr>
              <a:t> Scott was a Missouri slave whose owner moved (with Scott) to Illinois and Wisconsin, then back to Missouri. </a:t>
            </a:r>
            <a:r>
              <a:rPr lang="en-US" dirty="0" err="1" smtClean="0">
                <a:latin typeface="Times New Roman" pitchFamily="18" charset="0"/>
                <a:cs typeface="Times New Roman" pitchFamily="18" charset="0"/>
              </a:rPr>
              <a:t>Dred</a:t>
            </a:r>
            <a:r>
              <a:rPr lang="en-US" dirty="0" smtClean="0">
                <a:latin typeface="Times New Roman" pitchFamily="18" charset="0"/>
                <a:cs typeface="Times New Roman" pitchFamily="18" charset="0"/>
              </a:rPr>
              <a:t> Scott sued for his freedom arguing that since he'd lived in free states, he was free.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Dred</a:t>
            </a:r>
            <a:r>
              <a:rPr lang="en-US" dirty="0" smtClean="0">
                <a:latin typeface="Times New Roman" pitchFamily="18" charset="0"/>
                <a:cs typeface="Times New Roman" pitchFamily="18" charset="0"/>
              </a:rPr>
              <a:t> Scott decision said… </a:t>
            </a:r>
          </a:p>
          <a:p>
            <a:pPr lvl="2"/>
            <a:r>
              <a:rPr lang="en-US" dirty="0" err="1" smtClean="0">
                <a:latin typeface="Times New Roman" pitchFamily="18" charset="0"/>
                <a:cs typeface="Times New Roman" pitchFamily="18" charset="0"/>
              </a:rPr>
              <a:t>Dred</a:t>
            </a:r>
            <a:r>
              <a:rPr lang="en-US" dirty="0" smtClean="0">
                <a:latin typeface="Times New Roman" pitchFamily="18" charset="0"/>
                <a:cs typeface="Times New Roman" pitchFamily="18" charset="0"/>
              </a:rPr>
              <a:t> Scott (and all slaves) was not a citizen and therefore not entitled to sue. In other words, he lost. </a:t>
            </a:r>
          </a:p>
          <a:p>
            <a:pPr lvl="2"/>
            <a:r>
              <a:rPr lang="en-US" dirty="0" smtClean="0">
                <a:latin typeface="Times New Roman" pitchFamily="18" charset="0"/>
                <a:cs typeface="Times New Roman" pitchFamily="18" charset="0"/>
              </a:rPr>
              <a:t>The Court went further and </a:t>
            </a:r>
            <a:r>
              <a:rPr lang="en-US" u="sng" dirty="0" smtClean="0">
                <a:latin typeface="Times New Roman" pitchFamily="18" charset="0"/>
                <a:cs typeface="Times New Roman" pitchFamily="18" charset="0"/>
              </a:rPr>
              <a:t>said that a legislature/Congress cannot outlaw slavery</a:t>
            </a:r>
            <a:r>
              <a:rPr lang="en-US" dirty="0" smtClean="0">
                <a:latin typeface="Times New Roman" pitchFamily="18" charset="0"/>
                <a:cs typeface="Times New Roman" pitchFamily="18" charset="0"/>
              </a:rPr>
              <a:t>. This was the bombshell statement. </a:t>
            </a:r>
          </a:p>
          <a:p>
            <a:pPr lvl="2"/>
            <a:r>
              <a:rPr lang="en-US" dirty="0" smtClean="0">
                <a:latin typeface="Times New Roman" pitchFamily="18" charset="0"/>
                <a:cs typeface="Times New Roman" pitchFamily="18" charset="0"/>
              </a:rPr>
              <a:t>The Court then concluded the Missouri Compromise had been unconstitutional all along (because it’d banned slavery north of the 36° 30’ line and doing so was against the point #2 listed above).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This was a huge victory for the South and it infuriated the North. The North-South wedge was driven deeper. </a:t>
            </a:r>
          </a:p>
          <a:p>
            <a:pPr lvl="1"/>
            <a:r>
              <a:rPr lang="en-US" dirty="0" smtClean="0"/>
              <a:t>The North—South scoreboard now favored the South, undeniably. The South had (1) the Supreme Court, (2) the president, and (3) the Constitution on its side. The North only had Congress (which was now banned from outlawing slavery). </a:t>
            </a:r>
          </a:p>
          <a:p>
            <a:pPr lvl="1">
              <a:buNone/>
            </a:pP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lnSpcReduction="10000"/>
          </a:bodyPr>
          <a:lstStyle/>
          <a:p>
            <a:pPr lvl="1"/>
            <a:r>
              <a:rPr lang="en-US" dirty="0" smtClean="0"/>
              <a:t>Evidence the Constitution favored the South… </a:t>
            </a:r>
          </a:p>
          <a:p>
            <a:pPr lvl="2"/>
            <a:r>
              <a:rPr lang="en-US" dirty="0" smtClean="0"/>
              <a:t>It's the Supreme Court that officially interprets the Constitution and they'd just said it favored the South in the </a:t>
            </a:r>
            <a:r>
              <a:rPr lang="en-US" dirty="0" err="1" smtClean="0"/>
              <a:t>Dred</a:t>
            </a:r>
            <a:r>
              <a:rPr lang="en-US" dirty="0" smtClean="0"/>
              <a:t> Scott decision. </a:t>
            </a:r>
          </a:p>
          <a:p>
            <a:pPr lvl="2"/>
            <a:r>
              <a:rPr lang="en-US" dirty="0" smtClean="0"/>
              <a:t>The 5th Amendment said Congress could not take away property, in this case, slaves. </a:t>
            </a:r>
          </a:p>
          <a:p>
            <a:pPr lvl="2"/>
            <a:r>
              <a:rPr lang="en-US" dirty="0" smtClean="0"/>
              <a:t>The South and slavery had the North in a "Catch-22" situation… </a:t>
            </a:r>
          </a:p>
          <a:p>
            <a:pPr lvl="3"/>
            <a:r>
              <a:rPr lang="en-US" dirty="0" smtClean="0"/>
              <a:t>It could be argued that slavery </a:t>
            </a:r>
            <a:r>
              <a:rPr lang="en-US" i="1" dirty="0" smtClean="0"/>
              <a:t>was</a:t>
            </a:r>
            <a:r>
              <a:rPr lang="en-US" dirty="0" smtClean="0"/>
              <a:t> in the Constitution by way of the Three-Fifths Compromise. </a:t>
            </a:r>
          </a:p>
          <a:p>
            <a:pPr lvl="3"/>
            <a:r>
              <a:rPr lang="en-US" dirty="0" smtClean="0"/>
              <a:t>It could be argued slavery </a:t>
            </a:r>
            <a:r>
              <a:rPr lang="en-US" i="1" dirty="0" smtClean="0"/>
              <a:t>was not</a:t>
            </a:r>
            <a:r>
              <a:rPr lang="en-US" dirty="0" smtClean="0"/>
              <a:t> in the Constitution since the word “slavery” indeed never was present, but using this argument, the 10th Amendment said anything </a:t>
            </a:r>
            <a:r>
              <a:rPr lang="en-US" i="1" dirty="0" smtClean="0"/>
              <a:t>not</a:t>
            </a:r>
            <a:r>
              <a:rPr lang="en-US" dirty="0" smtClean="0"/>
              <a:t> in the Constitution is left up to the states, and the Southern states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Stowe and Helper: Literary Incendiaries</a:t>
            </a: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p:txBody>
          <a:bodyPr/>
          <a:lstStyle/>
          <a:p>
            <a:r>
              <a:rPr lang="en-US" b="1" dirty="0" smtClean="0">
                <a:latin typeface="Times New Roman" pitchFamily="18" charset="0"/>
                <a:cs typeface="Times New Roman" pitchFamily="18" charset="0"/>
              </a:rPr>
              <a:t>Harriet Beecher Stowe</a:t>
            </a:r>
            <a:r>
              <a:rPr lang="en-US" dirty="0" smtClean="0">
                <a:latin typeface="Times New Roman" pitchFamily="18" charset="0"/>
                <a:cs typeface="Times New Roman" pitchFamily="18" charset="0"/>
              </a:rPr>
              <a:t> published </a:t>
            </a:r>
            <a:r>
              <a:rPr lang="en-US" b="1" i="1" dirty="0" smtClean="0">
                <a:latin typeface="Times New Roman" pitchFamily="18" charset="0"/>
                <a:cs typeface="Times New Roman" pitchFamily="18" charset="0"/>
              </a:rPr>
              <a:t>Uncle Tom's Cabin</a:t>
            </a:r>
            <a:r>
              <a:rPr lang="en-US" dirty="0" smtClean="0">
                <a:latin typeface="Times New Roman" pitchFamily="18" charset="0"/>
                <a:cs typeface="Times New Roman" pitchFamily="18" charset="0"/>
              </a:rPr>
              <a:t> in 1852. It stirred the North's sense of morality against slavery and was a substantial catalyst toward war. When Lincoln met Stowe, he said, "So you're the little woman who wrote the book that made this great war."</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Financial Crash of 1857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pPr lvl="1"/>
            <a:r>
              <a:rPr lang="en-US" dirty="0" smtClean="0"/>
              <a:t>Adding </a:t>
            </a:r>
            <a:r>
              <a:rPr lang="en-US" dirty="0" smtClean="0"/>
              <a:t>to the chaos of the times was the </a:t>
            </a:r>
            <a:r>
              <a:rPr lang="en-US" b="1" dirty="0" smtClean="0"/>
              <a:t>Panic of 1857</a:t>
            </a:r>
            <a:r>
              <a:rPr lang="en-US" dirty="0" smtClean="0"/>
              <a:t>—yet another in the string of financial crunches that took place every 20 years in the 1800's. </a:t>
            </a:r>
          </a:p>
          <a:p>
            <a:pPr lvl="1"/>
            <a:r>
              <a:rPr lang="en-US" dirty="0" smtClean="0"/>
              <a:t>The economics of the situation weren't particularly bad, but the psychological fallout for a troubled time was very strong. </a:t>
            </a:r>
          </a:p>
          <a:p>
            <a:pPr lvl="2"/>
            <a:r>
              <a:rPr lang="en-US" dirty="0" smtClean="0"/>
              <a:t>Causes for this panic were: (a) inflation caused by California gold, (b) over-production of grain, and (c) over-speculation (the perennial cause), this time in land and railroads. </a:t>
            </a:r>
          </a:p>
          <a:p>
            <a:pPr lvl="2"/>
            <a:r>
              <a:rPr lang="en-US" dirty="0" smtClean="0"/>
              <a:t>The North was hit hardest. The South was largely unaffected, supposedly proving that cotton was indeed king.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At the same time, a Homestead Act was passed by Congress but vetoed by Pres. Buchanan. It's goal was to provide 160 western acres for a nominal price. </a:t>
            </a:r>
          </a:p>
          <a:p>
            <a:pPr lvl="2"/>
            <a:r>
              <a:rPr lang="en-US" dirty="0" smtClean="0"/>
              <a:t>The fear was that it would drain Northern workers to the cheap land and Southerners feared the west would fill up with free-</a:t>
            </a:r>
            <a:r>
              <a:rPr lang="en-US" dirty="0" err="1" smtClean="0"/>
              <a:t>soilers</a:t>
            </a:r>
            <a:r>
              <a:rPr lang="en-US" dirty="0" smtClean="0"/>
              <a:t>. </a:t>
            </a:r>
          </a:p>
          <a:p>
            <a:pPr lvl="1"/>
            <a:r>
              <a:rPr lang="en-US" dirty="0" smtClean="0"/>
              <a:t>The tariff rate also went up due to the panic. The prior rates had recently been reduced to only 20%, due to Southern complaints, but the new law sent them right back up.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An Illinois Rail-Splitter Emerges </a:t>
            </a:r>
          </a:p>
          <a:p>
            <a:pPr lvl="1"/>
            <a:r>
              <a:rPr lang="en-US" dirty="0" smtClean="0"/>
              <a:t>The Illinois Senate race of 1858 took the national spotlight. The Democrats put up </a:t>
            </a:r>
            <a:r>
              <a:rPr lang="en-US" b="1" dirty="0" smtClean="0"/>
              <a:t>Sen. Stephen Douglas</a:t>
            </a:r>
            <a:r>
              <a:rPr lang="en-US" dirty="0" smtClean="0"/>
              <a:t> and the Republicans put up </a:t>
            </a:r>
            <a:r>
              <a:rPr lang="en-US" b="1" dirty="0" smtClean="0"/>
              <a:t>Abraham Lincoln</a:t>
            </a:r>
            <a:r>
              <a:rPr lang="en-US" dirty="0" smtClean="0"/>
              <a:t>. </a:t>
            </a:r>
          </a:p>
          <a:p>
            <a:pPr lvl="1"/>
            <a:r>
              <a:rPr lang="en-US" dirty="0" smtClean="0"/>
              <a:t>Douglas was likely the "biggest name" Senator of the day and expected to easily be re-elected over </a:t>
            </a:r>
            <a:r>
              <a:rPr lang="en-US" dirty="0" err="1" smtClean="0"/>
              <a:t>backwoodsy</a:t>
            </a:r>
            <a:r>
              <a:rPr lang="en-US" dirty="0" smtClean="0"/>
              <a:t> Lincoln. </a:t>
            </a:r>
          </a:p>
          <a:p>
            <a:pPr lvl="1"/>
            <a:r>
              <a:rPr lang="en-US" dirty="0" smtClean="0"/>
              <a:t>Douglas was also considered the best debater of the time. Lincoln, however, had a homespun, down-home wit and logic about himself and was also a fine debater.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Debate: Lincoln Versus Douglas </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lvl="1"/>
            <a:r>
              <a:rPr lang="en-US" dirty="0" smtClean="0"/>
              <a:t>Lincoln challenged Douglas to a series of debates and Douglas accepted. The "</a:t>
            </a:r>
            <a:r>
              <a:rPr lang="en-US" b="1" dirty="0" smtClean="0"/>
              <a:t>Lincoln-Douglas debates</a:t>
            </a:r>
            <a:r>
              <a:rPr lang="en-US" dirty="0" smtClean="0"/>
              <a:t>" were a series of </a:t>
            </a:r>
            <a:r>
              <a:rPr lang="en-US" b="1" dirty="0" smtClean="0"/>
              <a:t>seven</a:t>
            </a:r>
            <a:r>
              <a:rPr lang="en-US" dirty="0" smtClean="0"/>
              <a:t> debates spread across Illinois. </a:t>
            </a:r>
          </a:p>
          <a:p>
            <a:pPr lvl="2"/>
            <a:r>
              <a:rPr lang="en-US" dirty="0" smtClean="0"/>
              <a:t>Lincoln was the underdog in but proved that he could stand and argue toe-to-toe with Douglas. </a:t>
            </a:r>
          </a:p>
          <a:p>
            <a:pPr lvl="1"/>
            <a:r>
              <a:rPr lang="en-US" dirty="0" smtClean="0"/>
              <a:t>The most noteworthy debate took place at Freeport, IL. </a:t>
            </a:r>
          </a:p>
          <a:p>
            <a:pPr lvl="2"/>
            <a:r>
              <a:rPr lang="en-US" dirty="0" smtClean="0"/>
              <a:t>In Freeport, Lincoln essentially asked, “Mr. Douglas, if the people of a territory voted slavery down, despite the Supreme Court saying that they could not do so (point #2 of the </a:t>
            </a:r>
            <a:r>
              <a:rPr lang="en-US" dirty="0" err="1" smtClean="0"/>
              <a:t>Dred</a:t>
            </a:r>
            <a:r>
              <a:rPr lang="en-US" dirty="0" smtClean="0"/>
              <a:t> Scott decision), which side would you support, the people or the Supreme Court?” This put Douglas in a lose-lose situation—either way he decided, someone would be upset. </a:t>
            </a:r>
          </a:p>
          <a:p>
            <a:pPr lvl="2"/>
            <a:r>
              <a:rPr lang="en-US" dirty="0" smtClean="0"/>
              <a:t>Douglas (“Mr. Popular Sovereignty”) replied with his </a:t>
            </a:r>
            <a:r>
              <a:rPr lang="en-US" dirty="0" smtClean="0"/>
              <a:t>**“</a:t>
            </a:r>
            <a:r>
              <a:rPr lang="en-US" b="1" dirty="0" smtClean="0"/>
              <a:t>Freeport Doctrine</a:t>
            </a:r>
            <a:r>
              <a:rPr lang="en-US" dirty="0" smtClean="0"/>
              <a:t>.” It said that, </a:t>
            </a:r>
            <a:r>
              <a:rPr lang="en-US" u="sng" dirty="0" smtClean="0"/>
              <a:t>since ultimate power was held by the people, slavery should be banned if the people indeed voted it down</a:t>
            </a:r>
            <a:r>
              <a:rPr lang="en-US" dirty="0" smtClean="0"/>
              <a:t>, regardless of how the Supreme Court ruled.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a:bodyPr>
          <a:lstStyle/>
          <a:p>
            <a:pPr lvl="1"/>
            <a:r>
              <a:rPr lang="en-US" dirty="0" smtClean="0"/>
              <a:t>The Freeport Doctrine answer was solid, in Illinois (to answer otherwise would have cost Douglas votes). </a:t>
            </a:r>
            <a:r>
              <a:rPr lang="en-US" u="sng" dirty="0" smtClean="0"/>
              <a:t>Douglas won the Illinois Senate race over Lincoln</a:t>
            </a:r>
            <a:r>
              <a:rPr lang="en-US" dirty="0" smtClean="0"/>
              <a:t>. </a:t>
            </a:r>
          </a:p>
          <a:p>
            <a:pPr lvl="2"/>
            <a:r>
              <a:rPr lang="en-US" dirty="0" smtClean="0"/>
              <a:t>But, the South turned against Douglas. </a:t>
            </a:r>
          </a:p>
          <a:p>
            <a:pPr lvl="3"/>
            <a:r>
              <a:rPr lang="en-US" dirty="0" smtClean="0"/>
              <a:t>Initially, the South had loved Douglas because he'd opened up so much land to popular sovereignty. </a:t>
            </a:r>
          </a:p>
          <a:p>
            <a:pPr lvl="3"/>
            <a:r>
              <a:rPr lang="en-US" dirty="0" smtClean="0"/>
              <a:t>Then, Douglas shot down Kansas' bid for statehood as a slave state—upsetting the South. </a:t>
            </a:r>
          </a:p>
          <a:p>
            <a:pPr lvl="3"/>
            <a:r>
              <a:rPr lang="en-US" dirty="0" smtClean="0"/>
              <a:t>Finally, the Freeport Doctrine infuriated the South when he turned his back on the Supreme Court’s pro-South, </a:t>
            </a:r>
            <a:r>
              <a:rPr lang="en-US" dirty="0" err="1" smtClean="0"/>
              <a:t>Dred</a:t>
            </a:r>
            <a:r>
              <a:rPr lang="en-US" dirty="0" smtClean="0"/>
              <a:t> Scott decision.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2" indent="-342900"/>
            <a:r>
              <a:rPr lang="en-US" dirty="0" smtClean="0"/>
              <a:t>The </a:t>
            </a:r>
            <a:r>
              <a:rPr lang="en-US" u="sng" dirty="0" smtClean="0"/>
              <a:t>Freeport Doctrine ruined Douglas hopes to win the 1860 election for presidency</a:t>
            </a:r>
            <a:r>
              <a:rPr lang="en-US" dirty="0" smtClean="0"/>
              <a:t>, which had been his goal all along. Douglas had "won the battle but lost the war"—in winning the 1858 Illinois Senate election, it cost him the 1860 </a:t>
            </a:r>
            <a:r>
              <a:rPr lang="en-US" i="1" dirty="0" smtClean="0"/>
              <a:t>presidential</a:t>
            </a:r>
            <a:r>
              <a:rPr lang="en-US" dirty="0" smtClean="0"/>
              <a:t> election. </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18434" name="Picture 2" descr="File:John Brown Painting.JPG">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0" y="0"/>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0" y="0"/>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3429000"/>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0" y="3429000"/>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5"/>
                                        </p:tgtEl>
                                      </p:cBhvr>
                                    </p:animEffect>
                                    <p:set>
                                      <p:cBhvr>
                                        <p:cTn id="2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Brown: Murderer or Martyr?</a:t>
            </a:r>
            <a:endParaRPr lang="en-US" dirty="0"/>
          </a:p>
        </p:txBody>
      </p:sp>
      <p:sp>
        <p:nvSpPr>
          <p:cNvPr id="3" name="Content Placeholder 2"/>
          <p:cNvSpPr>
            <a:spLocks noGrp="1"/>
          </p:cNvSpPr>
          <p:nvPr>
            <p:ph idx="1"/>
          </p:nvPr>
        </p:nvSpPr>
        <p:spPr/>
        <p:txBody>
          <a:bodyPr/>
          <a:lstStyle/>
          <a:p>
            <a:pPr lvl="1"/>
            <a:r>
              <a:rPr lang="en-US" b="1" dirty="0" smtClean="0"/>
              <a:t>John Brown</a:t>
            </a:r>
            <a:r>
              <a:rPr lang="en-US" dirty="0" smtClean="0"/>
              <a:t> re-emerged in Harper's Ferry, Virginia with a wild plan to abolish slavery. </a:t>
            </a:r>
          </a:p>
          <a:p>
            <a:pPr lvl="2"/>
            <a:r>
              <a:rPr lang="en-US" dirty="0" smtClean="0"/>
              <a:t>His plan: to take over the federal arsenal in Harper's Ferry, pass out weapons to local slaves, initiate a huge revolt, and thus free the slaves. </a:t>
            </a:r>
          </a:p>
          <a:p>
            <a:pPr lvl="2"/>
            <a:r>
              <a:rPr lang="en-US" dirty="0" smtClean="0"/>
              <a:t>What happened: he and his men took over a building but were quickly holed up by Marines led by </a:t>
            </a:r>
            <a:r>
              <a:rPr lang="en-US" b="1" dirty="0" smtClean="0"/>
              <a:t>Lt. Col. Robert E. Lee</a:t>
            </a:r>
            <a:r>
              <a:rPr lang="en-US" dirty="0" smtClean="0"/>
              <a:t>. He was quickly captured, tried, convicted, sentenced to death, and hanged.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lnSpcReduction="10000"/>
          </a:bodyPr>
          <a:lstStyle/>
          <a:p>
            <a:pPr lvl="1"/>
            <a:r>
              <a:rPr lang="en-US" dirty="0" smtClean="0"/>
              <a:t>Brown's death had a strong impact on the North and South. </a:t>
            </a:r>
          </a:p>
          <a:p>
            <a:pPr lvl="2"/>
            <a:r>
              <a:rPr lang="en-US" dirty="0" smtClean="0"/>
              <a:t>To the South, justice had been served to a man guilty of murder and treason. Southerners also felt his actions were typical of the radical North. </a:t>
            </a:r>
          </a:p>
          <a:p>
            <a:pPr lvl="2"/>
            <a:r>
              <a:rPr lang="en-US" dirty="0" smtClean="0"/>
              <a:t>Northern reactions varied from viewing Brown as having good intentions but terribly wrong actions, to seeing Brown as a martyr. Brown himself realized he could do more for abolition as a martyr than alive. </a:t>
            </a:r>
          </a:p>
          <a:p>
            <a:pPr lvl="2"/>
            <a:r>
              <a:rPr lang="en-US" dirty="0" smtClean="0"/>
              <a:t>Brown's martyr image was perpetuated by journalists, artists, and song-writers. They portrayed Brown as a man who died fighting against the injustice of slavery. True or not, </a:t>
            </a:r>
            <a:r>
              <a:rPr lang="en-US" u="sng" dirty="0" smtClean="0"/>
              <a:t>the martyr image gave strength to the moral cause of abolition</a:t>
            </a:r>
            <a:r>
              <a:rPr lang="en-US" dirty="0" smtClean="0"/>
              <a:t>.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Disruption of the Democrats </a:t>
            </a:r>
            <a:endParaRPr lang="en-US" dirty="0"/>
          </a:p>
        </p:txBody>
      </p:sp>
      <p:sp>
        <p:nvSpPr>
          <p:cNvPr id="3" name="Content Placeholder 2"/>
          <p:cNvSpPr>
            <a:spLocks noGrp="1"/>
          </p:cNvSpPr>
          <p:nvPr>
            <p:ph idx="1"/>
          </p:nvPr>
        </p:nvSpPr>
        <p:spPr/>
        <p:txBody>
          <a:bodyPr/>
          <a:lstStyle/>
          <a:p>
            <a:pPr lvl="1"/>
            <a:r>
              <a:rPr lang="en-US" dirty="0" smtClean="0"/>
              <a:t>In the 1860 election, Democrats tried, and failed, to nominate a candidate at their convention in Charleston, SC. The party was squarely split over the slavery issue. </a:t>
            </a:r>
          </a:p>
          <a:p>
            <a:pPr lvl="2"/>
            <a:r>
              <a:rPr lang="en-US" dirty="0" smtClean="0"/>
              <a:t>Northern Democrats had a convention in Baltimore and nominated Stephen Douglas with a popular sovereignty position. </a:t>
            </a:r>
          </a:p>
          <a:p>
            <a:pPr lvl="2"/>
            <a:r>
              <a:rPr lang="en-US" dirty="0" smtClean="0"/>
              <a:t>Southern Democrats had their own Baltimore convention and nominated </a:t>
            </a:r>
            <a:r>
              <a:rPr lang="en-US" b="1" dirty="0" smtClean="0"/>
              <a:t>John C. Breckinridge</a:t>
            </a:r>
            <a:r>
              <a:rPr lang="en-US" dirty="0" smtClean="0"/>
              <a:t> with a pro-slavery position.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arriet Beecher Stowe, American Novelist and Humanitarian, Author of "/>
          <p:cNvPicPr>
            <a:picLocks noChangeAspect="1" noChangeArrowheads="1"/>
          </p:cNvPicPr>
          <p:nvPr/>
        </p:nvPicPr>
        <p:blipFill>
          <a:blip r:embed="rId2"/>
          <a:srcRect l="4585" t="20689" r="18995"/>
          <a:stretch>
            <a:fillRect/>
          </a:stretch>
        </p:blipFill>
        <p:spPr bwMode="auto">
          <a:xfrm>
            <a:off x="381000" y="381000"/>
            <a:ext cx="3478694" cy="4800599"/>
          </a:xfrm>
          <a:prstGeom prst="rect">
            <a:avLst/>
          </a:prstGeom>
          <a:ln>
            <a:noFill/>
          </a:ln>
          <a:effectLst>
            <a:softEdge rad="112500"/>
          </a:effectLst>
        </p:spPr>
      </p:pic>
      <p:pic>
        <p:nvPicPr>
          <p:cNvPr id="2052" name="Picture 4" descr="Uncle Tom's Cabin, CLEVELAND, OHIO: JEWETT, PROCTOR &amp; WORTHINGTON edition">
            <a:hlinkClick r:id="rId3" tooltip="Uncle Tom's Cabin, CLEVELAND, OHIO: JEWETT, PROCTOR &amp; WORTHINGTON edition"/>
          </p:cNvPr>
          <p:cNvPicPr>
            <a:picLocks noChangeAspect="1" noChangeArrowheads="1"/>
          </p:cNvPicPr>
          <p:nvPr/>
        </p:nvPicPr>
        <p:blipFill>
          <a:blip r:embed="rId4"/>
          <a:srcRect/>
          <a:stretch>
            <a:fillRect/>
          </a:stretch>
        </p:blipFill>
        <p:spPr bwMode="auto">
          <a:xfrm>
            <a:off x="5486400" y="228600"/>
            <a:ext cx="2778555" cy="4820793"/>
          </a:xfrm>
          <a:prstGeom prst="rect">
            <a:avLst/>
          </a:prstGeom>
          <a:noFill/>
        </p:spPr>
      </p:pic>
      <p:sp>
        <p:nvSpPr>
          <p:cNvPr id="6" name="Rectangle 5"/>
          <p:cNvSpPr/>
          <p:nvPr/>
        </p:nvSpPr>
        <p:spPr>
          <a:xfrm>
            <a:off x="914400" y="5257800"/>
            <a:ext cx="7772400" cy="1292662"/>
          </a:xfrm>
          <a:prstGeom prst="rect">
            <a:avLst/>
          </a:prstGeom>
        </p:spPr>
        <p:txBody>
          <a:bodyPr wrap="square">
            <a:spAutoFit/>
          </a:bodyPr>
          <a:lstStyle/>
          <a:p>
            <a:r>
              <a:rPr lang="en-US" sz="1300" dirty="0" smtClean="0">
                <a:latin typeface="Times New Roman" pitchFamily="18" charset="0"/>
                <a:cs typeface="Times New Roman" pitchFamily="18" charset="0"/>
              </a:rPr>
              <a:t>Stowe was partly inspired to create Uncle Tom's Cabin by the 1849  slave narrative The Life of Josiah Henson, Formerly a slave, Now an inhabitant of Canada, as Narrated by himself. Henson, a formerly enslaved black man, had lived and worked on a 3,700 acres (15 km</a:t>
            </a:r>
            <a:r>
              <a:rPr lang="en-US" sz="1300" baseline="30000" dirty="0" smtClean="0">
                <a:latin typeface="Times New Roman" pitchFamily="18" charset="0"/>
                <a:cs typeface="Times New Roman" pitchFamily="18" charset="0"/>
              </a:rPr>
              <a:t>2</a:t>
            </a:r>
            <a:r>
              <a:rPr lang="en-US" sz="1300" dirty="0" smtClean="0">
                <a:latin typeface="Times New Roman" pitchFamily="18" charset="0"/>
                <a:cs typeface="Times New Roman" pitchFamily="18" charset="0"/>
              </a:rPr>
              <a:t>) tobacco plantation in  North Bethesda, Maryland , owned by Isaac Riley. Henson escaped slavery in 1830 by fleeing to the Province of Upper Canada (now Ontario), where he helped other fugitive slaves settle and become self-sufficient, and where he wrote his memoirs. Stowe acknowledged in 1853 that Henson's writings inspired Uncle Tom's Cabin.</a:t>
            </a:r>
            <a:endParaRPr lang="en-US" sz="13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The Know-Nothings nominated </a:t>
            </a:r>
            <a:r>
              <a:rPr lang="en-US" b="1" dirty="0" smtClean="0"/>
              <a:t>John Bell</a:t>
            </a:r>
            <a:r>
              <a:rPr lang="en-US" dirty="0" smtClean="0"/>
              <a:t> of Tennessee. They called themselves the </a:t>
            </a:r>
            <a:r>
              <a:rPr lang="en-US" b="1" dirty="0" smtClean="0"/>
              <a:t>Constitutional Union Party</a:t>
            </a:r>
            <a:r>
              <a:rPr lang="en-US" dirty="0" smtClean="0"/>
              <a:t>, and tried to mend fences by offering as their platform, simply, the Constitution.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Rail-Splitter Splits the Union </a:t>
            </a:r>
            <a:endParaRPr lang="en-US" dirty="0"/>
          </a:p>
        </p:txBody>
      </p:sp>
      <p:sp>
        <p:nvSpPr>
          <p:cNvPr id="3" name="Content Placeholder 2"/>
          <p:cNvSpPr>
            <a:spLocks noGrp="1"/>
          </p:cNvSpPr>
          <p:nvPr>
            <p:ph idx="1"/>
          </p:nvPr>
        </p:nvSpPr>
        <p:spPr>
          <a:xfrm>
            <a:off x="228600" y="1447800"/>
            <a:ext cx="8458200" cy="4678363"/>
          </a:xfrm>
        </p:spPr>
        <p:txBody>
          <a:bodyPr>
            <a:normAutofit fontScale="85000" lnSpcReduction="10000"/>
          </a:bodyPr>
          <a:lstStyle/>
          <a:p>
            <a:endParaRPr lang="en-US" dirty="0" smtClean="0"/>
          </a:p>
          <a:p>
            <a:pPr lvl="1"/>
            <a:r>
              <a:rPr lang="en-US" dirty="0" smtClean="0"/>
              <a:t>The Republicans nominated Abraham Lincoln, passing up on William "Higher Law" Seward who had too many enemies. </a:t>
            </a:r>
          </a:p>
          <a:p>
            <a:pPr lvl="2"/>
            <a:r>
              <a:rPr lang="en-US" dirty="0" smtClean="0"/>
              <a:t>The Republican strategy was to win the election without getting a single Southern vote—a bold plan. </a:t>
            </a:r>
          </a:p>
          <a:p>
            <a:pPr lvl="2"/>
            <a:r>
              <a:rPr lang="en-US" dirty="0" smtClean="0"/>
              <a:t>They were successful in bringing together a broad group including free-</a:t>
            </a:r>
            <a:r>
              <a:rPr lang="en-US" dirty="0" err="1" smtClean="0"/>
              <a:t>soilers</a:t>
            </a:r>
            <a:r>
              <a:rPr lang="en-US" dirty="0" smtClean="0"/>
              <a:t> (stopping slavery's expansion), manufacturers (a higher tariff), immigrants (rights), westerners (a Northwestern railroad), and farmers (cheap homesteading land). </a:t>
            </a:r>
          </a:p>
          <a:p>
            <a:pPr lvl="1"/>
            <a:r>
              <a:rPr lang="en-US" dirty="0" smtClean="0"/>
              <a:t>It's noteworthy that at this time, Lincoln was </a:t>
            </a:r>
            <a:r>
              <a:rPr lang="en-US" i="1" dirty="0" smtClean="0"/>
              <a:t>not</a:t>
            </a:r>
            <a:r>
              <a:rPr lang="en-US" dirty="0" smtClean="0"/>
              <a:t> an abolitionist, just a free-</a:t>
            </a:r>
            <a:r>
              <a:rPr lang="en-US" dirty="0" err="1" smtClean="0"/>
              <a:t>soiler</a:t>
            </a:r>
            <a:r>
              <a:rPr lang="en-US" dirty="0" smtClean="0"/>
              <a:t>. That is to say he wanted to stop the </a:t>
            </a:r>
            <a:r>
              <a:rPr lang="en-US" i="1" dirty="0" smtClean="0"/>
              <a:t>spread</a:t>
            </a:r>
            <a:r>
              <a:rPr lang="en-US" dirty="0" smtClean="0"/>
              <a:t> of slavery, but allow it where it currently existed.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Electoral Upheaval of 1860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lvl="1"/>
            <a:r>
              <a:rPr lang="en-US" dirty="0" smtClean="0"/>
              <a:t>Lincoln got only 40% of the popular vote, yet he won the presidency. </a:t>
            </a:r>
          </a:p>
          <a:p>
            <a:pPr lvl="1"/>
            <a:r>
              <a:rPr lang="en-US" dirty="0" smtClean="0"/>
              <a:t>It was a very sectional race: the North went to Lincoln, the South to Breckinridge, the “middle-ground” to the middle-of-the-road candidate in Bell, and Missouri, neighbor of popular sovereignty Kansas, went to Douglas. </a:t>
            </a:r>
          </a:p>
          <a:p>
            <a:pPr lvl="1"/>
            <a:r>
              <a:rPr lang="en-US" dirty="0" smtClean="0"/>
              <a:t>Despite the presidency, the South was still standing strong. </a:t>
            </a:r>
          </a:p>
          <a:p>
            <a:pPr lvl="2"/>
            <a:r>
              <a:rPr lang="en-US" dirty="0" smtClean="0"/>
              <a:t>The South had a 5-to-4 majority in the Supreme Court. </a:t>
            </a:r>
          </a:p>
          <a:p>
            <a:pPr lvl="2"/>
            <a:r>
              <a:rPr lang="en-US" dirty="0" smtClean="0"/>
              <a:t>The Republicans didn't control either the House or Senate.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Secessionist Exodus </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During the campaign, South Carolina had pledged to secede from the union if Lincoln won. After Lincoln's victory, the question was whether S.C. would follow through or it they'd been just bluffing. They followed through and seceded in December of 1860. </a:t>
            </a:r>
          </a:p>
          <a:p>
            <a:pPr lvl="2"/>
            <a:r>
              <a:rPr lang="en-US" dirty="0" smtClean="0"/>
              <a:t>The "Deep South" (Alabama, Mississippi, Florida, Georgia, Louisiana, and Texas) followed over the next six weeks prior to Lincoln's inauguration. Four other Southern states would leave the U.S. later. </a:t>
            </a:r>
          </a:p>
          <a:p>
            <a:pPr lvl="2"/>
            <a:r>
              <a:rPr lang="en-US" dirty="0" smtClean="0"/>
              <a:t>These states met in Montgomery, AL in February, 1861, and formed the "</a:t>
            </a:r>
            <a:r>
              <a:rPr lang="en-US" b="1" dirty="0" smtClean="0"/>
              <a:t>Confederate States of America</a:t>
            </a:r>
            <a:r>
              <a:rPr lang="en-US" dirty="0" smtClean="0"/>
              <a:t>". </a:t>
            </a:r>
          </a:p>
          <a:p>
            <a:pPr lvl="2"/>
            <a:r>
              <a:rPr lang="en-US" b="1" dirty="0" smtClean="0"/>
              <a:t>Jefferson Davis</a:t>
            </a:r>
            <a:r>
              <a:rPr lang="en-US" dirty="0" smtClean="0"/>
              <a:t> was elected as the president of the C.S.A.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lvl="1"/>
            <a:r>
              <a:rPr lang="en-US" u="sng" dirty="0" smtClean="0"/>
              <a:t>President Buchanan</a:t>
            </a:r>
            <a:r>
              <a:rPr lang="en-US" dirty="0" smtClean="0"/>
              <a:t>'s actions (or inactions) during the secession were weak. He </a:t>
            </a:r>
            <a:r>
              <a:rPr lang="en-US" u="sng" dirty="0" smtClean="0"/>
              <a:t>did little or nothing to stop the states from leaving the U.S</a:t>
            </a:r>
            <a:r>
              <a:rPr lang="en-US" dirty="0" smtClean="0"/>
              <a:t>. </a:t>
            </a:r>
          </a:p>
          <a:p>
            <a:pPr lvl="2"/>
            <a:r>
              <a:rPr lang="en-US" dirty="0" smtClean="0"/>
              <a:t>His rationale for inaction included (a) the need for troops out west to fight the Indians, (b) Northerners lack of will in using force, (c) holding onto the hope of a peaceful settlement, and (d) the idea that Lincoln would soon be the new president and this problem was essentially his to fix as he saw fit.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Collapse of Compromise </a:t>
            </a:r>
            <a:endParaRPr lang="en-US" dirty="0"/>
          </a:p>
        </p:txBody>
      </p:sp>
      <p:sp>
        <p:nvSpPr>
          <p:cNvPr id="3" name="Content Placeholder 2"/>
          <p:cNvSpPr>
            <a:spLocks noGrp="1"/>
          </p:cNvSpPr>
          <p:nvPr>
            <p:ph idx="1"/>
          </p:nvPr>
        </p:nvSpPr>
        <p:spPr/>
        <p:txBody>
          <a:bodyPr>
            <a:normAutofit fontScale="92500"/>
          </a:bodyPr>
          <a:lstStyle/>
          <a:p>
            <a:pPr lvl="1"/>
            <a:r>
              <a:rPr lang="en-US" dirty="0" smtClean="0"/>
              <a:t>A final attempt at compromise was made by James Henry </a:t>
            </a:r>
            <a:r>
              <a:rPr lang="en-US" dirty="0" err="1" smtClean="0"/>
              <a:t>Crittendon</a:t>
            </a:r>
            <a:r>
              <a:rPr lang="en-US" dirty="0" smtClean="0"/>
              <a:t> of Kentucky. His </a:t>
            </a:r>
            <a:r>
              <a:rPr lang="en-US" b="1" dirty="0" err="1" smtClean="0"/>
              <a:t>Crittendon</a:t>
            </a:r>
            <a:r>
              <a:rPr lang="en-US" b="1" dirty="0" smtClean="0"/>
              <a:t> Compromise</a:t>
            </a:r>
            <a:r>
              <a:rPr lang="en-US" dirty="0" smtClean="0"/>
              <a:t> </a:t>
            </a:r>
            <a:r>
              <a:rPr lang="en-US" u="sng" dirty="0" smtClean="0"/>
              <a:t>proposed to extend the old Missouri Compromise line of 36°30’</a:t>
            </a:r>
            <a:r>
              <a:rPr lang="en-US" dirty="0" smtClean="0"/>
              <a:t>; north of the line would be free, south of it would be slave. </a:t>
            </a:r>
          </a:p>
          <a:p>
            <a:pPr lvl="1"/>
            <a:r>
              <a:rPr lang="en-US" dirty="0" smtClean="0"/>
              <a:t>"Honest" Abe Lincoln, however, had run on a free-soil pledge and was not going to back down on his pledge. The compromise fizzled without Lincoln's support. </a:t>
            </a:r>
          </a:p>
          <a:p>
            <a:pPr lvl="1"/>
            <a:r>
              <a:rPr lang="en-US" dirty="0" smtClean="0"/>
              <a:t>It certainly appeared by this time that compromise was dead and bloodshed was imminent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Farewell to Union </a:t>
            </a:r>
            <a:endParaRPr lang="en-US" dirty="0"/>
          </a:p>
        </p:txBody>
      </p:sp>
      <p:sp>
        <p:nvSpPr>
          <p:cNvPr id="3" name="Content Placeholder 2"/>
          <p:cNvSpPr>
            <a:spLocks noGrp="1"/>
          </p:cNvSpPr>
          <p:nvPr>
            <p:ph idx="1"/>
          </p:nvPr>
        </p:nvSpPr>
        <p:spPr>
          <a:xfrm>
            <a:off x="228600" y="1295400"/>
            <a:ext cx="8458200" cy="4830763"/>
          </a:xfrm>
        </p:spPr>
        <p:txBody>
          <a:bodyPr>
            <a:normAutofit fontScale="92500"/>
          </a:bodyPr>
          <a:lstStyle/>
          <a:p>
            <a:endParaRPr lang="en-US" dirty="0" smtClean="0"/>
          </a:p>
          <a:p>
            <a:pPr lvl="1"/>
            <a:r>
              <a:rPr lang="en-US" dirty="0" smtClean="0"/>
              <a:t>The Southern states seceded because they felt their slave-based way-of-life was being threatened by the North's dominant numbers. </a:t>
            </a:r>
          </a:p>
          <a:p>
            <a:pPr lvl="1"/>
            <a:r>
              <a:rPr lang="en-US" dirty="0" smtClean="0"/>
              <a:t>Southerners also wrongly thought that the North would </a:t>
            </a:r>
            <a:r>
              <a:rPr lang="en-US" i="1" dirty="0" smtClean="0"/>
              <a:t>not</a:t>
            </a:r>
            <a:r>
              <a:rPr lang="en-US" dirty="0" smtClean="0"/>
              <a:t> take any action to stop the South from leaving. </a:t>
            </a:r>
          </a:p>
          <a:p>
            <a:pPr lvl="1"/>
            <a:r>
              <a:rPr lang="en-US" dirty="0" smtClean="0"/>
              <a:t>Southerners felt starting a new nation would enable them to mature economically—to grow their own industry, banking, shipping, etc. </a:t>
            </a:r>
          </a:p>
          <a:p>
            <a:pPr lvl="1"/>
            <a:r>
              <a:rPr lang="en-US" dirty="0" smtClean="0"/>
              <a:t>The South likened their situation to the American colonies of 1776 who'd broken away from England.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iewer13.png"/>
          <p:cNvPicPr>
            <a:picLocks noGrp="1" noChangeAspect="1"/>
          </p:cNvPicPr>
          <p:nvPr>
            <p:ph idx="1"/>
          </p:nvPr>
        </p:nvPicPr>
        <p:blipFill>
          <a:blip r:embed="rId2"/>
          <a:srcRect l="3700" t="6734" r="4943" b="29754"/>
          <a:stretch>
            <a:fillRect/>
          </a:stretch>
        </p:blipFill>
        <p:spPr>
          <a:xfrm>
            <a:off x="457200" y="-8860"/>
            <a:ext cx="7901830" cy="686686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5516563"/>
          </a:xfrm>
        </p:spPr>
        <p:txBody>
          <a:bodyPr>
            <a:normAutofit fontScale="92500" lnSpcReduction="10000"/>
          </a:bodyPr>
          <a:lstStyle/>
          <a:p>
            <a:pPr lvl="1"/>
            <a:endParaRPr lang="en-US" dirty="0" smtClean="0"/>
          </a:p>
          <a:p>
            <a:pPr lvl="2"/>
            <a:r>
              <a:rPr lang="en-US" dirty="0" smtClean="0">
                <a:latin typeface="Times New Roman" pitchFamily="18" charset="0"/>
                <a:cs typeface="Times New Roman" pitchFamily="18" charset="0"/>
              </a:rPr>
              <a:t>In one line, the novel was </a:t>
            </a:r>
            <a:r>
              <a:rPr lang="en-US" u="sng" dirty="0" smtClean="0">
                <a:latin typeface="Times New Roman" pitchFamily="18" charset="0"/>
                <a:cs typeface="Times New Roman" pitchFamily="18" charset="0"/>
              </a:rPr>
              <a:t>about the splitting up of a slave family and the mistreatment of likable Uncle Tom by a cruel slave master</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The book was wildly popular, eventually selling millions of copies and becoming a stage play. </a:t>
            </a:r>
          </a:p>
          <a:p>
            <a:pPr lvl="2"/>
            <a:r>
              <a:rPr lang="en-US" dirty="0" smtClean="0">
                <a:latin typeface="Times New Roman" pitchFamily="18" charset="0"/>
                <a:cs typeface="Times New Roman" pitchFamily="18" charset="0"/>
              </a:rPr>
              <a:t>Perceptions on the book differed: the North considered it as shedding light on the slaves' situations; the South said it was unfair and purely fiction since Stowe had never been down South and therefore had no idea of Southern reality. </a:t>
            </a:r>
          </a:p>
          <a:p>
            <a:pPr lvl="2"/>
            <a:r>
              <a:rPr lang="en-US" b="1" dirty="0" smtClean="0">
                <a:latin typeface="Times New Roman" pitchFamily="18" charset="0"/>
                <a:cs typeface="Times New Roman" pitchFamily="18" charset="0"/>
              </a:rPr>
              <a:t>As important as helping start the war, </a:t>
            </a:r>
            <a:r>
              <a:rPr lang="en-US" b="1" i="1" dirty="0" smtClean="0">
                <a:latin typeface="Times New Roman" pitchFamily="18" charset="0"/>
                <a:cs typeface="Times New Roman" pitchFamily="18" charset="0"/>
              </a:rPr>
              <a:t>Uncle Tom's Cabin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helped prevent Britain from </a:t>
            </a:r>
            <a:r>
              <a:rPr lang="en-US" b="1" i="1" u="sng" dirty="0" smtClean="0">
                <a:latin typeface="Times New Roman" pitchFamily="18" charset="0"/>
                <a:cs typeface="Times New Roman" pitchFamily="18" charset="0"/>
              </a:rPr>
              <a:t>joining</a:t>
            </a:r>
            <a:r>
              <a:rPr lang="en-US" b="1" u="sng" dirty="0" smtClean="0">
                <a:latin typeface="Times New Roman" pitchFamily="18" charset="0"/>
                <a:cs typeface="Times New Roman" pitchFamily="18" charset="0"/>
              </a:rPr>
              <a:t> the war on the South's side</a:t>
            </a:r>
            <a:r>
              <a:rPr lang="en-US" b="1" dirty="0" smtClean="0">
                <a:latin typeface="Times New Roman" pitchFamily="18" charset="0"/>
                <a:cs typeface="Times New Roman" pitchFamily="18" charset="0"/>
              </a:rPr>
              <a:t>. This had been the Southern plan all along, but British workers sympathized with Uncle Tom's plight and held back their government from helping keep Uncle Tom and friends down.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lvl="1"/>
            <a:r>
              <a:rPr lang="en-US" i="1" dirty="0" smtClean="0">
                <a:latin typeface="Times New Roman" pitchFamily="18" charset="0"/>
                <a:cs typeface="Times New Roman" pitchFamily="18" charset="0"/>
              </a:rPr>
              <a:t>The Impending Crisis of the South</a:t>
            </a:r>
            <a:r>
              <a:rPr lang="en-US" dirty="0" smtClean="0">
                <a:latin typeface="Times New Roman" pitchFamily="18" charset="0"/>
                <a:cs typeface="Times New Roman" pitchFamily="18" charset="0"/>
              </a:rPr>
              <a:t> by </a:t>
            </a:r>
            <a:r>
              <a:rPr lang="en-US" b="1" dirty="0" smtClean="0">
                <a:latin typeface="Times New Roman" pitchFamily="18" charset="0"/>
                <a:cs typeface="Times New Roman" pitchFamily="18" charset="0"/>
              </a:rPr>
              <a:t>Hinton Helper</a:t>
            </a:r>
            <a:r>
              <a:rPr lang="en-US" dirty="0" smtClean="0">
                <a:latin typeface="Times New Roman" pitchFamily="18" charset="0"/>
                <a:cs typeface="Times New Roman" pitchFamily="18" charset="0"/>
              </a:rPr>
              <a:t> was written at the same time and also criticized slavery. </a:t>
            </a:r>
          </a:p>
          <a:p>
            <a:pPr lvl="2"/>
            <a:r>
              <a:rPr lang="en-US" dirty="0" smtClean="0">
                <a:latin typeface="Times New Roman" pitchFamily="18" charset="0"/>
                <a:cs typeface="Times New Roman" pitchFamily="18" charset="0"/>
              </a:rPr>
              <a:t>Its criticism was not on a moral basis, however, but in more of an economic sense. </a:t>
            </a:r>
          </a:p>
          <a:p>
            <a:pPr lvl="2"/>
            <a:r>
              <a:rPr lang="en-US" dirty="0" smtClean="0">
                <a:latin typeface="Times New Roman" pitchFamily="18" charset="0"/>
                <a:cs typeface="Times New Roman" pitchFamily="18" charset="0"/>
              </a:rPr>
              <a:t>Helper disliked blacks and aristocratic whites. He </a:t>
            </a:r>
            <a:r>
              <a:rPr lang="en-US" u="sng" dirty="0" smtClean="0">
                <a:latin typeface="Times New Roman" pitchFamily="18" charset="0"/>
                <a:cs typeface="Times New Roman" pitchFamily="18" charset="0"/>
              </a:rPr>
              <a:t>argued that slavery hurt non-slave owning whites in the South</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No Southern publisher would print the book. A Northern publisher did and slave-owning whites down South were worried. The book was banned down South but became something of a hit among abolitionist up North. </a:t>
            </a:r>
          </a:p>
          <a:p>
            <a:pPr lvl="1"/>
            <a:r>
              <a:rPr lang="en-US" b="1" dirty="0" smtClean="0">
                <a:latin typeface="Times New Roman" pitchFamily="18" charset="0"/>
                <a:cs typeface="Times New Roman" pitchFamily="18" charset="0"/>
              </a:rPr>
              <a:t>Together, these books drove the North—South wedge deeper into the nation.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North-South Contest for Kansas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lvl="1"/>
            <a:r>
              <a:rPr lang="en-US" dirty="0" smtClean="0">
                <a:latin typeface="Times New Roman" pitchFamily="18" charset="0"/>
                <a:cs typeface="Times New Roman" pitchFamily="18" charset="0"/>
              </a:rPr>
              <a:t>Since it was opened to popular sovereignty and was perched to grow, Kansas became the new slavery battleground. </a:t>
            </a:r>
          </a:p>
          <a:p>
            <a:pPr lvl="1"/>
            <a:r>
              <a:rPr lang="en-US" dirty="0" smtClean="0">
                <a:latin typeface="Times New Roman" pitchFamily="18" charset="0"/>
                <a:cs typeface="Times New Roman" pitchFamily="18" charset="0"/>
              </a:rPr>
              <a:t>The unspoken understanding during the Kansas-Nebraska Act was that Kansas would go slave and Nebraska free. </a:t>
            </a:r>
          </a:p>
          <a:p>
            <a:pPr lvl="2"/>
            <a:r>
              <a:rPr lang="en-US" dirty="0" smtClean="0">
                <a:latin typeface="Times New Roman" pitchFamily="18" charset="0"/>
                <a:cs typeface="Times New Roman" pitchFamily="18" charset="0"/>
              </a:rPr>
              <a:t>But, Northerners were sending loads of settlers to Kansas. Organizations like the "New England Emigrant Aid Company" helped suit up the settlers, many carrying "Beecher's Bibles" (rifles) named after </a:t>
            </a:r>
            <a:r>
              <a:rPr lang="en-US" b="1" dirty="0" smtClean="0">
                <a:latin typeface="Times New Roman" pitchFamily="18" charset="0"/>
                <a:cs typeface="Times New Roman" pitchFamily="18" charset="0"/>
              </a:rPr>
              <a:t>Rev. Henry Ward Beecher</a:t>
            </a:r>
            <a:r>
              <a:rPr lang="en-US" dirty="0" smtClean="0">
                <a:latin typeface="Times New Roman" pitchFamily="18" charset="0"/>
                <a:cs typeface="Times New Roman" pitchFamily="18" charset="0"/>
              </a:rPr>
              <a:t> (Harriet's brother) who helped purchase them. </a:t>
            </a:r>
          </a:p>
          <a:p>
            <a:pPr lvl="2"/>
            <a:r>
              <a:rPr lang="en-US" dirty="0" smtClean="0">
                <a:latin typeface="Times New Roman" pitchFamily="18" charset="0"/>
                <a:cs typeface="Times New Roman" pitchFamily="18" charset="0"/>
              </a:rPr>
              <a:t>To the South, it appeared the North was trying to "steal" the agreement through the popular sovereignty election. </a:t>
            </a:r>
          </a:p>
          <a:p>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2895600"/>
          </a:xfrm>
        </p:spPr>
        <p:txBody>
          <a:bodyPr>
            <a:normAutofit fontScale="77500" lnSpcReduction="20000"/>
          </a:bodyPr>
          <a:lstStyle/>
          <a:p>
            <a:pPr lvl="1"/>
            <a:r>
              <a:rPr lang="en-US" dirty="0" smtClean="0">
                <a:latin typeface="Times New Roman" pitchFamily="18" charset="0"/>
                <a:cs typeface="Times New Roman" pitchFamily="18" charset="0"/>
              </a:rPr>
              <a:t>When the election rolled around, pro-Southern "border ruffians" jumped over from Missouri to Kansas to "vote early and vote often." The South "won" the election for Kansas to become a slave state and set up a government at Shawnee Mission. </a:t>
            </a:r>
          </a:p>
          <a:p>
            <a:pPr lvl="2"/>
            <a:r>
              <a:rPr lang="en-US" dirty="0" smtClean="0">
                <a:latin typeface="Times New Roman" pitchFamily="18" charset="0"/>
                <a:cs typeface="Times New Roman" pitchFamily="18" charset="0"/>
              </a:rPr>
              <a:t>Free-</a:t>
            </a:r>
            <a:r>
              <a:rPr lang="en-US" dirty="0" err="1" smtClean="0">
                <a:latin typeface="Times New Roman" pitchFamily="18" charset="0"/>
                <a:cs typeface="Times New Roman" pitchFamily="18" charset="0"/>
              </a:rPr>
              <a:t>soilers</a:t>
            </a:r>
            <a:r>
              <a:rPr lang="en-US" dirty="0" smtClean="0">
                <a:latin typeface="Times New Roman" pitchFamily="18" charset="0"/>
                <a:cs typeface="Times New Roman" pitchFamily="18" charset="0"/>
              </a:rPr>
              <a:t> cried foul and set up their own government in Topeka. </a:t>
            </a:r>
          </a:p>
          <a:p>
            <a:pPr lvl="2"/>
            <a:r>
              <a:rPr lang="en-US" dirty="0" smtClean="0">
                <a:latin typeface="Times New Roman" pitchFamily="18" charset="0"/>
                <a:cs typeface="Times New Roman" pitchFamily="18" charset="0"/>
              </a:rPr>
              <a:t>Thus, after the election, there were two governments: one slave and based on a bogus election, and one free and illegitimate. </a:t>
            </a:r>
          </a:p>
          <a:p>
            <a:pPr lvl="1"/>
            <a:r>
              <a:rPr lang="en-US" dirty="0" smtClean="0">
                <a:latin typeface="Times New Roman" pitchFamily="18" charset="0"/>
                <a:cs typeface="Times New Roman" pitchFamily="18" charset="0"/>
              </a:rPr>
              <a:t>Things worsened when a roving gang of pro-slavery hoodlums, led by the outlaw William Clark Quantrill, shot up and burnt down free-soil Lawrence, Kansas. The slavery issue was certainly </a:t>
            </a:r>
            <a:r>
              <a:rPr lang="en-US" i="1"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solved. </a:t>
            </a:r>
          </a:p>
          <a:p>
            <a:endParaRPr lang="en-US" dirty="0"/>
          </a:p>
        </p:txBody>
      </p:sp>
      <p:pic>
        <p:nvPicPr>
          <p:cNvPr id="4" name="Picture 3" descr="viewer14.png"/>
          <p:cNvPicPr>
            <a:picLocks noChangeAspect="1"/>
          </p:cNvPicPr>
          <p:nvPr/>
        </p:nvPicPr>
        <p:blipFill>
          <a:blip r:embed="rId2"/>
          <a:srcRect l="4167" t="66667" r="6945" b="6667"/>
          <a:stretch>
            <a:fillRect/>
          </a:stretch>
        </p:blipFill>
        <p:spPr>
          <a:xfrm>
            <a:off x="0" y="2971800"/>
            <a:ext cx="9144000" cy="3657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Kansas in Convulsion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1"/>
            <a:r>
              <a:rPr lang="en-US" dirty="0" smtClean="0">
                <a:latin typeface="Times New Roman" pitchFamily="18" charset="0"/>
                <a:cs typeface="Times New Roman" pitchFamily="18" charset="0"/>
              </a:rPr>
              <a:t>The violence continued when </a:t>
            </a:r>
            <a:r>
              <a:rPr lang="en-US" b="1" dirty="0" smtClean="0">
                <a:latin typeface="Times New Roman" pitchFamily="18" charset="0"/>
                <a:cs typeface="Times New Roman" pitchFamily="18" charset="0"/>
              </a:rPr>
              <a:t>John Brown</a:t>
            </a:r>
            <a:r>
              <a:rPr lang="en-US" dirty="0" smtClean="0">
                <a:latin typeface="Times New Roman" pitchFamily="18" charset="0"/>
                <a:cs typeface="Times New Roman" pitchFamily="18" charset="0"/>
              </a:rPr>
              <a:t> and men set out for revenge for Lawrence. At Pottawatomie Creek he killed and chopped up 5 slavery supporters. </a:t>
            </a:r>
          </a:p>
          <a:p>
            <a:pPr lvl="2"/>
            <a:r>
              <a:rPr lang="en-US" dirty="0" smtClean="0">
                <a:latin typeface="Times New Roman" pitchFamily="18" charset="0"/>
                <a:cs typeface="Times New Roman" pitchFamily="18" charset="0"/>
              </a:rPr>
              <a:t>With the chaos and violence, Kansas was being called "</a:t>
            </a:r>
            <a:r>
              <a:rPr lang="en-US" b="1" dirty="0" smtClean="0">
                <a:latin typeface="Times New Roman" pitchFamily="18" charset="0"/>
                <a:cs typeface="Times New Roman" pitchFamily="18" charset="0"/>
              </a:rPr>
              <a:t>Bleeding Kansas</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Kansas had a large enough population by 1856 to apply for statehood. The pro-slavery government wrote up the </a:t>
            </a:r>
            <a:r>
              <a:rPr lang="en-US" b="1" dirty="0" smtClean="0">
                <a:latin typeface="Times New Roman" pitchFamily="18" charset="0"/>
                <a:cs typeface="Times New Roman" pitchFamily="18" charset="0"/>
              </a:rPr>
              <a:t>Lecompton Constitution</a:t>
            </a:r>
            <a:r>
              <a:rPr lang="en-US" dirty="0" smtClean="0">
                <a:latin typeface="Times New Roman" pitchFamily="18" charset="0"/>
                <a:cs typeface="Times New Roman" pitchFamily="18" charset="0"/>
              </a:rPr>
              <a:t> which could be approved "with" or "without slavery." But, even if "without slavery" were chosen, slave-owners already present would still be protected. Thus, Kansas would have slaves either way.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3114</Words>
  <Application>Microsoft Office PowerPoint</Application>
  <PresentationFormat>On-screen Show (4:3)</PresentationFormat>
  <Paragraphs>130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Stowe and Helper: Literary Incendiaries</vt:lpstr>
      <vt:lpstr>Slide 3</vt:lpstr>
      <vt:lpstr>Slide 4</vt:lpstr>
      <vt:lpstr>Slide 5</vt:lpstr>
      <vt:lpstr>Slide 6</vt:lpstr>
      <vt:lpstr>The North-South Contest for Kansas </vt:lpstr>
      <vt:lpstr>Slide 8</vt:lpstr>
      <vt:lpstr>Kansas in Convulsion </vt:lpstr>
      <vt:lpstr>Slide 10</vt:lpstr>
      <vt:lpstr>Slide 11</vt:lpstr>
      <vt:lpstr>Slide 12</vt:lpstr>
      <vt:lpstr>“Bully” Brooks and His Bludgeon </vt:lpstr>
      <vt:lpstr>“Old Buck” versus “The Pathfinder”</vt:lpstr>
      <vt:lpstr>The Electoral Fruits of 1856 </vt:lpstr>
      <vt:lpstr>The Dred Scott Bombshell </vt:lpstr>
      <vt:lpstr>Slide 17</vt:lpstr>
      <vt:lpstr>Slide 18</vt:lpstr>
      <vt:lpstr>Slide 19</vt:lpstr>
      <vt:lpstr>The Financial Crash of 1857  </vt:lpstr>
      <vt:lpstr>Slide 21</vt:lpstr>
      <vt:lpstr>Slide 22</vt:lpstr>
      <vt:lpstr>The Great Debate: Lincoln Versus Douglas </vt:lpstr>
      <vt:lpstr>Slide 24</vt:lpstr>
      <vt:lpstr>Slide 25</vt:lpstr>
      <vt:lpstr>Slide 26</vt:lpstr>
      <vt:lpstr>John Brown: Murderer or Martyr?</vt:lpstr>
      <vt:lpstr>Slide 28</vt:lpstr>
      <vt:lpstr>The Disruption of the Democrats </vt:lpstr>
      <vt:lpstr>Slide 30</vt:lpstr>
      <vt:lpstr>A Rail-Splitter Splits the Union </vt:lpstr>
      <vt:lpstr>The Electoral Upheaval of 1860 </vt:lpstr>
      <vt:lpstr>The Secessionist Exodus </vt:lpstr>
      <vt:lpstr>Slide 34</vt:lpstr>
      <vt:lpstr>The Collapse of Compromise </vt:lpstr>
      <vt:lpstr>Farewell to Union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dc:creator>
  <cp:lastModifiedBy>pete</cp:lastModifiedBy>
  <cp:revision>15</cp:revision>
  <dcterms:created xsi:type="dcterms:W3CDTF">2014-01-08T14:40:55Z</dcterms:created>
  <dcterms:modified xsi:type="dcterms:W3CDTF">2014-01-24T14:11:20Z</dcterms:modified>
</cp:coreProperties>
</file>