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2" r:id="rId8"/>
    <p:sldId id="263" r:id="rId9"/>
    <p:sldId id="264" r:id="rId10"/>
    <p:sldId id="265" r:id="rId11"/>
    <p:sldId id="269" r:id="rId12"/>
    <p:sldId id="267" r:id="rId13"/>
    <p:sldId id="270" r:id="rId14"/>
    <p:sldId id="271" r:id="rId15"/>
    <p:sldId id="266" r:id="rId16"/>
    <p:sldId id="268" r:id="rId17"/>
    <p:sldId id="274" r:id="rId18"/>
    <p:sldId id="275" r:id="rId19"/>
    <p:sldId id="277" r:id="rId20"/>
    <p:sldId id="276" r:id="rId21"/>
    <p:sldId id="278" r:id="rId22"/>
    <p:sldId id="279" r:id="rId23"/>
    <p:sldId id="280" r:id="rId24"/>
    <p:sldId id="281" r:id="rId25"/>
    <p:sldId id="282" r:id="rId26"/>
    <p:sldId id="283" r:id="rId27"/>
    <p:sldId id="284" r:id="rId28"/>
    <p:sldId id="285" r:id="rId29"/>
    <p:sldId id="286" r:id="rId30"/>
    <p:sldId id="272" r:id="rId31"/>
    <p:sldId id="273" r:id="rId32"/>
    <p:sldId id="287" r:id="rId33"/>
    <p:sldId id="288" r:id="rId34"/>
    <p:sldId id="289" r:id="rId35"/>
    <p:sldId id="290" r:id="rId36"/>
    <p:sldId id="292" r:id="rId37"/>
    <p:sldId id="293"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D21257-C473-44F8-99B9-77E570FD64D1}"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21257-C473-44F8-99B9-77E570FD64D1}"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21257-C473-44F8-99B9-77E570FD64D1}"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21257-C473-44F8-99B9-77E570FD64D1}"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D21257-C473-44F8-99B9-77E570FD64D1}"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D21257-C473-44F8-99B9-77E570FD64D1}"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D21257-C473-44F8-99B9-77E570FD64D1}" type="datetimeFigureOut">
              <a:rPr lang="en-US" smtClean="0"/>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D21257-C473-44F8-99B9-77E570FD64D1}" type="datetimeFigureOut">
              <a:rPr lang="en-US" smtClean="0"/>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21257-C473-44F8-99B9-77E570FD64D1}" type="datetimeFigureOut">
              <a:rPr lang="en-US" smtClean="0"/>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21257-C473-44F8-99B9-77E570FD64D1}"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21257-C473-44F8-99B9-77E570FD64D1}"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D86E9-46C4-497F-AACC-8655A28157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21257-C473-44F8-99B9-77E570FD64D1}" type="datetimeFigureOut">
              <a:rPr lang="en-US" smtClean="0"/>
              <a:t>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D86E9-46C4-497F-AACC-8655A28157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1/1d/Harriet_Tubman.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ampaignstops.blogs.nytimes.com/2012/09/27/is-this-the-nastiest-election-ev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descr="viewer4.png"/>
          <p:cNvPicPr>
            <a:picLocks noChangeAspect="1"/>
          </p:cNvPicPr>
          <p:nvPr/>
        </p:nvPicPr>
        <p:blipFill>
          <a:blip r:embed="rId2"/>
          <a:srcRect l="15278" t="3333" r="18055" b="46667"/>
          <a:stretch>
            <a:fillRect/>
          </a:stretch>
        </p:blipFill>
        <p:spPr>
          <a:xfrm>
            <a:off x="838200" y="0"/>
            <a:ext cx="73152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2"/>
            <a:r>
              <a:rPr lang="en-US" dirty="0" smtClean="0">
                <a:latin typeface="Times New Roman" pitchFamily="18" charset="0"/>
                <a:cs typeface="Times New Roman" pitchFamily="18" charset="0"/>
              </a:rPr>
              <a:t>The most bothersome to the South was the issue of runaway slaves. </a:t>
            </a:r>
          </a:p>
          <a:p>
            <a:pPr lvl="2"/>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Fugitive Slave Law</a:t>
            </a:r>
            <a:r>
              <a:rPr lang="en-US" dirty="0" smtClean="0">
                <a:latin typeface="Times New Roman" pitchFamily="18" charset="0"/>
                <a:cs typeface="Times New Roman" pitchFamily="18" charset="0"/>
              </a:rPr>
              <a:t> was supposed to "round up" runaways up North and ship them back South. This </a:t>
            </a:r>
            <a:r>
              <a:rPr lang="en-US" u="sng" dirty="0" smtClean="0">
                <a:latin typeface="Times New Roman" pitchFamily="18" charset="0"/>
                <a:cs typeface="Times New Roman" pitchFamily="18" charset="0"/>
              </a:rPr>
              <a:t>was largely </a:t>
            </a:r>
            <a:r>
              <a:rPr lang="en-US" i="1" u="sng" dirty="0" smtClean="0">
                <a:latin typeface="Times New Roman" pitchFamily="18" charset="0"/>
                <a:cs typeface="Times New Roman" pitchFamily="18" charset="0"/>
              </a:rPr>
              <a:t>not</a:t>
            </a:r>
            <a:r>
              <a:rPr lang="en-US" u="sng" dirty="0" smtClean="0">
                <a:latin typeface="Times New Roman" pitchFamily="18" charset="0"/>
                <a:cs typeface="Times New Roman" pitchFamily="18" charset="0"/>
              </a:rPr>
              <a:t> being done and the South took it as a personal offense</a:t>
            </a:r>
            <a:r>
              <a:rPr lang="en-US" dirty="0" smtClean="0">
                <a:latin typeface="Times New Roman" pitchFamily="18" charset="0"/>
                <a:cs typeface="Times New Roman" pitchFamily="18" charset="0"/>
              </a:rPr>
              <a:t>. </a:t>
            </a:r>
          </a:p>
          <a:p>
            <a:pPr lvl="4"/>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Underground Railroad</a:t>
            </a:r>
            <a:r>
              <a:rPr lang="en-US" dirty="0" smtClean="0">
                <a:latin typeface="Times New Roman" pitchFamily="18" charset="0"/>
                <a:cs typeface="Times New Roman" pitchFamily="18" charset="0"/>
              </a:rPr>
              <a:t> was a secret “route” from "station to station" that led many “passengers”, runaway slaves, to the North and eventually to Canada. </a:t>
            </a:r>
            <a:r>
              <a:rPr lang="en-US" b="1" dirty="0" smtClean="0">
                <a:latin typeface="Times New Roman" pitchFamily="18" charset="0"/>
                <a:cs typeface="Times New Roman" pitchFamily="18" charset="0"/>
              </a:rPr>
              <a:t>Harriet Tubman</a:t>
            </a:r>
            <a:r>
              <a:rPr lang="en-US" dirty="0" smtClean="0">
                <a:latin typeface="Times New Roman" pitchFamily="18" charset="0"/>
                <a:cs typeface="Times New Roman" pitchFamily="18" charset="0"/>
              </a:rPr>
              <a:t> was the most well-known "conductor" of the "railroad." She snuck back into the South 19 times and led some 300+ slaves to freedom</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7" name="Picture 3" descr="http://cstl.semo.edu/crossroads/srk2009/images/Reward.jpg"/>
          <p:cNvPicPr>
            <a:picLocks noChangeAspect="1" noChangeArrowheads="1"/>
          </p:cNvPicPr>
          <p:nvPr/>
        </p:nvPicPr>
        <p:blipFill>
          <a:blip r:embed="rId2"/>
          <a:srcRect/>
          <a:stretch>
            <a:fillRect/>
          </a:stretch>
        </p:blipFill>
        <p:spPr bwMode="auto">
          <a:xfrm>
            <a:off x="876301" y="1"/>
            <a:ext cx="6857999"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File:Harriet Tubman.jpg">
            <a:hlinkClick r:id="rId2"/>
          </p:cNvPr>
          <p:cNvPicPr>
            <a:picLocks noChangeAspect="1" noChangeArrowheads="1"/>
          </p:cNvPicPr>
          <p:nvPr/>
        </p:nvPicPr>
        <p:blipFill>
          <a:blip r:embed="rId3"/>
          <a:srcRect/>
          <a:stretch>
            <a:fillRect/>
          </a:stretch>
        </p:blipFill>
        <p:spPr bwMode="auto">
          <a:xfrm>
            <a:off x="1676400" y="65767"/>
            <a:ext cx="4762500" cy="679223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7651" name="Picture 3" descr="Image:Rankin house looking up path 2005.jpg"/>
          <p:cNvPicPr>
            <a:picLocks noChangeAspect="1" noChangeArrowheads="1"/>
          </p:cNvPicPr>
          <p:nvPr/>
        </p:nvPicPr>
        <p:blipFill>
          <a:blip r:embed="rId2"/>
          <a:srcRect/>
          <a:stretch>
            <a:fillRect/>
          </a:stretch>
        </p:blipFill>
        <p:spPr bwMode="auto">
          <a:xfrm>
            <a:off x="2133600" y="1447800"/>
            <a:ext cx="5105400" cy="5105400"/>
          </a:xfrm>
          <a:prstGeom prst="rect">
            <a:avLst/>
          </a:prstGeom>
          <a:noFill/>
        </p:spPr>
      </p:pic>
      <p:sp>
        <p:nvSpPr>
          <p:cNvPr id="7" name="Content Placeholder 6"/>
          <p:cNvSpPr>
            <a:spLocks noGrp="1"/>
          </p:cNvSpPr>
          <p:nvPr>
            <p:ph idx="1"/>
          </p:nvPr>
        </p:nvSpPr>
        <p:spPr>
          <a:xfrm>
            <a:off x="228600" y="304800"/>
            <a:ext cx="8915400" cy="762000"/>
          </a:xfrm>
        </p:spPr>
        <p:txBody>
          <a:bodyPr>
            <a:normAutofit fontScale="70000" lnSpcReduction="20000"/>
          </a:bodyPr>
          <a:lstStyle/>
          <a:p>
            <a:pPr>
              <a:buNone/>
            </a:pP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Rankin House on Liberty Hill in Ripley, Ohio where thousands of runaway slaves stayed on their way north to freedom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5" name="Picture 3" descr="http://cstl.semo.edu/crossroads/srk2009/Ellis/hidden_lg.jpg"/>
          <p:cNvPicPr>
            <a:picLocks noChangeAspect="1" noChangeArrowheads="1"/>
          </p:cNvPicPr>
          <p:nvPr/>
        </p:nvPicPr>
        <p:blipFill>
          <a:blip r:embed="rId2"/>
          <a:srcRect/>
          <a:stretch>
            <a:fillRect/>
          </a:stretch>
        </p:blipFill>
        <p:spPr bwMode="auto">
          <a:xfrm>
            <a:off x="0" y="457200"/>
            <a:ext cx="4203700" cy="6096000"/>
          </a:xfrm>
          <a:prstGeom prst="rect">
            <a:avLst/>
          </a:prstGeom>
          <a:noFill/>
        </p:spPr>
      </p:pic>
      <p:pic>
        <p:nvPicPr>
          <p:cNvPr id="28677" name="Picture 5" descr="http://cstl.semo.edu/crossroads/srk2009/UndergroundRailroadAttic.JPG"/>
          <p:cNvPicPr>
            <a:picLocks noChangeAspect="1" noChangeArrowheads="1"/>
          </p:cNvPicPr>
          <p:nvPr/>
        </p:nvPicPr>
        <p:blipFill>
          <a:blip r:embed="rId3" cstate="print"/>
          <a:srcRect/>
          <a:stretch>
            <a:fillRect/>
          </a:stretch>
        </p:blipFill>
        <p:spPr bwMode="auto">
          <a:xfrm>
            <a:off x="4419600" y="1295400"/>
            <a:ext cx="4521200" cy="3390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066800"/>
            <a:ext cx="8001000" cy="5059363"/>
          </a:xfrm>
        </p:spPr>
        <p:txBody>
          <a:bodyPr>
            <a:normAutofit fontScale="85000" lnSpcReduction="10000"/>
          </a:bodyPr>
          <a:lstStyle/>
          <a:p>
            <a:r>
              <a:rPr lang="en-US" dirty="0" smtClean="0">
                <a:latin typeface="Times New Roman" pitchFamily="18" charset="0"/>
                <a:cs typeface="Times New Roman" pitchFamily="18" charset="0"/>
              </a:rPr>
              <a:t>The south called for stricter Fugitive Slave  Laws by 1850. </a:t>
            </a:r>
          </a:p>
          <a:p>
            <a:r>
              <a:rPr lang="en-US" dirty="0" smtClean="0">
                <a:latin typeface="Times New Roman" pitchFamily="18" charset="0"/>
                <a:cs typeface="Times New Roman" pitchFamily="18" charset="0"/>
              </a:rPr>
              <a:t>The abolitionist who rant he underground railroad did not personally gain from their lawlessness. </a:t>
            </a:r>
          </a:p>
          <a:p>
            <a:r>
              <a:rPr lang="en-US" dirty="0" smtClean="0">
                <a:latin typeface="Times New Roman" pitchFamily="18" charset="0"/>
                <a:cs typeface="Times New Roman" pitchFamily="18" charset="0"/>
              </a:rPr>
              <a:t>To slave-owners, the loss of slaves was more infuriating than hurtful financially.</a:t>
            </a:r>
          </a:p>
          <a:p>
            <a:r>
              <a:rPr lang="en-US" dirty="0" smtClean="0">
                <a:latin typeface="Times New Roman" pitchFamily="18" charset="0"/>
                <a:cs typeface="Times New Roman" pitchFamily="18" charset="0"/>
              </a:rPr>
              <a:t>In 1850, estimates indicate that the South was losing around 1,000 slaves in a year, our of a total of 4 million slaves.</a:t>
            </a:r>
          </a:p>
          <a:p>
            <a:r>
              <a:rPr lang="en-US" dirty="0" smtClean="0">
                <a:latin typeface="Times New Roman" pitchFamily="18" charset="0"/>
                <a:cs typeface="Times New Roman" pitchFamily="18" charset="0"/>
              </a:rPr>
              <a:t>In fact more blacks probably earned their freedom by self-purchase of a masters voluntary emancipation than anything else.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Slave-masters were upset on principles. </a:t>
            </a:r>
          </a:p>
          <a:p>
            <a:r>
              <a:rPr lang="en-US" dirty="0" smtClean="0">
                <a:latin typeface="Times New Roman" pitchFamily="18" charset="0"/>
                <a:cs typeface="Times New Roman" pitchFamily="18" charset="0"/>
              </a:rPr>
              <a:t>They felt the Constitution upheld slavery, and the laws on Congress provided for effective slave catching. </a:t>
            </a:r>
          </a:p>
          <a:p>
            <a:r>
              <a:rPr lang="en-US" dirty="0" smtClean="0">
                <a:latin typeface="Times New Roman" pitchFamily="18" charset="0"/>
                <a:cs typeface="Times New Roman" pitchFamily="18" charset="0"/>
              </a:rPr>
              <a:t>One southern senator said:</a:t>
            </a:r>
          </a:p>
          <a:p>
            <a:pPr lvl="1"/>
            <a:r>
              <a:rPr lang="en-US" dirty="0" smtClean="0">
                <a:latin typeface="Times New Roman" pitchFamily="18" charset="0"/>
                <a:cs typeface="Times New Roman" pitchFamily="18" charset="0"/>
              </a:rPr>
              <a:t>“Although the loss of property is felt, the loss of honor is felt still more…”</a:t>
            </a:r>
            <a:endParaRPr lang="en-US" dirty="0">
              <a:latin typeface="Times New Roman" pitchFamily="18" charset="0"/>
              <a:cs typeface="Times New Roman" pitchFamily="18" charset="0"/>
            </a:endParaRPr>
          </a:p>
        </p:txBody>
      </p:sp>
      <p:sp>
        <p:nvSpPr>
          <p:cNvPr id="4" name="Rectangle 3"/>
          <p:cNvSpPr/>
          <p:nvPr/>
        </p:nvSpPr>
        <p:spPr>
          <a:xfrm>
            <a:off x="-228600" y="5638800"/>
            <a:ext cx="9144000" cy="369332"/>
          </a:xfrm>
          <a:prstGeom prst="rect">
            <a:avLst/>
          </a:prstGeom>
        </p:spPr>
        <p:txBody>
          <a:bodyPr wrap="square">
            <a:spAutoFit/>
          </a:bodyPr>
          <a:lstStyle/>
          <a:p>
            <a:pPr lvl="1"/>
            <a:r>
              <a:rPr lang="en-US" i="1" dirty="0" smtClean="0">
                <a:latin typeface="Times New Roman" pitchFamily="18" charset="0"/>
                <a:cs typeface="Times New Roman" pitchFamily="18" charset="0"/>
              </a:rPr>
              <a:t>With these hot issues heating up, political compromise was needed to avoid violent conflict. </a:t>
            </a:r>
            <a:endParaRPr lang="en-US" i="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Twilight of the Senatorial Giants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05800" cy="5257800"/>
          </a:xfrm>
        </p:spPr>
        <p:txBody>
          <a:bodyPr>
            <a:normAutofit/>
          </a:bodyPr>
          <a:lstStyle/>
          <a:p>
            <a:pPr lvl="1">
              <a:buNone/>
            </a:pPr>
            <a:r>
              <a:rPr lang="en-US" dirty="0" smtClean="0"/>
              <a:t>	</a:t>
            </a:r>
            <a:r>
              <a:rPr lang="en-US" i="1" dirty="0" smtClean="0">
                <a:latin typeface="Times New Roman" pitchFamily="18" charset="0"/>
                <a:cs typeface="Times New Roman" pitchFamily="18" charset="0"/>
              </a:rPr>
              <a:t>California's request to be a free state forced all of these issues onto the Congressional floor. </a:t>
            </a:r>
          </a:p>
          <a:p>
            <a:pPr lvl="1"/>
            <a:r>
              <a:rPr lang="en-US" dirty="0" smtClean="0">
                <a:latin typeface="Times New Roman" pitchFamily="18" charset="0"/>
                <a:cs typeface="Times New Roman" pitchFamily="18" charset="0"/>
              </a:rPr>
              <a:t>The 3 leading senators of the past decades had one more round of greatness in them… </a:t>
            </a:r>
          </a:p>
          <a:p>
            <a:pPr lvl="2"/>
            <a:r>
              <a:rPr lang="en-US" b="1" dirty="0" smtClean="0">
                <a:latin typeface="Times New Roman" pitchFamily="18" charset="0"/>
                <a:cs typeface="Times New Roman" pitchFamily="18" charset="0"/>
              </a:rPr>
              <a:t>Henry Clay</a:t>
            </a:r>
            <a:r>
              <a:rPr lang="en-US" dirty="0" smtClean="0">
                <a:latin typeface="Times New Roman" pitchFamily="18" charset="0"/>
                <a:cs typeface="Times New Roman" pitchFamily="18" charset="0"/>
              </a:rPr>
              <a:t> was known as the "Great Compromiser" and offered a compromise here. He was notably seconded by a young Senator </a:t>
            </a:r>
            <a:r>
              <a:rPr lang="en-US" b="1" dirty="0" smtClean="0">
                <a:latin typeface="Times New Roman" pitchFamily="18" charset="0"/>
                <a:cs typeface="Times New Roman" pitchFamily="18" charset="0"/>
              </a:rPr>
              <a:t>Stephen Douglas</a:t>
            </a:r>
            <a:r>
              <a:rPr lang="en-US" dirty="0" smtClean="0">
                <a:latin typeface="Times New Roman" pitchFamily="18" charset="0"/>
                <a:cs typeface="Times New Roman" pitchFamily="18" charset="0"/>
              </a:rPr>
              <a:t> who will take a larger role in events later. Clay </a:t>
            </a:r>
            <a:r>
              <a:rPr lang="en-US" u="sng" dirty="0" smtClean="0">
                <a:latin typeface="Times New Roman" pitchFamily="18" charset="0"/>
                <a:cs typeface="Times New Roman" pitchFamily="18" charset="0"/>
              </a:rPr>
              <a:t>urged both sides to make concessions</a:t>
            </a:r>
            <a:r>
              <a:rPr lang="en-US" dirty="0" smtClean="0">
                <a:latin typeface="Times New Roman" pitchFamily="18" charset="0"/>
                <a:cs typeface="Times New Roman" pitchFamily="18" charset="0"/>
              </a:rPr>
              <a:t> and to compromise. </a:t>
            </a:r>
          </a:p>
          <a:p>
            <a:pPr lvl="2">
              <a:buNone/>
            </a:pPr>
            <a:r>
              <a:rPr lang="en-US" dirty="0" smtClean="0">
                <a:latin typeface="Times New Roman" pitchFamily="18" charset="0"/>
                <a:cs typeface="Times New Roman" pitchFamily="18" charset="0"/>
              </a:rPr>
              <a: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4876799"/>
          </a:xfrm>
        </p:spPr>
        <p:txBody>
          <a:bodyPr>
            <a:normAutofit lnSpcReduction="10000"/>
          </a:bodyPr>
          <a:lstStyle/>
          <a:p>
            <a:pPr lvl="2"/>
            <a:r>
              <a:rPr lang="en-US" dirty="0" smtClean="0">
                <a:latin typeface="Times New Roman" pitchFamily="18" charset="0"/>
                <a:cs typeface="Times New Roman" pitchFamily="18" charset="0"/>
              </a:rPr>
              <a:t>For the South, </a:t>
            </a:r>
            <a:r>
              <a:rPr lang="en-US" b="1" dirty="0" smtClean="0">
                <a:latin typeface="Times New Roman" pitchFamily="18" charset="0"/>
                <a:cs typeface="Times New Roman" pitchFamily="18" charset="0"/>
              </a:rPr>
              <a:t>John C. Calhoun</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argued for states' rights</a:t>
            </a:r>
            <a:r>
              <a:rPr lang="en-US" dirty="0" smtClean="0">
                <a:latin typeface="Times New Roman" pitchFamily="18" charset="0"/>
                <a:cs typeface="Times New Roman" pitchFamily="18" charset="0"/>
              </a:rPr>
              <a:t> (the same argument as in the tariff crisis of the 1830's). He wanted slavery to be left alone, the runaway slaves to be returned to the South, and state balance kept intact. (but he will die in 1850 before the debate is finished) </a:t>
            </a:r>
          </a:p>
          <a:p>
            <a:pPr lvl="2">
              <a:buNone/>
            </a:pP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For the North, </a:t>
            </a:r>
            <a:r>
              <a:rPr lang="en-US" b="1" dirty="0" smtClean="0">
                <a:latin typeface="Times New Roman" pitchFamily="18" charset="0"/>
                <a:cs typeface="Times New Roman" pitchFamily="18" charset="0"/>
              </a:rPr>
              <a:t>Daniel Webster</a:t>
            </a:r>
            <a:r>
              <a:rPr lang="en-US" dirty="0" smtClean="0">
                <a:latin typeface="Times New Roman" pitchFamily="18" charset="0"/>
                <a:cs typeface="Times New Roman" pitchFamily="18" charset="0"/>
              </a:rPr>
              <a:t> had been opposed to slavery's expansion. But, in his famous "</a:t>
            </a:r>
            <a:r>
              <a:rPr lang="en-US" b="1" dirty="0" smtClean="0">
                <a:latin typeface="Times New Roman" pitchFamily="18" charset="0"/>
                <a:cs typeface="Times New Roman" pitchFamily="18" charset="0"/>
              </a:rPr>
              <a:t>Seventh of March</a:t>
            </a:r>
            <a:r>
              <a:rPr lang="en-US" dirty="0" smtClean="0">
                <a:latin typeface="Times New Roman" pitchFamily="18" charset="0"/>
                <a:cs typeface="Times New Roman" pitchFamily="18" charset="0"/>
              </a:rPr>
              <a:t>" speech he </a:t>
            </a:r>
            <a:r>
              <a:rPr lang="en-US" u="sng" dirty="0" smtClean="0">
                <a:latin typeface="Times New Roman" pitchFamily="18" charset="0"/>
                <a:cs typeface="Times New Roman" pitchFamily="18" charset="0"/>
              </a:rPr>
              <a:t>urged the North to compromise on the issue</a:t>
            </a:r>
            <a:r>
              <a:rPr lang="en-US" dirty="0" smtClean="0">
                <a:latin typeface="Times New Roman" pitchFamily="18" charset="0"/>
                <a:cs typeface="Times New Roman" pitchFamily="18" charset="0"/>
              </a:rPr>
              <a:t>. He felt that the lands of the Mexican Cession were too dry to grow cotton and therefore wouldn't need slavery anyway. </a:t>
            </a:r>
          </a:p>
          <a:p>
            <a:pPr lvl="4"/>
            <a:r>
              <a:rPr lang="en-US" dirty="0" smtClean="0">
                <a:latin typeface="Times New Roman" pitchFamily="18" charset="0"/>
                <a:cs typeface="Times New Roman" pitchFamily="18" charset="0"/>
              </a:rPr>
              <a:t>Abolitionists, like poet </a:t>
            </a:r>
            <a:r>
              <a:rPr lang="en-US" b="1" dirty="0" smtClean="0">
                <a:latin typeface="Times New Roman" pitchFamily="18" charset="0"/>
                <a:cs typeface="Times New Roman" pitchFamily="18" charset="0"/>
              </a:rPr>
              <a:t>Whittier</a:t>
            </a:r>
            <a:r>
              <a:rPr lang="en-US" dirty="0" smtClean="0">
                <a:latin typeface="Times New Roman" pitchFamily="18" charset="0"/>
                <a:cs typeface="Times New Roman" pitchFamily="18" charset="0"/>
              </a:rPr>
              <a:t>, sharply criticized Webster as a traitor to the cause.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Content Placeholder 3" descr="viewer8.png"/>
          <p:cNvPicPr>
            <a:picLocks noChangeAspect="1"/>
          </p:cNvPicPr>
          <p:nvPr/>
        </p:nvPicPr>
        <p:blipFill>
          <a:blip r:embed="rId2"/>
          <a:srcRect l="5805" t="63978" r="52105" b="5717"/>
          <a:stretch>
            <a:fillRect/>
          </a:stretch>
        </p:blipFill>
        <p:spPr>
          <a:xfrm>
            <a:off x="1676400" y="838200"/>
            <a:ext cx="5977467" cy="53797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Popular Sovereignty Panacea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1752" y="1527048"/>
            <a:ext cx="8503920" cy="5330952"/>
          </a:xfrm>
        </p:spPr>
        <p:txBody>
          <a:bodyPr>
            <a:normAutofit/>
          </a:bodyPr>
          <a:lstStyle/>
          <a:p>
            <a:pPr lvl="1"/>
            <a:r>
              <a:rPr lang="en-US" sz="2400" dirty="0" smtClean="0">
                <a:latin typeface="Times New Roman" pitchFamily="18" charset="0"/>
                <a:cs typeface="Times New Roman" pitchFamily="18" charset="0"/>
              </a:rPr>
              <a:t>The Mexican Cession lands opened a "can of worms" with the question, "What should be done about slavery in these lands?" </a:t>
            </a:r>
          </a:p>
          <a:p>
            <a:pPr lvl="1"/>
            <a:r>
              <a:rPr lang="en-US" sz="2400" dirty="0" smtClean="0">
                <a:latin typeface="Times New Roman" pitchFamily="18" charset="0"/>
                <a:cs typeface="Times New Roman" pitchFamily="18" charset="0"/>
              </a:rPr>
              <a:t>Further, with this question, the political parties (Whig and Democrat) were put into a tricky position. No matter which way they answered, half of the nation would be offended. </a:t>
            </a:r>
          </a:p>
          <a:p>
            <a:pPr lvl="2"/>
            <a:r>
              <a:rPr lang="en-US" sz="2400" dirty="0" smtClean="0">
                <a:latin typeface="Times New Roman" pitchFamily="18" charset="0"/>
                <a:cs typeface="Times New Roman" pitchFamily="18" charset="0"/>
              </a:rPr>
              <a:t>Largely, </a:t>
            </a:r>
            <a:r>
              <a:rPr lang="en-US" sz="2400" u="sng" dirty="0" smtClean="0">
                <a:latin typeface="Times New Roman" pitchFamily="18" charset="0"/>
                <a:cs typeface="Times New Roman" pitchFamily="18" charset="0"/>
              </a:rPr>
              <a:t>the parties simply chose to side-step the slavery-expansion question</a:t>
            </a:r>
            <a:r>
              <a:rPr lang="en-US" sz="2400" dirty="0" smtClean="0">
                <a:latin typeface="Times New Roman" pitchFamily="18" charset="0"/>
                <a:cs typeface="Times New Roman" pitchFamily="18" charset="0"/>
              </a:rPr>
              <a:t> (give no clear answer) so as to offend no one, …….hopefully.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Deadlock and Danger on Capitol Hill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153400" cy="4800600"/>
          </a:xfrm>
        </p:spPr>
        <p:txBody>
          <a:bodyPr>
            <a:normAutofit fontScale="92500" lnSpcReduction="20000"/>
          </a:bodyPr>
          <a:lstStyle/>
          <a:p>
            <a:endParaRPr lang="en-US" dirty="0" smtClean="0"/>
          </a:p>
          <a:p>
            <a:pPr lvl="1"/>
            <a:r>
              <a:rPr lang="en-US" dirty="0" smtClean="0">
                <a:latin typeface="Times New Roman" pitchFamily="18" charset="0"/>
                <a:cs typeface="Times New Roman" pitchFamily="18" charset="0"/>
              </a:rPr>
              <a:t>A "Young Guard" of politicians were emerging in Congress. They were more interested in purifying the nation than in preserving it. </a:t>
            </a:r>
          </a:p>
          <a:p>
            <a:pPr lvl="1"/>
            <a:r>
              <a:rPr lang="en-US" dirty="0" smtClean="0">
                <a:latin typeface="Times New Roman" pitchFamily="18" charset="0"/>
                <a:cs typeface="Times New Roman" pitchFamily="18" charset="0"/>
              </a:rPr>
              <a:t>Chief among the Young Guard was </a:t>
            </a:r>
            <a:r>
              <a:rPr lang="en-US" b="1" dirty="0" smtClean="0">
                <a:latin typeface="Times New Roman" pitchFamily="18" charset="0"/>
                <a:cs typeface="Times New Roman" pitchFamily="18" charset="0"/>
              </a:rPr>
              <a:t>William H. Seward</a:t>
            </a:r>
            <a:r>
              <a:rPr lang="en-US" dirty="0" smtClean="0">
                <a:latin typeface="Times New Roman" pitchFamily="18" charset="0"/>
                <a:cs typeface="Times New Roman" pitchFamily="18" charset="0"/>
              </a:rPr>
              <a:t> of NY. He was staunchly against slavery and argued that, when it came to slavery, Americans must follow a "</a:t>
            </a:r>
            <a:r>
              <a:rPr lang="en-US" b="1" dirty="0" smtClean="0">
                <a:latin typeface="Times New Roman" pitchFamily="18" charset="0"/>
                <a:cs typeface="Times New Roman" pitchFamily="18" charset="0"/>
              </a:rPr>
              <a:t>higher law</a:t>
            </a:r>
            <a:r>
              <a:rPr lang="en-US" dirty="0" smtClean="0">
                <a:latin typeface="Times New Roman" pitchFamily="18" charset="0"/>
                <a:cs typeface="Times New Roman" pitchFamily="18" charset="0"/>
              </a:rPr>
              <a:t>" (God's law), above the Constitution. </a:t>
            </a:r>
          </a:p>
          <a:p>
            <a:pPr lvl="2"/>
            <a:r>
              <a:rPr lang="en-US" dirty="0" smtClean="0">
                <a:latin typeface="Times New Roman" pitchFamily="18" charset="0"/>
                <a:cs typeface="Times New Roman" pitchFamily="18" charset="0"/>
              </a:rPr>
              <a:t>This moral high road may have cost Seward the presidency in 1860. </a:t>
            </a:r>
          </a:p>
          <a:p>
            <a:pPr lvl="1"/>
            <a:r>
              <a:rPr lang="en-US" dirty="0" smtClean="0">
                <a:latin typeface="Times New Roman" pitchFamily="18" charset="0"/>
                <a:cs typeface="Times New Roman" pitchFamily="18" charset="0"/>
              </a:rPr>
              <a:t>Pres. Zachary Taylor came under Seward influence. He appeared ready to veto any concessions on the matter. The chance for compromise seemed bleak.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Breaking the Congressional Logjam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latin typeface="Times New Roman" pitchFamily="18" charset="0"/>
                <a:cs typeface="Times New Roman" pitchFamily="18" charset="0"/>
              </a:rPr>
              <a:t>Suddenly, Pres. Taylor died. Vice-President </a:t>
            </a:r>
            <a:r>
              <a:rPr lang="en-US" b="1" dirty="0" smtClean="0">
                <a:latin typeface="Times New Roman" pitchFamily="18" charset="0"/>
                <a:cs typeface="Times New Roman" pitchFamily="18" charset="0"/>
              </a:rPr>
              <a:t>Millard Fillmore</a:t>
            </a:r>
            <a:r>
              <a:rPr lang="en-US" dirty="0" smtClean="0">
                <a:latin typeface="Times New Roman" pitchFamily="18" charset="0"/>
                <a:cs typeface="Times New Roman" pitchFamily="18" charset="0"/>
              </a:rPr>
              <a:t> took over and was more open to compromise. </a:t>
            </a:r>
          </a:p>
          <a:p>
            <a:pPr lvl="1"/>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Compromise of 1850</a:t>
            </a:r>
            <a:r>
              <a:rPr lang="en-US" dirty="0" smtClean="0">
                <a:latin typeface="Times New Roman" pitchFamily="18" charset="0"/>
                <a:cs typeface="Times New Roman" pitchFamily="18" charset="0"/>
              </a:rPr>
              <a:t> emerged. </a:t>
            </a:r>
          </a:p>
          <a:p>
            <a:pPr lvl="2"/>
            <a:r>
              <a:rPr lang="en-US" dirty="0" smtClean="0">
                <a:latin typeface="Times New Roman" pitchFamily="18" charset="0"/>
                <a:cs typeface="Times New Roman" pitchFamily="18" charset="0"/>
              </a:rPr>
              <a:t>Senate leaders Henry Clay, Daniel Webster, and Stephen Douglas all urged the North to compromise. </a:t>
            </a:r>
          </a:p>
          <a:p>
            <a:pPr lvl="2"/>
            <a:r>
              <a:rPr lang="en-US" dirty="0" smtClean="0">
                <a:latin typeface="Times New Roman" pitchFamily="18" charset="0"/>
                <a:cs typeface="Times New Roman" pitchFamily="18" charset="0"/>
              </a:rPr>
              <a:t>Southern "fire-eaters" were still very much a against concession/compromise. Yet, calmer minds prevailed, the South went along, and the Compromise of 1850 passed.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ewer9.png"/>
          <p:cNvPicPr>
            <a:picLocks noGrp="1" noChangeAspect="1"/>
          </p:cNvPicPr>
          <p:nvPr>
            <p:ph idx="1"/>
          </p:nvPr>
        </p:nvPicPr>
        <p:blipFill>
          <a:blip r:embed="rId2"/>
          <a:srcRect l="5805" t="5051" r="3701" b="69695"/>
          <a:stretch>
            <a:fillRect/>
          </a:stretch>
        </p:blipFill>
        <p:spPr>
          <a:xfrm>
            <a:off x="304800" y="1"/>
            <a:ext cx="8382000" cy="3048000"/>
          </a:xfrm>
        </p:spPr>
      </p:pic>
      <p:pic>
        <p:nvPicPr>
          <p:cNvPr id="5" name="Content Placeholder 4" descr="viewer10.png"/>
          <p:cNvPicPr>
            <a:picLocks noChangeAspect="1"/>
          </p:cNvPicPr>
          <p:nvPr/>
        </p:nvPicPr>
        <p:blipFill>
          <a:blip r:embed="rId3"/>
          <a:srcRect l="5805" t="4069" r="28428" b="62960"/>
          <a:stretch>
            <a:fillRect/>
          </a:stretch>
        </p:blipFill>
        <p:spPr>
          <a:xfrm>
            <a:off x="1357010" y="2971800"/>
            <a:ext cx="6201382" cy="3886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Balancing the Compromise Scales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676400"/>
            <a:ext cx="8915400" cy="4648200"/>
          </a:xfrm>
        </p:spPr>
        <p:txBody>
          <a:bodyPr/>
          <a:lstStyle/>
          <a:p>
            <a:pPr lvl="1"/>
            <a:r>
              <a:rPr lang="en-US" dirty="0" smtClean="0">
                <a:latin typeface="Times New Roman" pitchFamily="18" charset="0"/>
                <a:cs typeface="Times New Roman" pitchFamily="18" charset="0"/>
              </a:rPr>
              <a:t>What the North got… </a:t>
            </a:r>
          </a:p>
          <a:p>
            <a:pPr lvl="2"/>
            <a:r>
              <a:rPr lang="en-US" dirty="0" smtClean="0">
                <a:latin typeface="Times New Roman" pitchFamily="18" charset="0"/>
                <a:cs typeface="Times New Roman" pitchFamily="18" charset="0"/>
              </a:rPr>
              <a:t>California admitted as a free state. This tipped the balance to the free side, permanently. </a:t>
            </a:r>
          </a:p>
          <a:p>
            <a:pPr lvl="2"/>
            <a:r>
              <a:rPr lang="en-US" dirty="0" smtClean="0">
                <a:latin typeface="Times New Roman" pitchFamily="18" charset="0"/>
                <a:cs typeface="Times New Roman" pitchFamily="18" charset="0"/>
              </a:rPr>
              <a:t>Texas gave up its claims to lands disputed with New Mexico. </a:t>
            </a:r>
          </a:p>
          <a:p>
            <a:pPr lvl="2"/>
            <a:r>
              <a:rPr lang="en-US" dirty="0" smtClean="0">
                <a:latin typeface="Times New Roman" pitchFamily="18" charset="0"/>
                <a:cs typeface="Times New Roman" pitchFamily="18" charset="0"/>
              </a:rPr>
              <a:t>The slave </a:t>
            </a:r>
            <a:r>
              <a:rPr lang="en-US" i="1" dirty="0" smtClean="0">
                <a:latin typeface="Times New Roman" pitchFamily="18" charset="0"/>
                <a:cs typeface="Times New Roman" pitchFamily="18" charset="0"/>
              </a:rPr>
              <a:t>trade</a:t>
            </a:r>
            <a:r>
              <a:rPr lang="en-US" dirty="0" smtClean="0">
                <a:latin typeface="Times New Roman" pitchFamily="18" charset="0"/>
                <a:cs typeface="Times New Roman" pitchFamily="18" charset="0"/>
              </a:rPr>
              <a:t> in District of Columbia was banned, but </a:t>
            </a:r>
            <a:r>
              <a:rPr lang="en-US" i="1" dirty="0" smtClean="0">
                <a:latin typeface="Times New Roman" pitchFamily="18" charset="0"/>
                <a:cs typeface="Times New Roman" pitchFamily="18" charset="0"/>
              </a:rPr>
              <a:t>slavery</a:t>
            </a:r>
            <a:r>
              <a:rPr lang="en-US" dirty="0" smtClean="0">
                <a:latin typeface="Times New Roman" pitchFamily="18" charset="0"/>
                <a:cs typeface="Times New Roman" pitchFamily="18" charset="0"/>
              </a:rPr>
              <a:t> was still legal. This was symbolic only. It was symbolic in that the nation’s capital “took a stance” against the trade. However, it was impractical because the trade only was illegal, not slavery, and since a person could easily buy a slave in next-door Virginia.</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8686800" cy="4830763"/>
          </a:xfrm>
        </p:spPr>
        <p:txBody>
          <a:bodyPr/>
          <a:lstStyle/>
          <a:p>
            <a:pPr lvl="1"/>
            <a:r>
              <a:rPr lang="en-US" dirty="0" smtClean="0">
                <a:latin typeface="Times New Roman" pitchFamily="18" charset="0"/>
                <a:cs typeface="Times New Roman" pitchFamily="18" charset="0"/>
              </a:rPr>
              <a:t>What the South got… </a:t>
            </a:r>
          </a:p>
          <a:p>
            <a:pPr lvl="2"/>
            <a:r>
              <a:rPr lang="en-US" dirty="0" smtClean="0">
                <a:latin typeface="Times New Roman" pitchFamily="18" charset="0"/>
                <a:cs typeface="Times New Roman" pitchFamily="18" charset="0"/>
              </a:rPr>
              <a:t>Popular sovereignty in the Mexican Cession lands. This was good for the South because prior to this, there was to be no new slave lands (the 36°30’ Missouri Compromise line had drawn that). On paper, this opened a lot of land to slavery, possibly. This was bad for the South because those lands were too dry to raise cotton anyway and therefore would never see slaves. </a:t>
            </a:r>
          </a:p>
          <a:p>
            <a:pPr lvl="2"/>
            <a:r>
              <a:rPr lang="en-US" dirty="0" smtClean="0">
                <a:latin typeface="Times New Roman" pitchFamily="18" charset="0"/>
                <a:cs typeface="Times New Roman" pitchFamily="18" charset="0"/>
              </a:rPr>
              <a:t>Texas was paid $10 million for the land lost to New Mexico.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15400" cy="6248400"/>
          </a:xfrm>
        </p:spPr>
        <p:txBody>
          <a:bodyPr>
            <a:normAutofit fontScale="92500"/>
          </a:bodyPr>
          <a:lstStyle/>
          <a:p>
            <a:pPr lvl="2"/>
            <a:r>
              <a:rPr lang="en-US" dirty="0" smtClean="0">
                <a:latin typeface="Times New Roman" pitchFamily="18" charset="0"/>
                <a:cs typeface="Times New Roman" pitchFamily="18" charset="0"/>
              </a:rPr>
              <a:t>A new, tougher Fugitive Slave Law of 1850 had real teeth in it. Details held that:</a:t>
            </a:r>
          </a:p>
          <a:p>
            <a:pPr lvl="3"/>
            <a:r>
              <a:rPr lang="en-US" dirty="0" smtClean="0">
                <a:latin typeface="Times New Roman" pitchFamily="18" charset="0"/>
                <a:cs typeface="Times New Roman" pitchFamily="18" charset="0"/>
              </a:rPr>
              <a:t> (a) runaway slaves weren't given "due process" rights if caught</a:t>
            </a:r>
          </a:p>
          <a:p>
            <a:pPr lvl="3"/>
            <a:r>
              <a:rPr lang="en-US" dirty="0" smtClean="0">
                <a:latin typeface="Times New Roman" pitchFamily="18" charset="0"/>
                <a:cs typeface="Times New Roman" pitchFamily="18" charset="0"/>
              </a:rPr>
              <a:t>(b) the official that handled the case received $5 for a slave's freedom but $10 for a slave's return</a:t>
            </a:r>
          </a:p>
          <a:p>
            <a:pPr lvl="3"/>
            <a:r>
              <a:rPr lang="en-US" dirty="0" smtClean="0">
                <a:latin typeface="Times New Roman" pitchFamily="18" charset="0"/>
                <a:cs typeface="Times New Roman" pitchFamily="18" charset="0"/>
              </a:rPr>
              <a:t> (c) officials were demanded to catch runaway slaves despite their personal convictions on the matter. </a:t>
            </a:r>
          </a:p>
          <a:p>
            <a:pPr lvl="3">
              <a:buNone/>
            </a:pPr>
            <a:endParaRPr lang="en-US" dirty="0" smtClean="0">
              <a:latin typeface="Times New Roman" pitchFamily="18" charset="0"/>
              <a:cs typeface="Times New Roman" pitchFamily="18" charset="0"/>
            </a:endParaRPr>
          </a:p>
          <a:p>
            <a:pPr lvl="4"/>
            <a:r>
              <a:rPr lang="en-US" u="sng" dirty="0" smtClean="0">
                <a:latin typeface="Times New Roman" pitchFamily="18" charset="0"/>
                <a:cs typeface="Times New Roman" pitchFamily="18" charset="0"/>
              </a:rPr>
              <a:t>This Fugitive Slave Law proved to the be most controversial of the measures</a:t>
            </a:r>
            <a:r>
              <a:rPr lang="en-US" dirty="0" smtClean="0">
                <a:latin typeface="Times New Roman" pitchFamily="18" charset="0"/>
                <a:cs typeface="Times New Roman" pitchFamily="18" charset="0"/>
              </a:rPr>
              <a:t>. </a:t>
            </a:r>
          </a:p>
          <a:p>
            <a:pPr lvl="4"/>
            <a:r>
              <a:rPr lang="en-US" dirty="0" smtClean="0">
                <a:latin typeface="Times New Roman" pitchFamily="18" charset="0"/>
                <a:cs typeface="Times New Roman" pitchFamily="18" charset="0"/>
              </a:rPr>
              <a:t>Northerners hated being forced to catch slaves. In places, they passed "</a:t>
            </a:r>
            <a:r>
              <a:rPr lang="en-US" b="1" dirty="0" smtClean="0">
                <a:latin typeface="Times New Roman" pitchFamily="18" charset="0"/>
                <a:cs typeface="Times New Roman" pitchFamily="18" charset="0"/>
              </a:rPr>
              <a:t>Personal Liberty Laws</a:t>
            </a:r>
            <a:r>
              <a:rPr lang="en-US" dirty="0" smtClean="0">
                <a:latin typeface="Times New Roman" pitchFamily="18" charset="0"/>
                <a:cs typeface="Times New Roman" pitchFamily="18" charset="0"/>
              </a:rPr>
              <a:t>" which stated local officials </a:t>
            </a:r>
            <a:r>
              <a:rPr lang="en-US" i="1" dirty="0" smtClean="0">
                <a:latin typeface="Times New Roman" pitchFamily="18" charset="0"/>
                <a:cs typeface="Times New Roman" pitchFamily="18" charset="0"/>
              </a:rPr>
              <a:t>didn't</a:t>
            </a:r>
            <a:r>
              <a:rPr lang="en-US" dirty="0" smtClean="0">
                <a:latin typeface="Times New Roman" pitchFamily="18" charset="0"/>
                <a:cs typeface="Times New Roman" pitchFamily="18" charset="0"/>
              </a:rPr>
              <a:t> have to chase and return fugitive slaves. </a:t>
            </a:r>
          </a:p>
          <a:p>
            <a:pPr lvl="4"/>
            <a:r>
              <a:rPr lang="en-US" dirty="0" smtClean="0">
                <a:latin typeface="Times New Roman" pitchFamily="18" charset="0"/>
                <a:cs typeface="Times New Roman" pitchFamily="18" charset="0"/>
              </a:rPr>
              <a:t>Southerners were outraged that the law was </a:t>
            </a:r>
            <a:r>
              <a:rPr lang="en-US" i="1"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enforced or was ignored. It was supposed to be one of their major concessions in the Compromise, and it appeared to have been thrown out the window. </a:t>
            </a:r>
          </a:p>
          <a:p>
            <a:pPr lvl="4"/>
            <a:r>
              <a:rPr lang="en-US" b="1" dirty="0" smtClean="0">
                <a:latin typeface="Times New Roman" pitchFamily="18" charset="0"/>
                <a:cs typeface="Times New Roman" pitchFamily="18" charset="0"/>
              </a:rPr>
              <a:t>Anthony Burns</a:t>
            </a:r>
            <a:r>
              <a:rPr lang="en-US" dirty="0" smtClean="0">
                <a:latin typeface="Times New Roman" pitchFamily="18" charset="0"/>
                <a:cs typeface="Times New Roman" pitchFamily="18" charset="0"/>
              </a:rPr>
              <a:t> personified the law. He was a runaway slave, captured and tried. But, violent protests eventually saw him bought out of slavery. He then went on to college and became a preacher</a:t>
            </a:r>
            <a:r>
              <a:rPr lang="en-US" dirty="0" smtClean="0"/>
              <a:t>.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latin typeface="Times New Roman" pitchFamily="18" charset="0"/>
                <a:cs typeface="Times New Roman" pitchFamily="18" charset="0"/>
              </a:rPr>
              <a:t>All told, </a:t>
            </a:r>
            <a:r>
              <a:rPr lang="en-US" u="sng" dirty="0" smtClean="0">
                <a:latin typeface="Times New Roman" pitchFamily="18" charset="0"/>
                <a:cs typeface="Times New Roman" pitchFamily="18" charset="0"/>
              </a:rPr>
              <a:t>the North got the better of the Compromise of 1850</a:t>
            </a:r>
            <a:r>
              <a:rPr lang="en-US" dirty="0" smtClean="0">
                <a:latin typeface="Times New Roman" pitchFamily="18" charset="0"/>
                <a:cs typeface="Times New Roman" pitchFamily="18" charset="0"/>
              </a:rPr>
              <a:t>. This is true because (a) the balance tipped their way, (b) the Fugitive Slave Law was largely not enforced, and (c) it bought time before war while the North could build up their resources.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Defeat and Doom for the Whigs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305800" cy="4830763"/>
          </a:xfrm>
        </p:spPr>
        <p:txBody>
          <a:bodyPr>
            <a:normAutofit fontScale="85000" lnSpcReduction="20000"/>
          </a:bodyPr>
          <a:lstStyle/>
          <a:p>
            <a:endParaRPr lang="en-US" dirty="0" smtClean="0"/>
          </a:p>
          <a:p>
            <a:pPr lvl="1"/>
            <a:r>
              <a:rPr lang="en-US" dirty="0" smtClean="0">
                <a:latin typeface="Times New Roman" pitchFamily="18" charset="0"/>
                <a:cs typeface="Times New Roman" pitchFamily="18" charset="0"/>
              </a:rPr>
              <a:t>In the election of 1852, the Democrats nominated unknown </a:t>
            </a:r>
            <a:r>
              <a:rPr lang="en-US" b="1" dirty="0" smtClean="0">
                <a:latin typeface="Times New Roman" pitchFamily="18" charset="0"/>
                <a:cs typeface="Times New Roman" pitchFamily="18" charset="0"/>
              </a:rPr>
              <a:t>Franklin Pierce</a:t>
            </a:r>
            <a:r>
              <a:rPr lang="en-US" dirty="0" smtClean="0">
                <a:latin typeface="Times New Roman" pitchFamily="18" charset="0"/>
                <a:cs typeface="Times New Roman" pitchFamily="18" charset="0"/>
              </a:rPr>
              <a:t>. Pierce was not a great leader, but had no enemies. </a:t>
            </a:r>
          </a:p>
          <a:p>
            <a:pPr lvl="1"/>
            <a:r>
              <a:rPr lang="en-US" dirty="0" smtClean="0">
                <a:latin typeface="Times New Roman" pitchFamily="18" charset="0"/>
                <a:cs typeface="Times New Roman" pitchFamily="18" charset="0"/>
              </a:rPr>
              <a:t>The Whigs put </a:t>
            </a:r>
            <a:r>
              <a:rPr lang="en-US" b="1" dirty="0" smtClean="0">
                <a:latin typeface="Times New Roman" pitchFamily="18" charset="0"/>
                <a:cs typeface="Times New Roman" pitchFamily="18" charset="0"/>
              </a:rPr>
              <a:t>Gen. Winfield Scott</a:t>
            </a:r>
            <a:r>
              <a:rPr lang="en-US" dirty="0" smtClean="0">
                <a:latin typeface="Times New Roman" pitchFamily="18" charset="0"/>
                <a:cs typeface="Times New Roman" pitchFamily="18" charset="0"/>
              </a:rPr>
              <a:t> ("Old Fuss and Feathers"), the hero of the Mexican War, on the ballot. </a:t>
            </a:r>
          </a:p>
          <a:p>
            <a:pPr lvl="1"/>
            <a:r>
              <a:rPr lang="en-US" dirty="0" smtClean="0">
                <a:latin typeface="Times New Roman" pitchFamily="18" charset="0"/>
                <a:cs typeface="Times New Roman" pitchFamily="18" charset="0"/>
              </a:rPr>
              <a:t>The largest issue of the day, slavery, was soft-pedaled so as to </a:t>
            </a:r>
            <a:r>
              <a:rPr lang="en-US" i="1"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offend anyone. As a result, the campaign was full of silliness and personal attacks. </a:t>
            </a:r>
          </a:p>
          <a:p>
            <a:pPr lvl="2"/>
            <a:r>
              <a:rPr lang="en-US" dirty="0" smtClean="0">
                <a:latin typeface="Times New Roman" pitchFamily="18" charset="0"/>
                <a:cs typeface="Times New Roman" pitchFamily="18" charset="0"/>
              </a:rPr>
              <a:t>Slavery did split the Whigs, however. Northern and Southern Whigs disagreed on the party platform and the party candidate. </a:t>
            </a:r>
          </a:p>
          <a:p>
            <a:pPr lvl="2"/>
            <a:r>
              <a:rPr lang="en-US" dirty="0" smtClean="0">
                <a:latin typeface="Times New Roman" pitchFamily="18" charset="0"/>
                <a:cs typeface="Times New Roman" pitchFamily="18" charset="0"/>
              </a:rPr>
              <a:t>Additionally, the new </a:t>
            </a:r>
            <a:r>
              <a:rPr lang="en-US" b="1" dirty="0" smtClean="0">
                <a:latin typeface="Times New Roman" pitchFamily="18" charset="0"/>
                <a:cs typeface="Times New Roman" pitchFamily="18" charset="0"/>
              </a:rPr>
              <a:t>Free Soil Party</a:t>
            </a:r>
            <a:r>
              <a:rPr lang="en-US" dirty="0" smtClean="0">
                <a:latin typeface="Times New Roman" pitchFamily="18" charset="0"/>
                <a:cs typeface="Times New Roman" pitchFamily="18" charset="0"/>
              </a:rPr>
              <a:t> garnered 5% of the Northern vote (hurting Scott). </a:t>
            </a:r>
          </a:p>
          <a:p>
            <a:pPr lvl="1"/>
            <a:r>
              <a:rPr lang="en-US" dirty="0" smtClean="0">
                <a:latin typeface="Times New Roman" pitchFamily="18" charset="0"/>
                <a:cs typeface="Times New Roman" pitchFamily="18" charset="0"/>
              </a:rPr>
              <a:t>As a result, Pierce won in a landslide, 254 to 42 in the electoral vote.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Expansionist Stirrings South of the Border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1"/>
            <a:r>
              <a:rPr lang="en-US" dirty="0" smtClean="0">
                <a:latin typeface="Times New Roman" pitchFamily="18" charset="0"/>
                <a:cs typeface="Times New Roman" pitchFamily="18" charset="0"/>
              </a:rPr>
              <a:t>The California Gold Rush had instilled interest in Central America (since many 49'ers had crossed there). And, the British influence in Central America was strong, and perhaps growing, despite the Monroe Doctrine. </a:t>
            </a:r>
          </a:p>
          <a:p>
            <a:pPr lvl="2"/>
            <a:r>
              <a:rPr lang="en-US" dirty="0" smtClean="0">
                <a:latin typeface="Times New Roman" pitchFamily="18" charset="0"/>
                <a:cs typeface="Times New Roman" pitchFamily="18" charset="0"/>
              </a:rPr>
              <a:t>There were some U.S.-British tensions, but the </a:t>
            </a:r>
            <a:r>
              <a:rPr lang="en-US" b="1" dirty="0" smtClean="0">
                <a:latin typeface="Times New Roman" pitchFamily="18" charset="0"/>
                <a:cs typeface="Times New Roman" pitchFamily="18" charset="0"/>
              </a:rPr>
              <a:t>Clayton-Bulwer Treaty</a:t>
            </a:r>
            <a:r>
              <a:rPr lang="en-US" dirty="0" smtClean="0">
                <a:latin typeface="Times New Roman" pitchFamily="18" charset="0"/>
                <a:cs typeface="Times New Roman" pitchFamily="18" charset="0"/>
              </a:rPr>
              <a:t> eased them. It </a:t>
            </a:r>
            <a:r>
              <a:rPr lang="en-US" u="sng" dirty="0" smtClean="0">
                <a:latin typeface="Times New Roman" pitchFamily="18" charset="0"/>
                <a:cs typeface="Times New Roman" pitchFamily="18" charset="0"/>
              </a:rPr>
              <a:t>said neither the U.S. or Britain would take over the area without the other's agreement</a:t>
            </a:r>
            <a:r>
              <a:rPr lang="en-US" dirty="0" smtClean="0">
                <a:latin typeface="Times New Roman" pitchFamily="18" charset="0"/>
                <a:cs typeface="Times New Roman" pitchFamily="18" charset="0"/>
              </a:rPr>
              <a:t>. This would later prove to be a roadblock to Teddy Roosevelt's construction of the Panama Canal.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839200" cy="6248400"/>
          </a:xfrm>
        </p:spPr>
        <p:txBody>
          <a:bodyPr>
            <a:normAutofit fontScale="85000" lnSpcReduction="10000"/>
          </a:bodyPr>
          <a:lstStyle/>
          <a:p>
            <a:pPr lvl="1"/>
            <a:r>
              <a:rPr lang="en-US" dirty="0" smtClean="0">
                <a:latin typeface="Times New Roman" pitchFamily="18" charset="0"/>
                <a:cs typeface="Times New Roman" pitchFamily="18" charset="0"/>
              </a:rPr>
              <a:t>Activities in Latin America succeeded in throwing fuel on the “</a:t>
            </a:r>
            <a:r>
              <a:rPr lang="en-US" b="1" dirty="0" err="1" smtClean="0">
                <a:latin typeface="Times New Roman" pitchFamily="18" charset="0"/>
                <a:cs typeface="Times New Roman" pitchFamily="18" charset="0"/>
              </a:rPr>
              <a:t>slavocracy</a:t>
            </a:r>
            <a:r>
              <a:rPr lang="en-US" dirty="0" smtClean="0">
                <a:latin typeface="Times New Roman" pitchFamily="18" charset="0"/>
                <a:cs typeface="Times New Roman" pitchFamily="18" charset="0"/>
              </a:rPr>
              <a:t>” theory (a conspiracy theory where the South was supposedly always seeking to add new slave lands). </a:t>
            </a:r>
          </a:p>
          <a:p>
            <a:pPr lvl="2"/>
            <a:r>
              <a:rPr lang="en-US" dirty="0" smtClean="0">
                <a:latin typeface="Times New Roman" pitchFamily="18" charset="0"/>
                <a:cs typeface="Times New Roman" pitchFamily="18" charset="0"/>
              </a:rPr>
              <a:t>In the summer of 1856, Southerner </a:t>
            </a:r>
            <a:r>
              <a:rPr lang="en-US" b="1" dirty="0" smtClean="0">
                <a:latin typeface="Times New Roman" pitchFamily="18" charset="0"/>
                <a:cs typeface="Times New Roman" pitchFamily="18" charset="0"/>
              </a:rPr>
              <a:t>William Walker</a:t>
            </a:r>
            <a:r>
              <a:rPr lang="en-US" dirty="0" smtClean="0">
                <a:latin typeface="Times New Roman" pitchFamily="18" charset="0"/>
                <a:cs typeface="Times New Roman" pitchFamily="18" charset="0"/>
              </a:rPr>
              <a:t> tried to take over </a:t>
            </a:r>
            <a:r>
              <a:rPr lang="en-US" u="sng" dirty="0" smtClean="0">
                <a:latin typeface="Times New Roman" pitchFamily="18" charset="0"/>
                <a:cs typeface="Times New Roman" pitchFamily="18" charset="0"/>
              </a:rPr>
              <a:t>Nicaragua</a:t>
            </a:r>
            <a:r>
              <a:rPr lang="en-US" dirty="0" smtClean="0">
                <a:latin typeface="Times New Roman" pitchFamily="18" charset="0"/>
                <a:cs typeface="Times New Roman" pitchFamily="18" charset="0"/>
              </a:rPr>
              <a:t>. He did so, sort of, named himself president, legalized slavery, and wished for Pres. Pierce to annexed the region. Meanwhile, Nicaraguans reclaimed their land and executed him. </a:t>
            </a:r>
          </a:p>
          <a:p>
            <a:pPr lvl="2"/>
            <a:r>
              <a:rPr lang="en-US" dirty="0" smtClean="0">
                <a:latin typeface="Times New Roman" pitchFamily="18" charset="0"/>
                <a:cs typeface="Times New Roman" pitchFamily="18" charset="0"/>
              </a:rPr>
              <a:t>Southerners also looked to </a:t>
            </a:r>
            <a:r>
              <a:rPr lang="en-US" u="sng" dirty="0" smtClean="0">
                <a:latin typeface="Times New Roman" pitchFamily="18" charset="0"/>
                <a:cs typeface="Times New Roman" pitchFamily="18" charset="0"/>
              </a:rPr>
              <a:t>Cuba</a:t>
            </a:r>
            <a:r>
              <a:rPr lang="en-US" dirty="0" smtClean="0">
                <a:latin typeface="Times New Roman" pitchFamily="18" charset="0"/>
                <a:cs typeface="Times New Roman" pitchFamily="18" charset="0"/>
              </a:rPr>
              <a:t>. </a:t>
            </a:r>
          </a:p>
          <a:p>
            <a:pPr lvl="4"/>
            <a:r>
              <a:rPr lang="en-US" dirty="0" smtClean="0">
                <a:latin typeface="Times New Roman" pitchFamily="18" charset="0"/>
                <a:cs typeface="Times New Roman" pitchFamily="18" charset="0"/>
              </a:rPr>
              <a:t>Americans offered to buy Cuba from Spain but were turned down. So, in 1850-51, two groups of </a:t>
            </a:r>
            <a:r>
              <a:rPr lang="en-US" i="1" dirty="0" err="1" smtClean="0">
                <a:latin typeface="Times New Roman" pitchFamily="18" charset="0"/>
                <a:cs typeface="Times New Roman" pitchFamily="18" charset="0"/>
              </a:rPr>
              <a:t>filibusteros</a:t>
            </a:r>
            <a:r>
              <a:rPr lang="en-US" dirty="0" smtClean="0">
                <a:latin typeface="Times New Roman" pitchFamily="18" charset="0"/>
                <a:cs typeface="Times New Roman" pitchFamily="18" charset="0"/>
              </a:rPr>
              <a:t> ("freebooters" or pirates including some leading Southerners) invaded Cuba. Their half-baked plan was to somehow take over and claim Cuba for the U.S. They failed miserably. </a:t>
            </a:r>
          </a:p>
          <a:p>
            <a:pPr lvl="4"/>
            <a:r>
              <a:rPr lang="en-US" dirty="0" smtClean="0">
                <a:latin typeface="Times New Roman" pitchFamily="18" charset="0"/>
                <a:cs typeface="Times New Roman" pitchFamily="18" charset="0"/>
              </a:rPr>
              <a:t>In 1854, Cubans seized the American ship </a:t>
            </a:r>
            <a:r>
              <a:rPr lang="en-US" i="1" dirty="0" smtClean="0">
                <a:latin typeface="Times New Roman" pitchFamily="18" charset="0"/>
                <a:cs typeface="Times New Roman" pitchFamily="18" charset="0"/>
              </a:rPr>
              <a:t>Black Warrior</a:t>
            </a:r>
            <a:r>
              <a:rPr lang="en-US" dirty="0" smtClean="0">
                <a:latin typeface="Times New Roman" pitchFamily="18" charset="0"/>
                <a:cs typeface="Times New Roman" pitchFamily="18" charset="0"/>
              </a:rPr>
              <a:t> on a technical issue. Pierce then had a reason to go to war, if he wished, and win Cuba. </a:t>
            </a:r>
          </a:p>
          <a:p>
            <a:pPr lvl="4"/>
            <a:r>
              <a:rPr lang="en-US" dirty="0" smtClean="0">
                <a:latin typeface="Times New Roman" pitchFamily="18" charset="0"/>
                <a:cs typeface="Times New Roman" pitchFamily="18" charset="0"/>
              </a:rPr>
              <a:t>Meanwhile though, Pierce sent delegates to speak with Spain, England, and France in Ostend, Belgium to make a deal. The </a:t>
            </a:r>
            <a:r>
              <a:rPr lang="en-US" b="1" dirty="0" smtClean="0">
                <a:latin typeface="Times New Roman" pitchFamily="18" charset="0"/>
                <a:cs typeface="Times New Roman" pitchFamily="18" charset="0"/>
              </a:rPr>
              <a:t>Ostend Manifesto</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said the U.S. would offer $120 million for Cuba, and if Spain rejected it, the U.S. would be justified in taking Cuba by force</a:t>
            </a:r>
            <a:r>
              <a:rPr lang="en-US" dirty="0" smtClean="0">
                <a:latin typeface="Times New Roman" pitchFamily="18" charset="0"/>
                <a:cs typeface="Times New Roman" pitchFamily="18" charset="0"/>
              </a:rPr>
              <a:t>. </a:t>
            </a:r>
          </a:p>
          <a:p>
            <a:pPr lvl="4"/>
            <a:r>
              <a:rPr lang="en-US" dirty="0" smtClean="0">
                <a:latin typeface="Times New Roman" pitchFamily="18" charset="0"/>
                <a:cs typeface="Times New Roman" pitchFamily="18" charset="0"/>
              </a:rPr>
              <a:t>When the Ostend Manifesto details leaked out, Northern free-</a:t>
            </a:r>
            <a:r>
              <a:rPr lang="en-US" dirty="0" err="1" smtClean="0">
                <a:latin typeface="Times New Roman" pitchFamily="18" charset="0"/>
                <a:cs typeface="Times New Roman" pitchFamily="18" charset="0"/>
              </a:rPr>
              <a:t>soilers</a:t>
            </a:r>
            <a:r>
              <a:rPr lang="en-US" dirty="0" smtClean="0">
                <a:latin typeface="Times New Roman" pitchFamily="18" charset="0"/>
                <a:cs typeface="Times New Roman" pitchFamily="18" charset="0"/>
              </a:rPr>
              <a:t> were up-in-warms. The </a:t>
            </a:r>
            <a:r>
              <a:rPr lang="en-US" dirty="0" err="1" smtClean="0">
                <a:latin typeface="Times New Roman" pitchFamily="18" charset="0"/>
                <a:cs typeface="Times New Roman" pitchFamily="18" charset="0"/>
              </a:rPr>
              <a:t>slavocracy</a:t>
            </a:r>
            <a:r>
              <a:rPr lang="en-US" dirty="0" smtClean="0">
                <a:latin typeface="Times New Roman" pitchFamily="18" charset="0"/>
                <a:cs typeface="Times New Roman" pitchFamily="18" charset="0"/>
              </a:rPr>
              <a:t> theory seemed more real than ever with these secret dealings. As a result, Pierce backed away from the deal embarrassed.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371600"/>
            <a:ext cx="8458200" cy="4754563"/>
          </a:xfrm>
        </p:spPr>
        <p:txBody>
          <a:bodyPr/>
          <a:lstStyle/>
          <a:p>
            <a:pPr lvl="1"/>
            <a:r>
              <a:rPr lang="en-US" sz="2400" dirty="0" smtClean="0">
                <a:latin typeface="Times New Roman" pitchFamily="18" charset="0"/>
                <a:cs typeface="Times New Roman" pitchFamily="18" charset="0"/>
              </a:rPr>
              <a:t>In the election of 1848, Polk was ailing and would not run again. </a:t>
            </a:r>
          </a:p>
          <a:p>
            <a:pPr lvl="2"/>
            <a:r>
              <a:rPr lang="en-US" sz="2400" dirty="0" smtClean="0">
                <a:latin typeface="Times New Roman" pitchFamily="18" charset="0"/>
                <a:cs typeface="Times New Roman" pitchFamily="18" charset="0"/>
              </a:rPr>
              <a:t>The Democrats nominated </a:t>
            </a:r>
            <a:r>
              <a:rPr lang="en-US" sz="2400" b="1" dirty="0" smtClean="0">
                <a:latin typeface="Times New Roman" pitchFamily="18" charset="0"/>
                <a:cs typeface="Times New Roman" pitchFamily="18" charset="0"/>
              </a:rPr>
              <a:t>Gen. Lewis Cass</a:t>
            </a:r>
            <a:r>
              <a:rPr lang="en-US" sz="2400" dirty="0" smtClean="0">
                <a:latin typeface="Times New Roman" pitchFamily="18" charset="0"/>
                <a:cs typeface="Times New Roman" pitchFamily="18" charset="0"/>
              </a:rPr>
              <a:t> who'd spoken previously for </a:t>
            </a:r>
            <a:r>
              <a:rPr lang="en-US" sz="2400" b="1" dirty="0" smtClean="0">
                <a:latin typeface="Times New Roman" pitchFamily="18" charset="0"/>
                <a:cs typeface="Times New Roman" pitchFamily="18" charset="0"/>
              </a:rPr>
              <a:t>popular sovereignty</a:t>
            </a:r>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the people of a territory should decide and issue for themselves</a:t>
            </a:r>
            <a:r>
              <a:rPr lang="en-US" sz="2400" dirty="0" smtClean="0">
                <a:latin typeface="Times New Roman" pitchFamily="18" charset="0"/>
                <a:cs typeface="Times New Roman" pitchFamily="18" charset="0"/>
              </a:rPr>
              <a:t>). </a:t>
            </a:r>
          </a:p>
          <a:p>
            <a:pPr lvl="2"/>
            <a:r>
              <a:rPr lang="en-US" sz="2400" dirty="0" smtClean="0">
                <a:latin typeface="Times New Roman" pitchFamily="18" charset="0"/>
                <a:cs typeface="Times New Roman" pitchFamily="18" charset="0"/>
              </a:rPr>
              <a:t>The popular sovereignty position was well-liked by politicians since it enabled them to take a neutral stance and rather say, "Let the people decide." During the campaign, however, he kept rather silent on slavery.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Allure of Asia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1"/>
            <a:r>
              <a:rPr lang="en-US" dirty="0" smtClean="0">
                <a:latin typeface="Times New Roman" pitchFamily="18" charset="0"/>
                <a:cs typeface="Times New Roman" pitchFamily="18" charset="0"/>
              </a:rPr>
              <a:t>Following the British example, America sought to expand her influence in Asia. </a:t>
            </a:r>
          </a:p>
          <a:p>
            <a:pPr lvl="1"/>
            <a:r>
              <a:rPr lang="en-US" dirty="0" smtClean="0">
                <a:latin typeface="Times New Roman" pitchFamily="18" charset="0"/>
                <a:cs typeface="Times New Roman" pitchFamily="18" charset="0"/>
              </a:rPr>
              <a:t>Pres. Tyler sent </a:t>
            </a:r>
            <a:r>
              <a:rPr lang="en-US" b="1" dirty="0" smtClean="0">
                <a:latin typeface="Times New Roman" pitchFamily="18" charset="0"/>
                <a:cs typeface="Times New Roman" pitchFamily="18" charset="0"/>
              </a:rPr>
              <a:t>Caleb Cushing</a:t>
            </a:r>
            <a:r>
              <a:rPr lang="en-US" dirty="0" smtClean="0">
                <a:latin typeface="Times New Roman" pitchFamily="18" charset="0"/>
                <a:cs typeface="Times New Roman" pitchFamily="18" charset="0"/>
              </a:rPr>
              <a:t> to China to work a deal favorable to the U.S. An agreement was reached to start diplomatic relations and grant "most favored nation" status to the U.S. (opening up trade). </a:t>
            </a:r>
          </a:p>
          <a:p>
            <a:pPr lvl="2"/>
            <a:r>
              <a:rPr lang="en-US" dirty="0" smtClean="0">
                <a:latin typeface="Times New Roman" pitchFamily="18" charset="0"/>
                <a:cs typeface="Times New Roman" pitchFamily="18" charset="0"/>
              </a:rPr>
              <a:t>The door also opened for thousands of American missionaries to spread the Gospel in China. </a:t>
            </a:r>
          </a:p>
          <a:p>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latin typeface="Times New Roman" pitchFamily="18" charset="0"/>
                <a:cs typeface="Times New Roman" pitchFamily="18" charset="0"/>
              </a:rPr>
              <a:t>Next, the U.S. wanted to link up with Japan. </a:t>
            </a:r>
          </a:p>
          <a:p>
            <a:pPr lvl="2"/>
            <a:r>
              <a:rPr lang="en-US" dirty="0" smtClean="0">
                <a:latin typeface="Times New Roman" pitchFamily="18" charset="0"/>
                <a:cs typeface="Times New Roman" pitchFamily="18" charset="0"/>
              </a:rPr>
              <a:t>Since Japan was a traditional country that considered westerners to be heathens, they were reluctant to deal with the Americans. </a:t>
            </a:r>
          </a:p>
          <a:p>
            <a:pPr lvl="2"/>
            <a:r>
              <a:rPr lang="en-US" dirty="0" smtClean="0">
                <a:latin typeface="Times New Roman" pitchFamily="18" charset="0"/>
                <a:cs typeface="Times New Roman" pitchFamily="18" charset="0"/>
              </a:rPr>
              <a:t>The U.S. sent </a:t>
            </a:r>
            <a:r>
              <a:rPr lang="en-US" b="1" dirty="0" smtClean="0">
                <a:latin typeface="Times New Roman" pitchFamily="18" charset="0"/>
                <a:cs typeface="Times New Roman" pitchFamily="18" charset="0"/>
              </a:rPr>
              <a:t>Commodore Matthew Perry</a:t>
            </a:r>
            <a:r>
              <a:rPr lang="en-US" dirty="0" smtClean="0">
                <a:latin typeface="Times New Roman" pitchFamily="18" charset="0"/>
                <a:cs typeface="Times New Roman" pitchFamily="18" charset="0"/>
              </a:rPr>
              <a:t> to Tokyo in 1852-54. Through a mix of diplomacy and threat, Perry </a:t>
            </a:r>
            <a:r>
              <a:rPr lang="en-US" u="sng" dirty="0" smtClean="0">
                <a:latin typeface="Times New Roman" pitchFamily="18" charset="0"/>
                <a:cs typeface="Times New Roman" pitchFamily="18" charset="0"/>
              </a:rPr>
              <a:t>got Japan to open itself to trade</a:t>
            </a:r>
            <a:r>
              <a:rPr lang="en-US" dirty="0" smtClean="0">
                <a:latin typeface="Times New Roman" pitchFamily="18" charset="0"/>
                <a:cs typeface="Times New Roman" pitchFamily="18" charset="0"/>
              </a:rPr>
              <a:t> in the Treaty of Kanagawa. </a:t>
            </a:r>
          </a:p>
          <a:p>
            <a:pPr lvl="2"/>
            <a:r>
              <a:rPr lang="en-US" dirty="0" smtClean="0">
                <a:latin typeface="Times New Roman" pitchFamily="18" charset="0"/>
                <a:cs typeface="Times New Roman" pitchFamily="18" charset="0"/>
              </a:rPr>
              <a:t>This broke Japan’s centuries-old traditional of isolation, and started them down a road of modernization and then imperialism and militarism.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Pacific Railroad Promoters and the Gadsden Purchase</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752600"/>
            <a:ext cx="8382000" cy="4373563"/>
          </a:xfrm>
        </p:spPr>
        <p:txBody>
          <a:bodyPr>
            <a:normAutofit fontScale="92500" lnSpcReduction="10000"/>
          </a:bodyPr>
          <a:lstStyle/>
          <a:p>
            <a:pPr lvl="1"/>
            <a:r>
              <a:rPr lang="en-US" dirty="0" smtClean="0">
                <a:latin typeface="Times New Roman" pitchFamily="18" charset="0"/>
                <a:cs typeface="Times New Roman" pitchFamily="18" charset="0"/>
              </a:rPr>
              <a:t>After gaining California and Oregon, Americans wanted a transcontinental railroad to link the east and west coasts. </a:t>
            </a:r>
          </a:p>
          <a:p>
            <a:pPr lvl="1"/>
            <a:r>
              <a:rPr lang="en-US" dirty="0" smtClean="0">
                <a:latin typeface="Times New Roman" pitchFamily="18" charset="0"/>
                <a:cs typeface="Times New Roman" pitchFamily="18" charset="0"/>
              </a:rPr>
              <a:t>Both the North and South clamored to have the line built in their region (for prestige and financial success). The Southern route was eventually chosen as best. </a:t>
            </a:r>
          </a:p>
          <a:p>
            <a:pPr lvl="2"/>
            <a:r>
              <a:rPr lang="en-US" dirty="0" smtClean="0">
                <a:latin typeface="Times New Roman" pitchFamily="18" charset="0"/>
                <a:cs typeface="Times New Roman" pitchFamily="18" charset="0"/>
              </a:rPr>
              <a:t>There were two reasons the Southern route was considered better: (1) the land was organized meaning any Indian attacks could be repelled by the U.S. Army and (2) geography—the plan was to skirt south of the Rocky Mountains. </a:t>
            </a:r>
          </a:p>
          <a:p>
            <a:pPr lvl="2"/>
            <a:r>
              <a:rPr lang="en-US" dirty="0" smtClean="0">
                <a:latin typeface="Times New Roman" pitchFamily="18" charset="0"/>
                <a:cs typeface="Times New Roman" pitchFamily="18" charset="0"/>
              </a:rPr>
              <a:t>There was one problem: a portion of the land ran through Mexico.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143000"/>
            <a:ext cx="8305800" cy="4983163"/>
          </a:xfrm>
        </p:spPr>
        <p:txBody>
          <a:bodyPr/>
          <a:lstStyle/>
          <a:p>
            <a:pPr lvl="1"/>
            <a:r>
              <a:rPr lang="en-US" b="1" dirty="0" smtClean="0">
                <a:latin typeface="Times New Roman" pitchFamily="18" charset="0"/>
                <a:cs typeface="Times New Roman" pitchFamily="18" charset="0"/>
              </a:rPr>
              <a:t>James Gadsden</a:t>
            </a:r>
            <a:r>
              <a:rPr lang="en-US" dirty="0" smtClean="0">
                <a:latin typeface="Times New Roman" pitchFamily="18" charset="0"/>
                <a:cs typeface="Times New Roman" pitchFamily="18" charset="0"/>
              </a:rPr>
              <a:t> was sent to Mexico to work a deal for the land. The </a:t>
            </a:r>
            <a:r>
              <a:rPr lang="en-US" b="1" dirty="0" smtClean="0">
                <a:latin typeface="Times New Roman" pitchFamily="18" charset="0"/>
                <a:cs typeface="Times New Roman" pitchFamily="18" charset="0"/>
              </a:rPr>
              <a:t>Gadsden Purchase</a:t>
            </a:r>
            <a:r>
              <a:rPr lang="en-US" dirty="0" smtClean="0">
                <a:latin typeface="Times New Roman" pitchFamily="18" charset="0"/>
                <a:cs typeface="Times New Roman" pitchFamily="18" charset="0"/>
              </a:rPr>
              <a:t> bought the southern chunk of present Arizona and New Mexico for $10 million, a hefty price tag in comparison to other "purchases." </a:t>
            </a:r>
          </a:p>
          <a:p>
            <a:pPr lvl="1"/>
            <a:r>
              <a:rPr lang="en-US" dirty="0" smtClean="0">
                <a:latin typeface="Times New Roman" pitchFamily="18" charset="0"/>
                <a:cs typeface="Times New Roman" pitchFamily="18" charset="0"/>
              </a:rPr>
              <a:t>Regardless of the price, the transcontinental railroad seemed ready to be built with Southerners happy.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Douglas’s Kansas-Nebraska Scheme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lvl="1"/>
            <a:r>
              <a:rPr lang="en-US" b="1" dirty="0" smtClean="0">
                <a:latin typeface="Times New Roman" pitchFamily="18" charset="0"/>
                <a:cs typeface="Times New Roman" pitchFamily="18" charset="0"/>
              </a:rPr>
              <a:t>Stephen Douglas</a:t>
            </a:r>
            <a:r>
              <a:rPr lang="en-US" dirty="0" smtClean="0">
                <a:latin typeface="Times New Roman" pitchFamily="18" charset="0"/>
                <a:cs typeface="Times New Roman" pitchFamily="18" charset="0"/>
              </a:rPr>
              <a:t> threw a wrench in the railroad plans. Being an Illinois senator, he wanted the railroad up north with Chicago as a major terminus. </a:t>
            </a:r>
          </a:p>
          <a:p>
            <a:pPr lvl="1"/>
            <a:r>
              <a:rPr lang="en-US" dirty="0" smtClean="0">
                <a:latin typeface="Times New Roman" pitchFamily="18" charset="0"/>
                <a:cs typeface="Times New Roman" pitchFamily="18" charset="0"/>
              </a:rPr>
              <a:t>He proposed to organize Kansas and Nebraska through the </a:t>
            </a:r>
            <a:r>
              <a:rPr lang="en-US" b="1" dirty="0" smtClean="0">
                <a:latin typeface="Times New Roman" pitchFamily="18" charset="0"/>
                <a:cs typeface="Times New Roman" pitchFamily="18" charset="0"/>
              </a:rPr>
              <a:t>Kansas-Nebraska Act</a:t>
            </a:r>
            <a:r>
              <a:rPr lang="en-US" dirty="0" smtClean="0">
                <a:latin typeface="Times New Roman" pitchFamily="18" charset="0"/>
                <a:cs typeface="Times New Roman" pitchFamily="18" charset="0"/>
              </a:rPr>
              <a:t> and move the transcontinental railroad up north. </a:t>
            </a:r>
          </a:p>
          <a:p>
            <a:pPr lvl="1"/>
            <a:r>
              <a:rPr lang="en-US" dirty="0" smtClean="0">
                <a:latin typeface="Times New Roman" pitchFamily="18" charset="0"/>
                <a:cs typeface="Times New Roman" pitchFamily="18" charset="0"/>
              </a:rPr>
              <a:t>Southerners certainly wouldn't do this, unless they got something substantial in return. The stage was set for a deal to be made…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686800" cy="5943600"/>
          </a:xfrm>
        </p:spPr>
        <p:txBody>
          <a:bodyPr>
            <a:normAutofit/>
          </a:bodyPr>
          <a:lstStyle/>
          <a:p>
            <a:pPr lvl="2"/>
            <a:r>
              <a:rPr lang="en-US" dirty="0" smtClean="0">
                <a:latin typeface="Times New Roman" pitchFamily="18" charset="0"/>
                <a:cs typeface="Times New Roman" pitchFamily="18" charset="0"/>
              </a:rPr>
              <a:t>The North got the transcontinental railroad moved up North. Also, Kansas and Nebraska were officially organized as territories. </a:t>
            </a:r>
          </a:p>
          <a:p>
            <a:pPr lvl="2">
              <a:buNone/>
            </a:pP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The South was awarded popular sovereignty in Kansas and Nebraska. To do this, the Missouri Compromise of 1820 was </a:t>
            </a:r>
            <a:r>
              <a:rPr lang="en-US" b="1" i="1" dirty="0" smtClean="0">
                <a:latin typeface="Times New Roman" pitchFamily="18" charset="0"/>
                <a:cs typeface="Times New Roman" pitchFamily="18" charset="0"/>
              </a:rPr>
              <a:t>repealed</a:t>
            </a:r>
            <a:r>
              <a:rPr lang="en-US" dirty="0" smtClean="0">
                <a:latin typeface="Times New Roman" pitchFamily="18" charset="0"/>
                <a:cs typeface="Times New Roman" pitchFamily="18" charset="0"/>
              </a:rPr>
              <a:t> (because it forbade slavery above the 36°30’ line). </a:t>
            </a:r>
          </a:p>
          <a:p>
            <a:pPr lvl="3"/>
            <a:endParaRPr lang="en-US" dirty="0" smtClean="0"/>
          </a:p>
          <a:p>
            <a:pPr lvl="4"/>
            <a:r>
              <a:rPr lang="en-US" dirty="0" smtClean="0"/>
              <a:t>Southerners were very happy with the possibility of slavery open to so many lands (the Mexican Cession accepting California, and now Kansas and Nebraska which had been </a:t>
            </a:r>
            <a:r>
              <a:rPr lang="en-US" i="1" dirty="0" smtClean="0"/>
              <a:t>closed</a:t>
            </a:r>
            <a:r>
              <a:rPr lang="en-US" dirty="0" smtClean="0"/>
              <a:t> to slavery). </a:t>
            </a:r>
          </a:p>
          <a:p>
            <a:pPr lvl="4"/>
            <a:r>
              <a:rPr lang="en-US" dirty="0" smtClean="0"/>
              <a:t>Slavocracy theorists said, "There goes the South again, always trying to get more slave land."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latin typeface="Times New Roman" pitchFamily="18" charset="0"/>
                <a:cs typeface="Times New Roman" pitchFamily="18" charset="0"/>
              </a:rPr>
              <a:t>Despite disagreement, the Kansas-Nebraska Act passed in 1856, </a:t>
            </a:r>
            <a:r>
              <a:rPr lang="en-US" u="sng" dirty="0" smtClean="0">
                <a:latin typeface="Times New Roman" pitchFamily="18" charset="0"/>
                <a:cs typeface="Times New Roman" pitchFamily="18" charset="0"/>
              </a:rPr>
              <a:t>repealing the Missouri Compromise, and opened Kansas and Nebraska to popular sovereignty</a:t>
            </a:r>
            <a:r>
              <a:rPr lang="en-US" dirty="0" smtClean="0">
                <a:latin typeface="Times New Roman" pitchFamily="18" charset="0"/>
                <a:cs typeface="Times New Roman" pitchFamily="18" charset="0"/>
              </a:rPr>
              <a:t>.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ewer11.png"/>
          <p:cNvPicPr>
            <a:picLocks noGrp="1" noChangeAspect="1"/>
          </p:cNvPicPr>
          <p:nvPr>
            <p:ph idx="1"/>
          </p:nvPr>
        </p:nvPicPr>
        <p:blipFill>
          <a:blip r:embed="rId2"/>
          <a:srcRect l="10394" t="57243" r="5805" b="5717"/>
          <a:stretch>
            <a:fillRect/>
          </a:stretch>
        </p:blipFill>
        <p:spPr>
          <a:xfrm>
            <a:off x="0" y="3124200"/>
            <a:ext cx="6758102" cy="3733800"/>
          </a:xfrm>
        </p:spPr>
      </p:pic>
      <p:pic>
        <p:nvPicPr>
          <p:cNvPr id="5" name="Picture 4" descr="viewer11.png"/>
          <p:cNvPicPr>
            <a:picLocks noChangeAspect="1"/>
          </p:cNvPicPr>
          <p:nvPr/>
        </p:nvPicPr>
        <p:blipFill>
          <a:blip r:embed="rId2"/>
          <a:srcRect l="52778" t="6667" r="5556" b="64444"/>
          <a:stretch>
            <a:fillRect/>
          </a:stretch>
        </p:blipFill>
        <p:spPr>
          <a:xfrm>
            <a:off x="4343401" y="228600"/>
            <a:ext cx="4495800" cy="38963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Congress Legislates a Civil War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endParaRPr lang="en-US" dirty="0" smtClean="0"/>
          </a:p>
          <a:p>
            <a:pPr lvl="1"/>
            <a:r>
              <a:rPr lang="en-US" dirty="0" smtClean="0">
                <a:latin typeface="Times New Roman" pitchFamily="18" charset="0"/>
                <a:cs typeface="Times New Roman" pitchFamily="18" charset="0"/>
              </a:rPr>
              <a:t>The Kansas-Nebraska Act may have had the railroad and compromise as its motivation, but it split the nation. </a:t>
            </a:r>
          </a:p>
          <a:p>
            <a:pPr lvl="1"/>
            <a:r>
              <a:rPr lang="en-US" dirty="0" smtClean="0">
                <a:latin typeface="Times New Roman" pitchFamily="18" charset="0"/>
                <a:cs typeface="Times New Roman" pitchFamily="18" charset="0"/>
              </a:rPr>
              <a:t>It erased the Missouri Compromise and undercut the Compromise of 1850 because </a:t>
            </a:r>
            <a:r>
              <a:rPr lang="en-US" u="sng" dirty="0" smtClean="0">
                <a:latin typeface="Times New Roman" pitchFamily="18" charset="0"/>
                <a:cs typeface="Times New Roman" pitchFamily="18" charset="0"/>
              </a:rPr>
              <a:t>it re-opened the slavery issue</a:t>
            </a:r>
            <a:r>
              <a:rPr lang="en-US" dirty="0" smtClean="0">
                <a:latin typeface="Times New Roman" pitchFamily="18" charset="0"/>
                <a:cs typeface="Times New Roman" pitchFamily="18" charset="0"/>
              </a:rPr>
              <a:t>. </a:t>
            </a:r>
          </a:p>
          <a:p>
            <a:pPr lvl="1"/>
            <a:r>
              <a:rPr lang="en-US" dirty="0" smtClean="0">
                <a:latin typeface="Times New Roman" pitchFamily="18" charset="0"/>
                <a:cs typeface="Times New Roman" pitchFamily="18" charset="0"/>
              </a:rPr>
              <a:t>The Fugitive Slave Law was simply left to die by Northerners. This infuriated Southerners. </a:t>
            </a:r>
          </a:p>
          <a:p>
            <a:pPr lvl="1"/>
            <a:r>
              <a:rPr lang="en-US" dirty="0" smtClean="0">
                <a:latin typeface="Times New Roman" pitchFamily="18" charset="0"/>
                <a:cs typeface="Times New Roman" pitchFamily="18" charset="0"/>
              </a:rPr>
              <a:t>The Democrats were split down the middle over the slavery issue. </a:t>
            </a:r>
          </a:p>
          <a:p>
            <a:pPr lvl="1"/>
            <a:r>
              <a:rPr lang="en-US" b="1" i="1" dirty="0" smtClean="0">
                <a:latin typeface="Times New Roman" pitchFamily="18" charset="0"/>
                <a:cs typeface="Times New Roman" pitchFamily="18" charset="0"/>
              </a:rPr>
              <a:t>Another political party, the Republicans, were born. Republicans drew a wide group of people, but they essentially stole the Free Soil position against the expansion of slavery.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2133600" cy="4525963"/>
          </a:xfrm>
        </p:spPr>
        <p:txBody>
          <a:bodyPr>
            <a:normAutofit/>
          </a:bodyPr>
          <a:lstStyle/>
          <a:p>
            <a:r>
              <a:rPr lang="en-US" sz="1600" dirty="0" smtClean="0">
                <a:latin typeface="Times New Roman" pitchFamily="18" charset="0"/>
                <a:cs typeface="Times New Roman" pitchFamily="18" charset="0"/>
              </a:rPr>
              <a:t>Political cartoon about </a:t>
            </a:r>
            <a:r>
              <a:rPr lang="en-US" sz="1600" b="1" dirty="0" smtClean="0">
                <a:latin typeface="Times New Roman" pitchFamily="18" charset="0"/>
                <a:cs typeface="Times New Roman" pitchFamily="18" charset="0"/>
              </a:rPr>
              <a:t>General Zachary Taylor</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This was a part of the Democratic campaign in 1848 charging that Taylor’s reputation rested on Mexican skulls. </a:t>
            </a:r>
            <a:endParaRPr lang="en-US" sz="1600" dirty="0">
              <a:latin typeface="Times New Roman" pitchFamily="18" charset="0"/>
              <a:cs typeface="Times New Roman" pitchFamily="18" charset="0"/>
            </a:endParaRPr>
          </a:p>
        </p:txBody>
      </p:sp>
      <p:pic>
        <p:nvPicPr>
          <p:cNvPr id="1026" name="Picture 2" descr="Anti-Whig poster depicting Zachary Taylor as “An Available Candidate,” 1848">
            <a:hlinkClick r:id="rId2"/>
          </p:cNvPr>
          <p:cNvPicPr>
            <a:picLocks noChangeAspect="1" noChangeArrowheads="1"/>
          </p:cNvPicPr>
          <p:nvPr/>
        </p:nvPicPr>
        <p:blipFill>
          <a:blip r:embed="rId3"/>
          <a:srcRect/>
          <a:stretch>
            <a:fillRect/>
          </a:stretch>
        </p:blipFill>
        <p:spPr bwMode="auto">
          <a:xfrm>
            <a:off x="2514600" y="-112872"/>
            <a:ext cx="4800600" cy="69708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Political Triumphs for General Taylor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8686800" cy="5486400"/>
          </a:xfrm>
        </p:spPr>
        <p:txBody>
          <a:bodyPr>
            <a:normAutofit fontScale="85000" lnSpcReduction="20000"/>
          </a:bodyPr>
          <a:lstStyle/>
          <a:p>
            <a:endParaRPr lang="en-US" dirty="0" smtClean="0"/>
          </a:p>
          <a:p>
            <a:pPr lvl="1"/>
            <a:r>
              <a:rPr lang="en-US" dirty="0" smtClean="0">
                <a:latin typeface="Times New Roman" pitchFamily="18" charset="0"/>
                <a:cs typeface="Times New Roman" pitchFamily="18" charset="0"/>
              </a:rPr>
              <a:t>The Whigs nominated </a:t>
            </a:r>
            <a:r>
              <a:rPr lang="en-US" b="1" dirty="0" smtClean="0">
                <a:latin typeface="Times New Roman" pitchFamily="18" charset="0"/>
                <a:cs typeface="Times New Roman" pitchFamily="18" charset="0"/>
              </a:rPr>
              <a:t>Gen. Zachary Taylor</a:t>
            </a:r>
            <a:r>
              <a:rPr lang="en-US" dirty="0" smtClean="0">
                <a:latin typeface="Times New Roman" pitchFamily="18" charset="0"/>
                <a:cs typeface="Times New Roman" pitchFamily="18" charset="0"/>
              </a:rPr>
              <a:t> in 1848. He had no political experience but was the "hero of Buena Vista" which went a long way—he won the election. </a:t>
            </a:r>
          </a:p>
          <a:p>
            <a:pPr lvl="2"/>
            <a:r>
              <a:rPr lang="en-US" dirty="0" smtClean="0">
                <a:latin typeface="Times New Roman" pitchFamily="18" charset="0"/>
                <a:cs typeface="Times New Roman" pitchFamily="18" charset="0"/>
              </a:rPr>
              <a:t>Taylor put the question of slavery expansion on the back burner and essentially had no official position on it. (</a:t>
            </a:r>
            <a:r>
              <a:rPr lang="en-US" i="1" dirty="0" smtClean="0">
                <a:latin typeface="Times New Roman" pitchFamily="18" charset="0"/>
                <a:cs typeface="Times New Roman" pitchFamily="18" charset="0"/>
              </a:rPr>
              <a:t>this was typical of the Whig party. Eager to win at all costs they would often avoid taking a stand on controversial or divisive issues)</a:t>
            </a:r>
          </a:p>
          <a:p>
            <a:pPr lvl="2">
              <a:buNone/>
            </a:pP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Notable in 1848 was the </a:t>
            </a:r>
            <a:r>
              <a:rPr lang="en-US" b="1" dirty="0" smtClean="0">
                <a:latin typeface="Times New Roman" pitchFamily="18" charset="0"/>
                <a:cs typeface="Times New Roman" pitchFamily="18" charset="0"/>
              </a:rPr>
              <a:t>Free Soil Party</a:t>
            </a:r>
            <a:r>
              <a:rPr lang="en-US" dirty="0" smtClean="0">
                <a:latin typeface="Times New Roman" pitchFamily="18" charset="0"/>
                <a:cs typeface="Times New Roman" pitchFamily="18" charset="0"/>
              </a:rPr>
              <a:t> that emerged when many Northerners were upset that neither party took a position on the expansion of slavery. They nominated Martin Van Buren and their position was </a:t>
            </a:r>
            <a:r>
              <a:rPr lang="en-US" u="sng" dirty="0" smtClean="0">
                <a:latin typeface="Times New Roman" pitchFamily="18" charset="0"/>
                <a:cs typeface="Times New Roman" pitchFamily="18" charset="0"/>
              </a:rPr>
              <a:t>clearly </a:t>
            </a:r>
            <a:r>
              <a:rPr lang="en-US" i="1" u="sng" dirty="0" smtClean="0">
                <a:latin typeface="Times New Roman" pitchFamily="18" charset="0"/>
                <a:cs typeface="Times New Roman" pitchFamily="18" charset="0"/>
              </a:rPr>
              <a:t>against</a:t>
            </a:r>
            <a:r>
              <a:rPr lang="en-US" u="sng" dirty="0" smtClean="0">
                <a:latin typeface="Times New Roman" pitchFamily="18" charset="0"/>
                <a:cs typeface="Times New Roman" pitchFamily="18" charset="0"/>
              </a:rPr>
              <a:t> the expansion of slavery</a:t>
            </a:r>
            <a:r>
              <a:rPr lang="en-US" dirty="0" smtClean="0">
                <a:latin typeface="Times New Roman" pitchFamily="18" charset="0"/>
                <a:cs typeface="Times New Roman" pitchFamily="18" charset="0"/>
              </a:rPr>
              <a:t>. </a:t>
            </a:r>
          </a:p>
          <a:p>
            <a:pPr lvl="2"/>
            <a:r>
              <a:rPr lang="en-US" dirty="0" smtClean="0">
                <a:latin typeface="Times New Roman" pitchFamily="18" charset="0"/>
                <a:cs typeface="Times New Roman" pitchFamily="18" charset="0"/>
              </a:rPr>
              <a:t>The Free </a:t>
            </a:r>
            <a:r>
              <a:rPr lang="en-US" dirty="0" err="1" smtClean="0">
                <a:latin typeface="Times New Roman" pitchFamily="18" charset="0"/>
                <a:cs typeface="Times New Roman" pitchFamily="18" charset="0"/>
              </a:rPr>
              <a:t>Soilers</a:t>
            </a:r>
            <a:r>
              <a:rPr lang="en-US" dirty="0" smtClean="0">
                <a:latin typeface="Times New Roman" pitchFamily="18" charset="0"/>
                <a:cs typeface="Times New Roman" pitchFamily="18" charset="0"/>
              </a:rPr>
              <a:t> also favored federal money for internal improvements and free land for settlers out west. </a:t>
            </a:r>
          </a:p>
          <a:p>
            <a:pPr lvl="2"/>
            <a:r>
              <a:rPr lang="en-US" dirty="0" smtClean="0">
                <a:latin typeface="Times New Roman" pitchFamily="18" charset="0"/>
                <a:cs typeface="Times New Roman" pitchFamily="18" charset="0"/>
              </a:rPr>
              <a:t>The party attracted a wide mix of people: (a) folks upset over getting only 1/2 of Oregon, (b) people who didn't want blacks in the new lands, and (c) northern abolitionists who didn't like slavery.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4343400" cy="1143000"/>
          </a:xfrm>
        </p:spPr>
        <p:txBody>
          <a:bodyPr/>
          <a:lstStyle/>
          <a:p>
            <a:r>
              <a:rPr lang="en-US" dirty="0" smtClean="0">
                <a:latin typeface="Times New Roman" pitchFamily="18" charset="0"/>
                <a:cs typeface="Times New Roman" pitchFamily="18" charset="0"/>
              </a:rPr>
              <a:t>“Californy Gold”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914400"/>
            <a:ext cx="8305800" cy="5105400"/>
          </a:xfrm>
        </p:spPr>
        <p:txBody>
          <a:bodyPr>
            <a:normAutofit fontScale="85000" lnSpcReduction="10000"/>
          </a:bodyPr>
          <a:lstStyle/>
          <a:p>
            <a:endParaRPr lang="en-US" dirty="0" smtClean="0"/>
          </a:p>
          <a:p>
            <a:pPr lvl="1"/>
            <a:r>
              <a:rPr lang="en-US" dirty="0" smtClean="0">
                <a:latin typeface="Times New Roman" pitchFamily="18" charset="0"/>
                <a:cs typeface="Times New Roman" pitchFamily="18" charset="0"/>
              </a:rPr>
              <a:t>At Sutter's Mill in 1848, gold was discovered. The secret was quickly out and the California gold rush was on. </a:t>
            </a:r>
          </a:p>
          <a:p>
            <a:pPr lvl="1"/>
            <a:r>
              <a:rPr lang="en-US" dirty="0" smtClean="0">
                <a:latin typeface="Times New Roman" pitchFamily="18" charset="0"/>
                <a:cs typeface="Times New Roman" pitchFamily="18" charset="0"/>
              </a:rPr>
              <a:t>The next year, 1849, "Forty-</a:t>
            </a:r>
            <a:r>
              <a:rPr lang="en-US" dirty="0" err="1" smtClean="0">
                <a:latin typeface="Times New Roman" pitchFamily="18" charset="0"/>
                <a:cs typeface="Times New Roman" pitchFamily="18" charset="0"/>
              </a:rPr>
              <a:t>Niners</a:t>
            </a:r>
            <a:r>
              <a:rPr lang="en-US" dirty="0" smtClean="0">
                <a:latin typeface="Times New Roman" pitchFamily="18" charset="0"/>
                <a:cs typeface="Times New Roman" pitchFamily="18" charset="0"/>
              </a:rPr>
              <a:t>" flooded to California. Dreams of getting rich quick nearly always turned into either going bust or the constant hard work of moving dirt involved in mining. </a:t>
            </a:r>
          </a:p>
          <a:p>
            <a:pPr lvl="2"/>
            <a:r>
              <a:rPr lang="en-US" dirty="0" smtClean="0">
                <a:latin typeface="Times New Roman" pitchFamily="18" charset="0"/>
                <a:cs typeface="Times New Roman" pitchFamily="18" charset="0"/>
              </a:rPr>
              <a:t>Perhaps more people made their fortunes out of the myriad of things needed to </a:t>
            </a:r>
            <a:r>
              <a:rPr lang="en-US" i="1" dirty="0" smtClean="0">
                <a:latin typeface="Times New Roman" pitchFamily="18" charset="0"/>
                <a:cs typeface="Times New Roman" pitchFamily="18" charset="0"/>
              </a:rPr>
              <a:t>accompany</a:t>
            </a:r>
            <a:r>
              <a:rPr lang="en-US" dirty="0" smtClean="0">
                <a:latin typeface="Times New Roman" pitchFamily="18" charset="0"/>
                <a:cs typeface="Times New Roman" pitchFamily="18" charset="0"/>
              </a:rPr>
              <a:t> the miners: general stores, lumberyards, bars, barbershops, bakeries, opera-houses for entertainment, etc. </a:t>
            </a:r>
          </a:p>
          <a:p>
            <a:pPr lvl="1"/>
            <a:r>
              <a:rPr lang="en-US" b="1" dirty="0" smtClean="0">
                <a:latin typeface="Times New Roman" pitchFamily="18" charset="0"/>
                <a:cs typeface="Times New Roman" pitchFamily="18" charset="0"/>
              </a:rPr>
              <a:t>The overall result of the gold rush was that California had enough people to become a state, almost overnight. It applied to be a free state and thus threatened the 15-to-15 slave-to-free balance.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ewer6.png"/>
          <p:cNvPicPr>
            <a:picLocks noGrp="1" noChangeAspect="1"/>
          </p:cNvPicPr>
          <p:nvPr>
            <p:ph idx="1"/>
          </p:nvPr>
        </p:nvPicPr>
        <p:blipFill>
          <a:blip r:embed="rId2"/>
          <a:srcRect l="9675" t="60610" r="47386" b="2350"/>
          <a:stretch>
            <a:fillRect/>
          </a:stretch>
        </p:blipFill>
        <p:spPr>
          <a:xfrm>
            <a:off x="1" y="0"/>
            <a:ext cx="4419600" cy="4765538"/>
          </a:xfrm>
        </p:spPr>
      </p:pic>
      <p:pic>
        <p:nvPicPr>
          <p:cNvPr id="5" name="Picture 4" descr="viewer6.png"/>
          <p:cNvPicPr>
            <a:picLocks noChangeAspect="1"/>
          </p:cNvPicPr>
          <p:nvPr/>
        </p:nvPicPr>
        <p:blipFill>
          <a:blip r:embed="rId2"/>
          <a:srcRect l="51389" t="76667" r="5000" b="5333"/>
          <a:stretch>
            <a:fillRect/>
          </a:stretch>
        </p:blipFill>
        <p:spPr>
          <a:xfrm>
            <a:off x="0" y="4343400"/>
            <a:ext cx="4873978" cy="2514600"/>
          </a:xfrm>
          <a:prstGeom prst="rect">
            <a:avLst/>
          </a:prstGeom>
        </p:spPr>
      </p:pic>
      <p:pic>
        <p:nvPicPr>
          <p:cNvPr id="6" name="Picture 5" descr="viewer5.png"/>
          <p:cNvPicPr>
            <a:picLocks noChangeAspect="1"/>
          </p:cNvPicPr>
          <p:nvPr/>
        </p:nvPicPr>
        <p:blipFill>
          <a:blip r:embed="rId3"/>
          <a:srcRect l="47222" t="5556" r="6944" b="40000"/>
          <a:stretch>
            <a:fillRect/>
          </a:stretch>
        </p:blipFill>
        <p:spPr>
          <a:xfrm>
            <a:off x="4800600" y="69273"/>
            <a:ext cx="4572000" cy="67887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Sectional Balance and the Underground Railroad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latin typeface="Times New Roman" pitchFamily="18" charset="0"/>
                <a:cs typeface="Times New Roman" pitchFamily="18" charset="0"/>
              </a:rPr>
              <a:t>By 1850, the South and slavery were on solid ground because:</a:t>
            </a:r>
          </a:p>
          <a:p>
            <a:pPr marL="742950" lvl="2" indent="-342900"/>
            <a:r>
              <a:rPr lang="en-US" dirty="0" smtClean="0">
                <a:latin typeface="Times New Roman" pitchFamily="18" charset="0"/>
                <a:cs typeface="Times New Roman" pitchFamily="18" charset="0"/>
              </a:rPr>
              <a:t>(a) the </a:t>
            </a:r>
            <a:r>
              <a:rPr lang="en-US" u="sng" dirty="0" smtClean="0">
                <a:latin typeface="Times New Roman" pitchFamily="18" charset="0"/>
                <a:cs typeface="Times New Roman" pitchFamily="18" charset="0"/>
              </a:rPr>
              <a:t>president</a:t>
            </a:r>
            <a:r>
              <a:rPr lang="en-US" dirty="0" smtClean="0">
                <a:latin typeface="Times New Roman" pitchFamily="18" charset="0"/>
                <a:cs typeface="Times New Roman" pitchFamily="18" charset="0"/>
              </a:rPr>
              <a:t> (Zachary Taylor) was a Virginia slave owner born/raised in Louisiana</a:t>
            </a:r>
          </a:p>
          <a:p>
            <a:pPr marL="742950" lvl="2" indent="-342900"/>
            <a:r>
              <a:rPr lang="en-US" dirty="0" smtClean="0">
                <a:latin typeface="Times New Roman" pitchFamily="18" charset="0"/>
                <a:cs typeface="Times New Roman" pitchFamily="18" charset="0"/>
              </a:rPr>
              <a:t>(b) though outnumbered in the House, the South had equality in the </a:t>
            </a:r>
            <a:r>
              <a:rPr lang="en-US" u="sng" dirty="0" smtClean="0">
                <a:latin typeface="Times New Roman" pitchFamily="18" charset="0"/>
                <a:cs typeface="Times New Roman" pitchFamily="18" charset="0"/>
              </a:rPr>
              <a:t>Senate</a:t>
            </a:r>
            <a:r>
              <a:rPr lang="en-US" dirty="0" smtClean="0">
                <a:latin typeface="Times New Roman" pitchFamily="18" charset="0"/>
                <a:cs typeface="Times New Roman" pitchFamily="18" charset="0"/>
              </a:rPr>
              <a:t> and could therefore block any unwanted laws</a:t>
            </a:r>
          </a:p>
          <a:p>
            <a:pPr marL="742950" lvl="2" indent="-342900"/>
            <a:r>
              <a:rPr lang="en-US" dirty="0" smtClean="0">
                <a:latin typeface="Times New Roman" pitchFamily="18" charset="0"/>
                <a:cs typeface="Times New Roman" pitchFamily="18" charset="0"/>
              </a:rPr>
              <a:t> (c) the </a:t>
            </a:r>
            <a:r>
              <a:rPr lang="en-US" u="sng" dirty="0" smtClean="0">
                <a:latin typeface="Times New Roman" pitchFamily="18" charset="0"/>
                <a:cs typeface="Times New Roman" pitchFamily="18" charset="0"/>
              </a:rPr>
              <a:t>Constitution</a:t>
            </a:r>
            <a:r>
              <a:rPr lang="en-US" dirty="0" smtClean="0">
                <a:latin typeface="Times New Roman" pitchFamily="18" charset="0"/>
                <a:cs typeface="Times New Roman" pitchFamily="18" charset="0"/>
              </a:rPr>
              <a:t> favored the South (this would later be upheld in the </a:t>
            </a:r>
            <a:r>
              <a:rPr lang="en-US" i="1" dirty="0" err="1" smtClean="0">
                <a:latin typeface="Times New Roman" pitchFamily="18" charset="0"/>
                <a:cs typeface="Times New Roman" pitchFamily="18" charset="0"/>
              </a:rPr>
              <a:t>Dred</a:t>
            </a:r>
            <a:r>
              <a:rPr lang="en-US" i="1" dirty="0" smtClean="0">
                <a:latin typeface="Times New Roman" pitchFamily="18" charset="0"/>
                <a:cs typeface="Times New Roman" pitchFamily="18" charset="0"/>
              </a:rPr>
              <a:t> Scott</a:t>
            </a:r>
            <a:r>
              <a:rPr lang="en-US" dirty="0" smtClean="0">
                <a:latin typeface="Times New Roman" pitchFamily="18" charset="0"/>
                <a:cs typeface="Times New Roman" pitchFamily="18" charset="0"/>
              </a:rPr>
              <a:t> case).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4724400" cy="5334000"/>
          </a:xfrm>
        </p:spPr>
        <p:txBody>
          <a:bodyPr>
            <a:normAutofit fontScale="92500"/>
          </a:bodyPr>
          <a:lstStyle/>
          <a:p>
            <a:pPr lvl="1"/>
            <a:r>
              <a:rPr lang="en-US" dirty="0" smtClean="0">
                <a:latin typeface="Times New Roman" pitchFamily="18" charset="0"/>
                <a:cs typeface="Times New Roman" pitchFamily="18" charset="0"/>
              </a:rPr>
              <a:t>Even though on solid ground, the South felt they were under attack or upset over the following issues… </a:t>
            </a:r>
          </a:p>
          <a:p>
            <a:pPr lvl="2"/>
            <a:r>
              <a:rPr lang="en-US" dirty="0" smtClean="0">
                <a:latin typeface="Times New Roman" pitchFamily="18" charset="0"/>
                <a:cs typeface="Times New Roman" pitchFamily="18" charset="0"/>
              </a:rPr>
              <a:t>The proposition of California as a free state threatened the free/slave state balance. </a:t>
            </a:r>
          </a:p>
          <a:p>
            <a:pPr lvl="2"/>
            <a:r>
              <a:rPr lang="en-US" dirty="0" smtClean="0">
                <a:latin typeface="Times New Roman" pitchFamily="18" charset="0"/>
                <a:cs typeface="Times New Roman" pitchFamily="18" charset="0"/>
              </a:rPr>
              <a:t>Texas had a disputed region, again, this time into the New Mexico/Colorado/Wyoming area. </a:t>
            </a:r>
          </a:p>
          <a:p>
            <a:pPr lvl="2"/>
            <a:r>
              <a:rPr lang="en-US" dirty="0" smtClean="0">
                <a:latin typeface="Times New Roman" pitchFamily="18" charset="0"/>
                <a:cs typeface="Times New Roman" pitchFamily="18" charset="0"/>
              </a:rPr>
              <a:t>Northerners were pushing hard to abolish slavery in Washington D.C. </a:t>
            </a:r>
          </a:p>
          <a:p>
            <a:endParaRPr lang="en-US" dirty="0"/>
          </a:p>
        </p:txBody>
      </p:sp>
      <p:pic>
        <p:nvPicPr>
          <p:cNvPr id="4" name="Picture 3" descr="viewer7.png"/>
          <p:cNvPicPr>
            <a:picLocks noChangeAspect="1"/>
          </p:cNvPicPr>
          <p:nvPr/>
        </p:nvPicPr>
        <p:blipFill>
          <a:blip r:embed="rId2"/>
          <a:srcRect l="8333" t="48889" r="43056" b="5555"/>
          <a:stretch>
            <a:fillRect/>
          </a:stretch>
        </p:blipFill>
        <p:spPr>
          <a:xfrm>
            <a:off x="4800600" y="381000"/>
            <a:ext cx="4343400" cy="50879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TotalTime>
  <Words>2868</Words>
  <Application>Microsoft Office PowerPoint</Application>
  <PresentationFormat>On-screen Show (4:3)</PresentationFormat>
  <Paragraphs>136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The Popular Sovereignty Panacea </vt:lpstr>
      <vt:lpstr>Slide 3</vt:lpstr>
      <vt:lpstr>Slide 4</vt:lpstr>
      <vt:lpstr>Political Triumphs for General Taylor </vt:lpstr>
      <vt:lpstr>“Californy Gold” </vt:lpstr>
      <vt:lpstr>Slide 7</vt:lpstr>
      <vt:lpstr>Sectional Balance and the Underground Railroad</vt:lpstr>
      <vt:lpstr>Slide 9</vt:lpstr>
      <vt:lpstr>Slide 10</vt:lpstr>
      <vt:lpstr>Slide 11</vt:lpstr>
      <vt:lpstr>Slide 12</vt:lpstr>
      <vt:lpstr>Slide 13</vt:lpstr>
      <vt:lpstr>Slide 14</vt:lpstr>
      <vt:lpstr>Slide 15</vt:lpstr>
      <vt:lpstr>Slide 16</vt:lpstr>
      <vt:lpstr>Twilight of the Senatorial Giants</vt:lpstr>
      <vt:lpstr>Slide 18</vt:lpstr>
      <vt:lpstr>Slide 19</vt:lpstr>
      <vt:lpstr>Deadlock and Danger on Capitol Hill</vt:lpstr>
      <vt:lpstr>Breaking the Congressional Logjam</vt:lpstr>
      <vt:lpstr>Slide 22</vt:lpstr>
      <vt:lpstr>Balancing the Compromise Scales</vt:lpstr>
      <vt:lpstr>Slide 24</vt:lpstr>
      <vt:lpstr>Slide 25</vt:lpstr>
      <vt:lpstr>Slide 26</vt:lpstr>
      <vt:lpstr>Defeat and Doom for the Whigs</vt:lpstr>
      <vt:lpstr>Expansionist Stirrings South of the Border</vt:lpstr>
      <vt:lpstr>Slide 29</vt:lpstr>
      <vt:lpstr>The Allure of Asia</vt:lpstr>
      <vt:lpstr>Slide 31</vt:lpstr>
      <vt:lpstr>Pacific Railroad Promoters and the Gadsden Purchase </vt:lpstr>
      <vt:lpstr>Slide 33</vt:lpstr>
      <vt:lpstr>Douglas’s Kansas-Nebraska Scheme</vt:lpstr>
      <vt:lpstr>Slide 35</vt:lpstr>
      <vt:lpstr>Slide 36</vt:lpstr>
      <vt:lpstr>Slide 37</vt:lpstr>
      <vt:lpstr>Congress Legislates a Civil War</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dc:creator>
  <cp:lastModifiedBy>pete</cp:lastModifiedBy>
  <cp:revision>15</cp:revision>
  <dcterms:created xsi:type="dcterms:W3CDTF">2014-01-08T13:16:36Z</dcterms:created>
  <dcterms:modified xsi:type="dcterms:W3CDTF">2014-01-08T19:14:28Z</dcterms:modified>
</cp:coreProperties>
</file>