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p:scale>
          <a:sx n="75" d="100"/>
          <a:sy n="75" d="100"/>
        </p:scale>
        <p:origin x="45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F97B7B-BAC5-4E4C-B070-87AE3B74A9FE}" type="datetimeFigureOut">
              <a:rPr lang="en-US" smtClean="0"/>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7FB69-21FF-4CF6-8E73-0FC56D607899}" type="slidenum">
              <a:rPr lang="en-US" smtClean="0"/>
              <a:t>‹#›</a:t>
            </a:fld>
            <a:endParaRPr lang="en-US"/>
          </a:p>
        </p:txBody>
      </p:sp>
    </p:spTree>
    <p:extLst>
      <p:ext uri="{BB962C8B-B14F-4D97-AF65-F5344CB8AC3E}">
        <p14:creationId xmlns:p14="http://schemas.microsoft.com/office/powerpoint/2010/main" val="1019585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F97B7B-BAC5-4E4C-B070-87AE3B74A9FE}" type="datetimeFigureOut">
              <a:rPr lang="en-US" smtClean="0"/>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7FB69-21FF-4CF6-8E73-0FC56D607899}" type="slidenum">
              <a:rPr lang="en-US" smtClean="0"/>
              <a:t>‹#›</a:t>
            </a:fld>
            <a:endParaRPr lang="en-US"/>
          </a:p>
        </p:txBody>
      </p:sp>
    </p:spTree>
    <p:extLst>
      <p:ext uri="{BB962C8B-B14F-4D97-AF65-F5344CB8AC3E}">
        <p14:creationId xmlns:p14="http://schemas.microsoft.com/office/powerpoint/2010/main" val="4209308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F97B7B-BAC5-4E4C-B070-87AE3B74A9FE}" type="datetimeFigureOut">
              <a:rPr lang="en-US" smtClean="0"/>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7FB69-21FF-4CF6-8E73-0FC56D607899}" type="slidenum">
              <a:rPr lang="en-US" smtClean="0"/>
              <a:t>‹#›</a:t>
            </a:fld>
            <a:endParaRPr lang="en-US"/>
          </a:p>
        </p:txBody>
      </p:sp>
    </p:spTree>
    <p:extLst>
      <p:ext uri="{BB962C8B-B14F-4D97-AF65-F5344CB8AC3E}">
        <p14:creationId xmlns:p14="http://schemas.microsoft.com/office/powerpoint/2010/main" val="2392911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F97B7B-BAC5-4E4C-B070-87AE3B74A9FE}" type="datetimeFigureOut">
              <a:rPr lang="en-US" smtClean="0"/>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7FB69-21FF-4CF6-8E73-0FC56D607899}" type="slidenum">
              <a:rPr lang="en-US" smtClean="0"/>
              <a:t>‹#›</a:t>
            </a:fld>
            <a:endParaRPr lang="en-US"/>
          </a:p>
        </p:txBody>
      </p:sp>
    </p:spTree>
    <p:extLst>
      <p:ext uri="{BB962C8B-B14F-4D97-AF65-F5344CB8AC3E}">
        <p14:creationId xmlns:p14="http://schemas.microsoft.com/office/powerpoint/2010/main" val="853700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F97B7B-BAC5-4E4C-B070-87AE3B74A9FE}" type="datetimeFigureOut">
              <a:rPr lang="en-US" smtClean="0"/>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7FB69-21FF-4CF6-8E73-0FC56D607899}" type="slidenum">
              <a:rPr lang="en-US" smtClean="0"/>
              <a:t>‹#›</a:t>
            </a:fld>
            <a:endParaRPr lang="en-US"/>
          </a:p>
        </p:txBody>
      </p:sp>
    </p:spTree>
    <p:extLst>
      <p:ext uri="{BB962C8B-B14F-4D97-AF65-F5344CB8AC3E}">
        <p14:creationId xmlns:p14="http://schemas.microsoft.com/office/powerpoint/2010/main" val="3908435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F97B7B-BAC5-4E4C-B070-87AE3B74A9FE}" type="datetimeFigureOut">
              <a:rPr lang="en-US" smtClean="0"/>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67FB69-21FF-4CF6-8E73-0FC56D607899}" type="slidenum">
              <a:rPr lang="en-US" smtClean="0"/>
              <a:t>‹#›</a:t>
            </a:fld>
            <a:endParaRPr lang="en-US"/>
          </a:p>
        </p:txBody>
      </p:sp>
    </p:spTree>
    <p:extLst>
      <p:ext uri="{BB962C8B-B14F-4D97-AF65-F5344CB8AC3E}">
        <p14:creationId xmlns:p14="http://schemas.microsoft.com/office/powerpoint/2010/main" val="1396796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F97B7B-BAC5-4E4C-B070-87AE3B74A9FE}" type="datetimeFigureOut">
              <a:rPr lang="en-US" smtClean="0"/>
              <a:t>4/5/2014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67FB69-21FF-4CF6-8E73-0FC56D607899}" type="slidenum">
              <a:rPr lang="en-US" smtClean="0"/>
              <a:t>‹#›</a:t>
            </a:fld>
            <a:endParaRPr lang="en-US"/>
          </a:p>
        </p:txBody>
      </p:sp>
    </p:spTree>
    <p:extLst>
      <p:ext uri="{BB962C8B-B14F-4D97-AF65-F5344CB8AC3E}">
        <p14:creationId xmlns:p14="http://schemas.microsoft.com/office/powerpoint/2010/main" val="2672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F97B7B-BAC5-4E4C-B070-87AE3B74A9FE}" type="datetimeFigureOut">
              <a:rPr lang="en-US" smtClean="0"/>
              <a:t>4/5/2014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67FB69-21FF-4CF6-8E73-0FC56D607899}" type="slidenum">
              <a:rPr lang="en-US" smtClean="0"/>
              <a:t>‹#›</a:t>
            </a:fld>
            <a:endParaRPr lang="en-US"/>
          </a:p>
        </p:txBody>
      </p:sp>
    </p:spTree>
    <p:extLst>
      <p:ext uri="{BB962C8B-B14F-4D97-AF65-F5344CB8AC3E}">
        <p14:creationId xmlns:p14="http://schemas.microsoft.com/office/powerpoint/2010/main" val="4217786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F97B7B-BAC5-4E4C-B070-87AE3B74A9FE}" type="datetimeFigureOut">
              <a:rPr lang="en-US" smtClean="0"/>
              <a:t>4/5/2014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67FB69-21FF-4CF6-8E73-0FC56D607899}" type="slidenum">
              <a:rPr lang="en-US" smtClean="0"/>
              <a:t>‹#›</a:t>
            </a:fld>
            <a:endParaRPr lang="en-US"/>
          </a:p>
        </p:txBody>
      </p:sp>
    </p:spTree>
    <p:extLst>
      <p:ext uri="{BB962C8B-B14F-4D97-AF65-F5344CB8AC3E}">
        <p14:creationId xmlns:p14="http://schemas.microsoft.com/office/powerpoint/2010/main" val="1198159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F97B7B-BAC5-4E4C-B070-87AE3B74A9FE}" type="datetimeFigureOut">
              <a:rPr lang="en-US" smtClean="0"/>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67FB69-21FF-4CF6-8E73-0FC56D607899}" type="slidenum">
              <a:rPr lang="en-US" smtClean="0"/>
              <a:t>‹#›</a:t>
            </a:fld>
            <a:endParaRPr lang="en-US"/>
          </a:p>
        </p:txBody>
      </p:sp>
    </p:spTree>
    <p:extLst>
      <p:ext uri="{BB962C8B-B14F-4D97-AF65-F5344CB8AC3E}">
        <p14:creationId xmlns:p14="http://schemas.microsoft.com/office/powerpoint/2010/main" val="2683902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F97B7B-BAC5-4E4C-B070-87AE3B74A9FE}" type="datetimeFigureOut">
              <a:rPr lang="en-US" smtClean="0"/>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67FB69-21FF-4CF6-8E73-0FC56D607899}" type="slidenum">
              <a:rPr lang="en-US" smtClean="0"/>
              <a:t>‹#›</a:t>
            </a:fld>
            <a:endParaRPr lang="en-US"/>
          </a:p>
        </p:txBody>
      </p:sp>
    </p:spTree>
    <p:extLst>
      <p:ext uri="{BB962C8B-B14F-4D97-AF65-F5344CB8AC3E}">
        <p14:creationId xmlns:p14="http://schemas.microsoft.com/office/powerpoint/2010/main" val="3725998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F97B7B-BAC5-4E4C-B070-87AE3B74A9FE}" type="datetimeFigureOut">
              <a:rPr lang="en-US" smtClean="0"/>
              <a:t>4/5/2014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7FB69-21FF-4CF6-8E73-0FC56D607899}" type="slidenum">
              <a:rPr lang="en-US" smtClean="0"/>
              <a:t>‹#›</a:t>
            </a:fld>
            <a:endParaRPr lang="en-US"/>
          </a:p>
        </p:txBody>
      </p:sp>
    </p:spTree>
    <p:extLst>
      <p:ext uri="{BB962C8B-B14F-4D97-AF65-F5344CB8AC3E}">
        <p14:creationId xmlns:p14="http://schemas.microsoft.com/office/powerpoint/2010/main" val="4161552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New World Beginnings</a:t>
            </a:r>
            <a:endParaRPr lang="en-US" dirty="0"/>
          </a:p>
        </p:txBody>
      </p:sp>
      <p:sp>
        <p:nvSpPr>
          <p:cNvPr id="3" name="Subtitle 2"/>
          <p:cNvSpPr>
            <a:spLocks noGrp="1"/>
          </p:cNvSpPr>
          <p:nvPr>
            <p:ph type="subTitle" idx="1"/>
          </p:nvPr>
        </p:nvSpPr>
        <p:spPr/>
        <p:txBody>
          <a:bodyPr/>
          <a:lstStyle/>
          <a:p>
            <a:r>
              <a:rPr lang="en-US" smtClean="0"/>
              <a:t>Chapter 1 </a:t>
            </a:r>
            <a:endParaRPr lang="en-US" dirty="0"/>
          </a:p>
        </p:txBody>
      </p:sp>
    </p:spTree>
    <p:extLst>
      <p:ext uri="{BB962C8B-B14F-4D97-AF65-F5344CB8AC3E}">
        <p14:creationId xmlns:p14="http://schemas.microsoft.com/office/powerpoint/2010/main" val="686861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200" y="98425"/>
            <a:ext cx="10515600" cy="1325563"/>
          </a:xfrm>
        </p:spPr>
        <p:txBody>
          <a:bodyPr/>
          <a:lstStyle/>
          <a:p>
            <a:r>
              <a:rPr lang="en-US" dirty="0" smtClean="0"/>
              <a:t>When worlds collide</a:t>
            </a:r>
            <a:endParaRPr lang="en-US" dirty="0"/>
          </a:p>
        </p:txBody>
      </p:sp>
      <p:sp>
        <p:nvSpPr>
          <p:cNvPr id="3" name="Content Placeholder 2"/>
          <p:cNvSpPr>
            <a:spLocks noGrp="1"/>
          </p:cNvSpPr>
          <p:nvPr>
            <p:ph idx="1"/>
          </p:nvPr>
        </p:nvSpPr>
        <p:spPr>
          <a:xfrm>
            <a:off x="393700" y="1423988"/>
            <a:ext cx="10960100" cy="4752975"/>
          </a:xfrm>
        </p:spPr>
        <p:txBody>
          <a:bodyPr>
            <a:normAutofit lnSpcReduction="10000"/>
          </a:bodyPr>
          <a:lstStyle/>
          <a:p>
            <a:pPr>
              <a:buFont typeface="+mj-lt"/>
              <a:buAutoNum type="arabicPeriod"/>
            </a:pPr>
            <a:r>
              <a:rPr lang="en-US" dirty="0" smtClean="0"/>
              <a:t>Of huge importance was the biological flip-flop of Old and New Worlds. Simply put, it was a trade of life such as plants, foods, animals, germs.</a:t>
            </a:r>
          </a:p>
          <a:p>
            <a:pPr>
              <a:buFont typeface="+mj-lt"/>
              <a:buAutoNum type="arabicPeriod"/>
            </a:pPr>
            <a:r>
              <a:rPr lang="en-US" dirty="0" smtClean="0"/>
              <a:t>From the New World (America) to the Old </a:t>
            </a:r>
          </a:p>
          <a:p>
            <a:pPr marL="742950" lvl="1" indent="-285750">
              <a:buFont typeface="+mj-lt"/>
              <a:buAutoNum type="arabicPeriod"/>
            </a:pPr>
            <a:r>
              <a:rPr lang="en-US" dirty="0" smtClean="0"/>
              <a:t>corn, potatoes, tobacco, beans, peppers, manioc, pumpkin, squash, tomato, wild rice, etc.</a:t>
            </a:r>
          </a:p>
          <a:p>
            <a:pPr marL="742950" lvl="1" indent="-285750">
              <a:buFont typeface="+mj-lt"/>
              <a:buAutoNum type="arabicPeriod"/>
            </a:pPr>
            <a:r>
              <a:rPr lang="en-US" dirty="0" smtClean="0"/>
              <a:t>also, syphilis</a:t>
            </a:r>
          </a:p>
          <a:p>
            <a:pPr>
              <a:buFont typeface="+mj-lt"/>
              <a:buAutoNum type="arabicPeriod"/>
            </a:pPr>
            <a:r>
              <a:rPr lang="en-US" dirty="0" smtClean="0"/>
              <a:t>From Old World to the New </a:t>
            </a:r>
          </a:p>
          <a:p>
            <a:pPr marL="742950" lvl="1" indent="-285750">
              <a:buFont typeface="+mj-lt"/>
              <a:buAutoNum type="arabicPeriod"/>
            </a:pPr>
            <a:r>
              <a:rPr lang="en-US" dirty="0" smtClean="0"/>
              <a:t>cows, pigs, horses, wheat, sugar cane, apples, cabbage, citrus, carrots, Kentucky bluegrass, etc.</a:t>
            </a:r>
          </a:p>
          <a:p>
            <a:pPr marL="742950" lvl="1" indent="-285750">
              <a:buFont typeface="+mj-lt"/>
              <a:buAutoNum type="arabicPeriod"/>
            </a:pPr>
            <a:r>
              <a:rPr lang="en-US" dirty="0" smtClean="0"/>
              <a:t>devastating diseases – </a:t>
            </a:r>
            <a:r>
              <a:rPr lang="en-US" b="1" dirty="0" smtClean="0"/>
              <a:t>smallpox</a:t>
            </a:r>
            <a:r>
              <a:rPr lang="en-US" dirty="0" smtClean="0"/>
              <a:t>, yellow fever, malaria as Indians had no immunities. </a:t>
            </a:r>
          </a:p>
          <a:p>
            <a:pPr lvl="2">
              <a:buFont typeface="+mj-lt"/>
              <a:buAutoNum type="arabicPeriod"/>
            </a:pPr>
            <a:r>
              <a:rPr lang="en-US" dirty="0" smtClean="0"/>
              <a:t>The Indians had no immunities in their systems built up over generations.</a:t>
            </a:r>
          </a:p>
          <a:p>
            <a:pPr lvl="2">
              <a:buFont typeface="+mj-lt"/>
              <a:buAutoNum type="arabicPeriod"/>
            </a:pPr>
            <a:r>
              <a:rPr lang="en-US" dirty="0" smtClean="0"/>
              <a:t>An estimated 90% of all pre-Columbus Indians died, mostly due to disease.</a:t>
            </a:r>
          </a:p>
          <a:p>
            <a:endParaRPr lang="en-US" dirty="0"/>
          </a:p>
        </p:txBody>
      </p:sp>
    </p:spTree>
    <p:extLst>
      <p:ext uri="{BB962C8B-B14F-4D97-AF65-F5344CB8AC3E}">
        <p14:creationId xmlns:p14="http://schemas.microsoft.com/office/powerpoint/2010/main" val="2141413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Spanish Conquistadors </a:t>
            </a:r>
            <a:endParaRPr lang="en-US" dirty="0"/>
          </a:p>
        </p:txBody>
      </p:sp>
      <p:sp>
        <p:nvSpPr>
          <p:cNvPr id="3" name="Content Placeholder 2"/>
          <p:cNvSpPr>
            <a:spLocks noGrp="1"/>
          </p:cNvSpPr>
          <p:nvPr>
            <p:ph idx="1"/>
          </p:nvPr>
        </p:nvSpPr>
        <p:spPr>
          <a:xfrm>
            <a:off x="317500" y="1825624"/>
            <a:ext cx="11036300" cy="5032375"/>
          </a:xfrm>
        </p:spPr>
        <p:txBody>
          <a:bodyPr>
            <a:normAutofit fontScale="70000" lnSpcReduction="20000"/>
          </a:bodyPr>
          <a:lstStyle/>
          <a:p>
            <a:pPr>
              <a:buFont typeface="+mj-lt"/>
              <a:buAutoNum type="arabicPeriod"/>
            </a:pPr>
            <a:r>
              <a:rPr lang="en-US" b="1" dirty="0" smtClean="0"/>
              <a:t>Treaty of </a:t>
            </a:r>
            <a:r>
              <a:rPr lang="en-US" b="1" dirty="0" err="1" smtClean="0"/>
              <a:t>Tordesillas</a:t>
            </a:r>
            <a:r>
              <a:rPr lang="en-US" dirty="0" smtClean="0"/>
              <a:t>, 1494 – Portugal and Spain feuded over who got what land. The Pope drew this line as he was respected by both. </a:t>
            </a:r>
          </a:p>
          <a:p>
            <a:pPr marL="742950" lvl="1" indent="-285750">
              <a:buFont typeface="+mj-lt"/>
              <a:buAutoNum type="arabicPeriod"/>
            </a:pPr>
            <a:r>
              <a:rPr lang="en-US" dirty="0" smtClean="0"/>
              <a:t>The line ran North-South, and chopped off the Brazilian coast of South America</a:t>
            </a:r>
          </a:p>
          <a:p>
            <a:pPr marL="742950" lvl="1" indent="-285750">
              <a:buFont typeface="+mj-lt"/>
              <a:buAutoNum type="arabicPeriod"/>
            </a:pPr>
            <a:r>
              <a:rPr lang="en-US" dirty="0" smtClean="0"/>
              <a:t>Portugal got everything east of the line (Brazil and land around/under Africa)</a:t>
            </a:r>
          </a:p>
          <a:p>
            <a:pPr marL="742950" lvl="1" indent="-285750">
              <a:buFont typeface="+mj-lt"/>
              <a:buAutoNum type="arabicPeriod"/>
            </a:pPr>
            <a:r>
              <a:rPr lang="en-US" dirty="0" smtClean="0"/>
              <a:t>Spain got everything west of the line (which turned out to be much more, though they didn’t know it at the time)</a:t>
            </a:r>
          </a:p>
          <a:p>
            <a:pPr>
              <a:buFont typeface="+mj-lt"/>
              <a:buAutoNum type="arabicPeriod"/>
            </a:pPr>
            <a:r>
              <a:rPr lang="en-US" b="1" dirty="0" smtClean="0"/>
              <a:t>Conquistadores</a:t>
            </a:r>
            <a:r>
              <a:rPr lang="en-US" dirty="0" smtClean="0"/>
              <a:t> is Spanish “conquerors”. </a:t>
            </a:r>
          </a:p>
          <a:p>
            <a:pPr marL="742950" lvl="1" indent="-285750">
              <a:buFont typeface="+mj-lt"/>
              <a:buAutoNum type="arabicPeriod"/>
            </a:pPr>
            <a:r>
              <a:rPr lang="en-US" b="1" dirty="0" smtClean="0"/>
              <a:t>Vasco Balboa</a:t>
            </a:r>
            <a:r>
              <a:rPr lang="en-US" dirty="0" smtClean="0"/>
              <a:t> – “discovered” the Pacific Ocean across the isthmus of Panama.</a:t>
            </a:r>
          </a:p>
          <a:p>
            <a:pPr marL="742950" lvl="1" indent="-285750">
              <a:buFont typeface="+mj-lt"/>
              <a:buAutoNum type="arabicPeriod"/>
            </a:pPr>
            <a:r>
              <a:rPr lang="en-US" b="1" dirty="0" smtClean="0"/>
              <a:t>Ferdinand Magellan</a:t>
            </a:r>
            <a:r>
              <a:rPr lang="en-US" dirty="0" smtClean="0"/>
              <a:t> – circumnavigated the globe (he was the first to do so).</a:t>
            </a:r>
          </a:p>
          <a:p>
            <a:pPr marL="742950" lvl="1" indent="-285750">
              <a:buFont typeface="+mj-lt"/>
              <a:buAutoNum type="arabicPeriod"/>
            </a:pPr>
            <a:r>
              <a:rPr lang="en-US" b="1" dirty="0" smtClean="0"/>
              <a:t>Ponce de Leon</a:t>
            </a:r>
            <a:r>
              <a:rPr lang="en-US" dirty="0" smtClean="0"/>
              <a:t> – touches and names Florida looking for legendary “Fountain of Youth”.</a:t>
            </a:r>
          </a:p>
          <a:p>
            <a:pPr marL="742950" lvl="1" indent="-285750">
              <a:buFont typeface="+mj-lt"/>
              <a:buAutoNum type="arabicPeriod"/>
            </a:pPr>
            <a:r>
              <a:rPr lang="en-US" b="1" dirty="0" smtClean="0"/>
              <a:t>Hernando Cortes</a:t>
            </a:r>
            <a:r>
              <a:rPr lang="en-US" dirty="0" smtClean="0"/>
              <a:t> – enters Florida, travels up into present day Southeastern U.S., dies and is “buried” in Mississippi River,</a:t>
            </a:r>
          </a:p>
          <a:p>
            <a:pPr marL="742950" lvl="1" indent="-285750">
              <a:buFont typeface="+mj-lt"/>
              <a:buAutoNum type="arabicPeriod"/>
            </a:pPr>
            <a:r>
              <a:rPr lang="en-US" b="1" dirty="0" smtClean="0"/>
              <a:t>Francisco Pizarro</a:t>
            </a:r>
            <a:r>
              <a:rPr lang="en-US" dirty="0" smtClean="0"/>
              <a:t> – conquers Incan Empire of Peru and begins shipping tons of gold/silver back to Spain. This huge influx of precious metals made European prices skyrocket (inflation).</a:t>
            </a:r>
          </a:p>
          <a:p>
            <a:pPr marL="742950" lvl="1" indent="-285750">
              <a:buFont typeface="+mj-lt"/>
              <a:buAutoNum type="arabicPeriod"/>
            </a:pPr>
            <a:r>
              <a:rPr lang="en-US" b="1" dirty="0" smtClean="0"/>
              <a:t>Francisco Coronado</a:t>
            </a:r>
            <a:r>
              <a:rPr lang="en-US" dirty="0" smtClean="0"/>
              <a:t> – ventured into current Southwest U.S. looking for legendary </a:t>
            </a:r>
            <a:r>
              <a:rPr lang="en-US" i="1" dirty="0" smtClean="0"/>
              <a:t>Cibola</a:t>
            </a:r>
            <a:r>
              <a:rPr lang="en-US" dirty="0" smtClean="0"/>
              <a:t>, city of gold. He found the Pueblo Indians.</a:t>
            </a:r>
          </a:p>
          <a:p>
            <a:pPr>
              <a:buFont typeface="+mj-lt"/>
              <a:buAutoNum type="arabicPeriod"/>
            </a:pPr>
            <a:r>
              <a:rPr lang="en-US" b="1" i="1" dirty="0" err="1" smtClean="0"/>
              <a:t>Encomienda</a:t>
            </a:r>
            <a:r>
              <a:rPr lang="en-US" dirty="0" smtClean="0"/>
              <a:t> system established </a:t>
            </a:r>
          </a:p>
          <a:p>
            <a:pPr marL="742950" lvl="1" indent="-285750">
              <a:buFont typeface="+mj-lt"/>
              <a:buAutoNum type="arabicPeriod"/>
            </a:pPr>
            <a:r>
              <a:rPr lang="en-US" dirty="0" smtClean="0"/>
              <a:t>Indians were “commended” or given to Spanish landlords</a:t>
            </a:r>
          </a:p>
          <a:p>
            <a:pPr marL="742950" lvl="1" indent="-285750">
              <a:buFont typeface="+mj-lt"/>
              <a:buAutoNum type="arabicPeriod"/>
            </a:pPr>
            <a:r>
              <a:rPr lang="en-US" dirty="0" smtClean="0"/>
              <a:t>The idealistic theory of the </a:t>
            </a:r>
            <a:r>
              <a:rPr lang="en-US" i="1" dirty="0" err="1" smtClean="0"/>
              <a:t>encomienda</a:t>
            </a:r>
            <a:r>
              <a:rPr lang="en-US" dirty="0" smtClean="0"/>
              <a:t> was that </a:t>
            </a:r>
            <a:r>
              <a:rPr lang="en-US" u="sng" dirty="0" smtClean="0">
                <a:effectLst/>
              </a:rPr>
              <a:t>Indians would work on the farm and be converted to Christianity. But it was basically just slavery on a sugar plantation guised as missionary work</a:t>
            </a:r>
            <a:r>
              <a:rPr lang="en-US" dirty="0" smtClean="0"/>
              <a:t>.</a:t>
            </a:r>
          </a:p>
          <a:p>
            <a:endParaRPr lang="en-US" dirty="0"/>
          </a:p>
        </p:txBody>
      </p:sp>
    </p:spTree>
    <p:extLst>
      <p:ext uri="{BB962C8B-B14F-4D97-AF65-F5344CB8AC3E}">
        <p14:creationId xmlns:p14="http://schemas.microsoft.com/office/powerpoint/2010/main" val="3296333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Conquest of Mexico </a:t>
            </a:r>
            <a:endParaRPr lang="en-US" dirty="0"/>
          </a:p>
        </p:txBody>
      </p:sp>
      <p:sp>
        <p:nvSpPr>
          <p:cNvPr id="3" name="Content Placeholder 2"/>
          <p:cNvSpPr>
            <a:spLocks noGrp="1"/>
          </p:cNvSpPr>
          <p:nvPr>
            <p:ph idx="1"/>
          </p:nvPr>
        </p:nvSpPr>
        <p:spPr/>
        <p:txBody>
          <a:bodyPr>
            <a:normAutofit fontScale="92500" lnSpcReduction="20000"/>
          </a:bodyPr>
          <a:lstStyle/>
          <a:p>
            <a:pPr>
              <a:buFont typeface="+mj-lt"/>
              <a:buAutoNum type="arabicPeriod"/>
            </a:pPr>
            <a:r>
              <a:rPr lang="en-US" b="1" dirty="0" smtClean="0"/>
              <a:t>Hernando Cortez</a:t>
            </a:r>
            <a:r>
              <a:rPr lang="en-US" dirty="0" smtClean="0"/>
              <a:t> conquered the Aztecs at Tenochtitlan.</a:t>
            </a:r>
          </a:p>
          <a:p>
            <a:pPr>
              <a:buFont typeface="+mj-lt"/>
              <a:buAutoNum type="arabicPeriod"/>
            </a:pPr>
            <a:r>
              <a:rPr lang="en-US" dirty="0" smtClean="0"/>
              <a:t>Cortez went from Cuba to present day Vera Cruz, then marched over mountains to the Aztec capital.</a:t>
            </a:r>
          </a:p>
          <a:p>
            <a:pPr>
              <a:buFont typeface="+mj-lt"/>
              <a:buAutoNum type="arabicPeriod"/>
            </a:pPr>
            <a:r>
              <a:rPr lang="en-US" b="1" dirty="0" smtClean="0"/>
              <a:t>Montezuma</a:t>
            </a:r>
            <a:r>
              <a:rPr lang="en-US" dirty="0" smtClean="0"/>
              <a:t>, the Aztec king, thought Cortez might be the god Quetzalcoatl who was due to re-appear that very year. Montezuma welcomed Cortez into Tenochtitlan.</a:t>
            </a:r>
          </a:p>
          <a:p>
            <a:pPr>
              <a:buFont typeface="+mj-lt"/>
              <a:buAutoNum type="arabicPeriod"/>
            </a:pPr>
            <a:r>
              <a:rPr lang="en-US" dirty="0" smtClean="0"/>
              <a:t>The Spanish lust for gold led Montezuma to attack on the </a:t>
            </a:r>
            <a:r>
              <a:rPr lang="en-US" i="1" dirty="0" err="1" smtClean="0"/>
              <a:t>noche</a:t>
            </a:r>
            <a:r>
              <a:rPr lang="en-US" i="1" dirty="0" smtClean="0"/>
              <a:t> </a:t>
            </a:r>
            <a:r>
              <a:rPr lang="en-US" i="1" dirty="0" err="1" smtClean="0"/>
              <a:t>triste</a:t>
            </a:r>
            <a:r>
              <a:rPr lang="en-US" dirty="0" smtClean="0"/>
              <a:t>, sad night. Cortez and men fought their way out, but it was smallpox that eventually beat the Indians.</a:t>
            </a:r>
          </a:p>
          <a:p>
            <a:pPr>
              <a:buFont typeface="+mj-lt"/>
              <a:buAutoNum type="arabicPeriod"/>
            </a:pPr>
            <a:r>
              <a:rPr lang="en-US" dirty="0" smtClean="0"/>
              <a:t>The Spanish then destroyed Tenochtitlan, building the Spanish capital (Mexico City) exactly on top of the Aztec city.</a:t>
            </a:r>
          </a:p>
          <a:p>
            <a:pPr>
              <a:buFont typeface="+mj-lt"/>
              <a:buAutoNum type="arabicPeriod"/>
            </a:pPr>
            <a:r>
              <a:rPr lang="en-US" dirty="0" smtClean="0"/>
              <a:t>A new race of people emerged, </a:t>
            </a:r>
            <a:r>
              <a:rPr lang="en-US" b="1" i="1" dirty="0" smtClean="0"/>
              <a:t>mestizos</a:t>
            </a:r>
            <a:r>
              <a:rPr lang="en-US" dirty="0" smtClean="0"/>
              <a:t>, a </a:t>
            </a:r>
            <a:r>
              <a:rPr lang="en-US" u="sng" dirty="0" smtClean="0">
                <a:effectLst/>
              </a:rPr>
              <a:t>mix of Spanish and Indian blood</a:t>
            </a:r>
            <a:r>
              <a:rPr lang="en-US" dirty="0" smtClean="0"/>
              <a:t>.</a:t>
            </a:r>
          </a:p>
          <a:p>
            <a:endParaRPr lang="en-US" dirty="0"/>
          </a:p>
        </p:txBody>
      </p:sp>
    </p:spTree>
    <p:extLst>
      <p:ext uri="{BB962C8B-B14F-4D97-AF65-F5344CB8AC3E}">
        <p14:creationId xmlns:p14="http://schemas.microsoft.com/office/powerpoint/2010/main" val="378907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Spread of Spanish America </a:t>
            </a:r>
            <a:endParaRPr lang="en-US" dirty="0"/>
          </a:p>
        </p:txBody>
      </p:sp>
      <p:sp>
        <p:nvSpPr>
          <p:cNvPr id="4" name="Rectangle 1"/>
          <p:cNvSpPr>
            <a:spLocks noGrp="1" noChangeArrowheads="1"/>
          </p:cNvSpPr>
          <p:nvPr>
            <p:ph idx="1"/>
          </p:nvPr>
        </p:nvSpPr>
        <p:spPr bwMode="auto">
          <a:xfrm>
            <a:off x="152400" y="1539177"/>
            <a:ext cx="12342774"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anose="020B0604020202020204" pitchFamily="34" charset="0"/>
              </a:rPr>
              <a:t>Spanish society quickly spread through Peru and Mexico </a:t>
            </a:r>
          </a:p>
          <a:p>
            <a:pPr marL="0" marR="0" lvl="0" indent="0" algn="l" defTabSz="914400" rtl="0" eaLnBrk="0" fontAlgn="base" latinLnBrk="0" hangingPunct="0">
              <a:lnSpc>
                <a:spcPct val="100000"/>
              </a:lnSpc>
              <a:spcBef>
                <a:spcPct val="0"/>
              </a:spcBef>
              <a:spcAft>
                <a:spcPct val="0"/>
              </a:spcAft>
              <a:buClrTx/>
              <a:buSzTx/>
              <a:buNone/>
              <a:tabLst/>
            </a:pPr>
            <a:endParaRPr kumimoji="0" lang="en-US"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anose="020B0604020202020204" pitchFamily="34" charset="0"/>
              </a:rPr>
              <a:t>A threat came from neighbors… </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Arial" panose="020B0604020202020204" pitchFamily="34" charset="0"/>
              </a:rPr>
              <a:t>English – </a:t>
            </a:r>
            <a:r>
              <a:rPr kumimoji="0" lang="en-US" sz="2400" b="1" i="0" u="none" strike="noStrike" cap="none" normalizeH="0" baseline="0" dirty="0" smtClean="0">
                <a:ln>
                  <a:noFill/>
                </a:ln>
                <a:solidFill>
                  <a:schemeClr val="tx1"/>
                </a:solidFill>
                <a:effectLst/>
                <a:latin typeface="Arial" panose="020B0604020202020204" pitchFamily="34" charset="0"/>
              </a:rPr>
              <a:t>John Cabot</a:t>
            </a:r>
            <a:r>
              <a:rPr kumimoji="0" lang="en-US" sz="2400" b="0" i="0" u="none" strike="noStrike" cap="none" normalizeH="0" baseline="0" dirty="0" smtClean="0">
                <a:ln>
                  <a:noFill/>
                </a:ln>
                <a:solidFill>
                  <a:schemeClr val="tx1"/>
                </a:solidFill>
                <a:effectLst/>
                <a:latin typeface="Arial" panose="020B0604020202020204" pitchFamily="34" charset="0"/>
              </a:rPr>
              <a:t> (an Italian who sailed for England) touched the coast of the    </a:t>
            </a:r>
          </a:p>
          <a:p>
            <a:pPr marL="0" marR="0" lvl="0" indent="0" algn="l" defTabSz="914400" rtl="0" eaLnBrk="0" fontAlgn="base" latinLnBrk="0" hangingPunct="0">
              <a:lnSpc>
                <a:spcPct val="100000"/>
              </a:lnSpc>
              <a:spcBef>
                <a:spcPct val="0"/>
              </a:spcBef>
              <a:spcAft>
                <a:spcPct val="0"/>
              </a:spcAft>
              <a:buClrTx/>
              <a:buSzTx/>
              <a:buNone/>
              <a:tabLst/>
            </a:pPr>
            <a:r>
              <a:rPr lang="en-US" sz="2400" dirty="0" smtClean="0">
                <a:latin typeface="Arial" panose="020B0604020202020204" pitchFamily="34" charset="0"/>
              </a:rPr>
              <a:t>    </a:t>
            </a:r>
            <a:r>
              <a:rPr kumimoji="0" lang="en-US" sz="2400" b="0" i="0" u="none" strike="noStrike" cap="none" normalizeH="0" baseline="0" dirty="0" smtClean="0">
                <a:ln>
                  <a:noFill/>
                </a:ln>
                <a:solidFill>
                  <a:schemeClr val="tx1"/>
                </a:solidFill>
                <a:effectLst/>
                <a:latin typeface="Arial" panose="020B0604020202020204" pitchFamily="34" charset="0"/>
              </a:rPr>
              <a:t>current U.S. </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sz="2400" b="0" i="0" u="none" strike="noStrike" cap="none" normalizeH="0" baseline="0" dirty="0" smtClean="0">
                <a:ln>
                  <a:noFill/>
                </a:ln>
                <a:solidFill>
                  <a:schemeClr val="tx1"/>
                </a:solidFill>
                <a:effectLst/>
                <a:latin typeface="Arial" panose="020B0604020202020204" pitchFamily="34" charset="0"/>
              </a:rPr>
              <a:t>Italy – </a:t>
            </a:r>
            <a:r>
              <a:rPr kumimoji="0" lang="en-US" sz="2400" b="1" i="0" u="none" strike="noStrike" cap="none" normalizeH="0" baseline="0" dirty="0" smtClean="0">
                <a:ln>
                  <a:noFill/>
                </a:ln>
                <a:solidFill>
                  <a:schemeClr val="tx1"/>
                </a:solidFill>
                <a:effectLst/>
                <a:latin typeface="Arial" panose="020B0604020202020204" pitchFamily="34" charset="0"/>
              </a:rPr>
              <a:t>Giovanni de Verrazano</a:t>
            </a:r>
            <a:r>
              <a:rPr kumimoji="0" lang="en-US" sz="2400" b="0" i="0" u="none" strike="noStrike" cap="none" normalizeH="0" baseline="0" dirty="0" smtClean="0">
                <a:ln>
                  <a:noFill/>
                </a:ln>
                <a:solidFill>
                  <a:schemeClr val="tx1"/>
                </a:solidFill>
                <a:effectLst/>
                <a:latin typeface="Arial" panose="020B0604020202020204" pitchFamily="34" charset="0"/>
              </a:rPr>
              <a:t> also touched on the North American seaboard. </a:t>
            </a: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en-US" sz="2400" b="0" i="0" u="none" strike="noStrike" cap="none" normalizeH="0" baseline="0" dirty="0" smtClean="0">
                <a:ln>
                  <a:noFill/>
                </a:ln>
                <a:solidFill>
                  <a:schemeClr val="tx1"/>
                </a:solidFill>
                <a:effectLst/>
                <a:latin typeface="Arial" panose="020B0604020202020204" pitchFamily="34" charset="0"/>
              </a:rPr>
              <a:t>France – </a:t>
            </a:r>
            <a:r>
              <a:rPr kumimoji="0" lang="en-US" sz="2400" b="1" i="0" u="none" strike="noStrike" cap="none" normalizeH="0" baseline="0" dirty="0" smtClean="0">
                <a:ln>
                  <a:noFill/>
                </a:ln>
                <a:solidFill>
                  <a:schemeClr val="tx1"/>
                </a:solidFill>
                <a:effectLst/>
                <a:latin typeface="Arial" panose="020B0604020202020204" pitchFamily="34" charset="0"/>
              </a:rPr>
              <a:t>Jacques Cartier</a:t>
            </a:r>
            <a:r>
              <a:rPr kumimoji="0" lang="en-US" sz="2400" b="0" i="0" u="none" strike="noStrike" cap="none" normalizeH="0" baseline="0" dirty="0" smtClean="0">
                <a:ln>
                  <a:noFill/>
                </a:ln>
                <a:solidFill>
                  <a:schemeClr val="tx1"/>
                </a:solidFill>
                <a:effectLst/>
                <a:latin typeface="Arial" panose="020B0604020202020204" pitchFamily="34" charset="0"/>
              </a:rPr>
              <a:t> went into mouth of St. Lawrence River (Canada). </a:t>
            </a:r>
          </a:p>
          <a:p>
            <a:pPr marL="457200" lvl="1" indent="0" eaLnBrk="0" fontAlgn="base" hangingPunct="0">
              <a:lnSpc>
                <a:spcPct val="100000"/>
              </a:lnSpc>
              <a:spcBef>
                <a:spcPct val="0"/>
              </a:spcBef>
              <a:spcAft>
                <a:spcPct val="0"/>
              </a:spcAft>
              <a:buFontTx/>
              <a:buChar char="•"/>
            </a:pPr>
            <a:r>
              <a:rPr kumimoji="0" lang="en-US" sz="2000" b="0" i="0" u="none" strike="noStrike" cap="none" normalizeH="0" baseline="0" dirty="0" smtClean="0">
                <a:ln>
                  <a:noFill/>
                </a:ln>
                <a:solidFill>
                  <a:schemeClr val="tx1"/>
                </a:solidFill>
                <a:effectLst/>
                <a:latin typeface="Arial" panose="020B0604020202020204" pitchFamily="34" charset="0"/>
              </a:rPr>
              <a:t>To oppose this, Spain set up forts (</a:t>
            </a:r>
            <a:r>
              <a:rPr kumimoji="0" lang="en-US" sz="2000" b="0" i="1" u="none" strike="noStrike" cap="none" normalizeH="0" baseline="0" dirty="0" smtClean="0">
                <a:ln>
                  <a:noFill/>
                </a:ln>
                <a:solidFill>
                  <a:schemeClr val="tx1"/>
                </a:solidFill>
                <a:effectLst/>
                <a:latin typeface="Arial" panose="020B0604020202020204" pitchFamily="34" charset="0"/>
              </a:rPr>
              <a:t>presidios</a:t>
            </a:r>
            <a:r>
              <a:rPr kumimoji="0" lang="en-US" sz="2000" b="0" i="0" u="none" strike="noStrike" cap="none" normalizeH="0" baseline="0" dirty="0" smtClean="0">
                <a:ln>
                  <a:noFill/>
                </a:ln>
                <a:solidFill>
                  <a:schemeClr val="tx1"/>
                </a:solidFill>
                <a:effectLst/>
                <a:latin typeface="Arial" panose="020B0604020202020204" pitchFamily="34" charset="0"/>
              </a:rPr>
              <a:t>) all over the California coast. Also cities, </a:t>
            </a:r>
          </a:p>
          <a:p>
            <a:pPr marL="0" marR="0" lvl="0" indent="0" algn="l" defTabSz="914400" rtl="0" eaLnBrk="0" fontAlgn="base" latinLnBrk="0" hangingPunct="0">
              <a:lnSpc>
                <a:spcPct val="100000"/>
              </a:lnSpc>
              <a:spcBef>
                <a:spcPct val="0"/>
              </a:spcBef>
              <a:spcAft>
                <a:spcPct val="0"/>
              </a:spcAft>
              <a:buClrTx/>
              <a:buSzTx/>
              <a:buNone/>
              <a:tabLst/>
            </a:pPr>
            <a:r>
              <a:rPr kumimoji="0" lang="en-US" sz="2400" b="0" i="0" u="none" strike="noStrike" cap="none" normalizeH="0" baseline="0" dirty="0" smtClean="0">
                <a:ln>
                  <a:noFill/>
                </a:ln>
                <a:solidFill>
                  <a:schemeClr val="tx1"/>
                </a:solidFill>
                <a:effectLst/>
                <a:latin typeface="Arial" panose="020B0604020202020204" pitchFamily="34" charset="0"/>
              </a:rPr>
              <a:t>        like St. Augustine in Florid # </a:t>
            </a:r>
          </a:p>
          <a:p>
            <a:pPr marL="457200" lvl="1" indent="0" eaLnBrk="0" fontAlgn="base" hangingPunct="0">
              <a:lnSpc>
                <a:spcPct val="100000"/>
              </a:lnSpc>
              <a:spcBef>
                <a:spcPct val="0"/>
              </a:spcBef>
              <a:spcAft>
                <a:spcPct val="0"/>
              </a:spcAft>
              <a:buFontTx/>
              <a:buChar char="•"/>
            </a:pPr>
            <a:r>
              <a:rPr kumimoji="0" lang="en-US" sz="2000" b="1" i="0" u="none" strike="noStrike" cap="none" normalizeH="0" baseline="0" dirty="0" smtClean="0">
                <a:ln>
                  <a:noFill/>
                </a:ln>
                <a:solidFill>
                  <a:schemeClr val="tx1"/>
                </a:solidFill>
                <a:effectLst/>
                <a:latin typeface="Arial" panose="020B0604020202020204" pitchFamily="34" charset="0"/>
              </a:rPr>
              <a:t>Don Juan de Onate</a:t>
            </a:r>
            <a:r>
              <a:rPr kumimoji="0" lang="en-US" sz="2000" b="0" i="0" u="none" strike="noStrike" cap="none" normalizeH="0" baseline="0" dirty="0" smtClean="0">
                <a:ln>
                  <a:noFill/>
                </a:ln>
                <a:solidFill>
                  <a:schemeClr val="tx1"/>
                </a:solidFill>
                <a:effectLst/>
                <a:latin typeface="Arial" panose="020B0604020202020204" pitchFamily="34" charset="0"/>
              </a:rPr>
              <a:t> followed Coronado’s old path into present day New Mexico. </a:t>
            </a:r>
          </a:p>
          <a:p>
            <a:pPr marL="0" marR="0" lvl="0" indent="0" algn="l" defTabSz="914400" rtl="0" eaLnBrk="0" fontAlgn="base" latinLnBrk="0" hangingPunct="0">
              <a:lnSpc>
                <a:spcPct val="100000"/>
              </a:lnSpc>
              <a:spcBef>
                <a:spcPct val="0"/>
              </a:spcBef>
              <a:spcAft>
                <a:spcPct val="0"/>
              </a:spcAft>
              <a:buClrTx/>
              <a:buSzTx/>
              <a:buNone/>
              <a:tabLst/>
            </a:pPr>
            <a:r>
              <a:rPr lang="en-US" sz="2400" dirty="0">
                <a:latin typeface="Arial" panose="020B0604020202020204" pitchFamily="34" charset="0"/>
              </a:rPr>
              <a:t> </a:t>
            </a:r>
            <a:r>
              <a:rPr lang="en-US" sz="2400" dirty="0" smtClean="0">
                <a:latin typeface="Arial" panose="020B0604020202020204" pitchFamily="34" charset="0"/>
              </a:rPr>
              <a:t>       </a:t>
            </a:r>
            <a:r>
              <a:rPr kumimoji="0" lang="en-US" sz="2400" b="0" i="0" u="none" strike="noStrike" cap="none" normalizeH="0" baseline="0" dirty="0" smtClean="0">
                <a:ln>
                  <a:noFill/>
                </a:ln>
                <a:solidFill>
                  <a:schemeClr val="tx1"/>
                </a:solidFill>
                <a:effectLst/>
                <a:latin typeface="Arial" panose="020B0604020202020204" pitchFamily="34" charset="0"/>
              </a:rPr>
              <a:t>He conquered the Indians ruthlessly, maiming them by cutting off one foot of </a:t>
            </a:r>
          </a:p>
          <a:p>
            <a:pPr marL="0" marR="0" lvl="0" indent="0" algn="l" defTabSz="914400" rtl="0" eaLnBrk="0" fontAlgn="base" latinLnBrk="0" hangingPunct="0">
              <a:lnSpc>
                <a:spcPct val="100000"/>
              </a:lnSpc>
              <a:spcBef>
                <a:spcPct val="0"/>
              </a:spcBef>
              <a:spcAft>
                <a:spcPct val="0"/>
              </a:spcAft>
              <a:buClrTx/>
              <a:buSzTx/>
              <a:buNone/>
              <a:tabLst/>
            </a:pPr>
            <a:r>
              <a:rPr kumimoji="0" lang="en-US" sz="2400" b="0" i="0" u="none" strike="noStrike" cap="none" normalizeH="0" baseline="0" dirty="0" smtClean="0">
                <a:ln>
                  <a:noFill/>
                </a:ln>
                <a:solidFill>
                  <a:schemeClr val="tx1"/>
                </a:solidFill>
                <a:effectLst/>
                <a:latin typeface="Arial" panose="020B0604020202020204" pitchFamily="34" charset="0"/>
              </a:rPr>
              <a:t>         survivors just so they’d remember. </a:t>
            </a:r>
          </a:p>
        </p:txBody>
      </p:sp>
    </p:spTree>
    <p:extLst>
      <p:ext uri="{BB962C8B-B14F-4D97-AF65-F5344CB8AC3E}">
        <p14:creationId xmlns:p14="http://schemas.microsoft.com/office/powerpoint/2010/main" val="1374479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Despite mission efforts, the Pueblo Indians revolted in Pope’s Rebellion.</a:t>
            </a:r>
          </a:p>
          <a:p>
            <a:r>
              <a:rPr lang="en-US" dirty="0" smtClean="0"/>
              <a:t>Robert de LaSalle sailed down the Mississippi River for France claiming the whole region for their King Louis and naming the area “Louisiana” after his king. This started a slew of place-names for that area, from LaSalle, Illinois to “Louisville” and then on down to New Orleans (the American counter of Joan of Arc’s famous victory at Orleans).</a:t>
            </a:r>
          </a:p>
          <a:p>
            <a:r>
              <a:rPr lang="en-US" dirty="0" smtClean="0"/>
              <a:t>“Black Legend” – The Black Legend was the notion that Spaniards only brought bad things (murder, disease, slavery); though true, they also brought good things such as law systems, architecture, Christianity, language, and civilization, so that the Black Legend is partly, but not entirely, accurate.</a:t>
            </a:r>
            <a:endParaRPr lang="en-US" dirty="0"/>
          </a:p>
        </p:txBody>
      </p:sp>
    </p:spTree>
    <p:extLst>
      <p:ext uri="{BB962C8B-B14F-4D97-AF65-F5344CB8AC3E}">
        <p14:creationId xmlns:p14="http://schemas.microsoft.com/office/powerpoint/2010/main" val="1660190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Shaping of North America</a:t>
            </a:r>
            <a:br>
              <a:rPr lang="en-US" dirty="0" smtClean="0"/>
            </a:br>
            <a:endParaRPr lang="en-US" dirty="0"/>
          </a:p>
        </p:txBody>
      </p:sp>
      <p:sp>
        <p:nvSpPr>
          <p:cNvPr id="3" name="Content Placeholder 2"/>
          <p:cNvSpPr>
            <a:spLocks noGrp="1"/>
          </p:cNvSpPr>
          <p:nvPr>
            <p:ph idx="1"/>
          </p:nvPr>
        </p:nvSpPr>
        <p:spPr>
          <a:xfrm>
            <a:off x="579863" y="1494264"/>
            <a:ext cx="10773937" cy="5084956"/>
          </a:xfrm>
        </p:spPr>
        <p:txBody>
          <a:bodyPr>
            <a:normAutofit fontScale="92500" lnSpcReduction="20000"/>
          </a:bodyPr>
          <a:lstStyle/>
          <a:p>
            <a:endParaRPr lang="en-US" dirty="0" smtClean="0"/>
          </a:p>
          <a:p>
            <a:r>
              <a:rPr lang="en-US" dirty="0" smtClean="0"/>
              <a:t>   Recorded history began 6,000 years ago. It was 500 years ago that Europeans set foot on the Americas to begin the era of accurately recorded history on the continent.</a:t>
            </a:r>
          </a:p>
          <a:p>
            <a:pPr marL="0" indent="0">
              <a:buNone/>
            </a:pPr>
            <a:endParaRPr lang="en-US" dirty="0" smtClean="0"/>
          </a:p>
          <a:p>
            <a:r>
              <a:rPr lang="en-US" dirty="0" smtClean="0"/>
              <a:t>    The theory of “Pangaea” exists suggesting that the continents were once nestled together into one mega-continent. The continents then spread out as drifting islands.</a:t>
            </a:r>
          </a:p>
          <a:p>
            <a:pPr marL="0" indent="0">
              <a:buNone/>
            </a:pPr>
            <a:endParaRPr lang="en-US" dirty="0" smtClean="0"/>
          </a:p>
          <a:p>
            <a:r>
              <a:rPr lang="en-US" dirty="0" smtClean="0"/>
              <a:t>    Geologic forces of continental plates created the Appalachian and Rocky Mountains.</a:t>
            </a:r>
          </a:p>
          <a:p>
            <a:endParaRPr lang="en-US" dirty="0" smtClean="0"/>
          </a:p>
          <a:p>
            <a:r>
              <a:rPr lang="en-US" dirty="0" smtClean="0"/>
              <a:t>    The Great Ice Age thrust down over North America and scoured the present day American Midwest.</a:t>
            </a:r>
          </a:p>
          <a:p>
            <a:endParaRPr lang="en-US" dirty="0"/>
          </a:p>
        </p:txBody>
      </p:sp>
    </p:spTree>
    <p:extLst>
      <p:ext uri="{BB962C8B-B14F-4D97-AF65-F5344CB8AC3E}">
        <p14:creationId xmlns:p14="http://schemas.microsoft.com/office/powerpoint/2010/main" val="3396411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365125"/>
            <a:ext cx="10515600" cy="1325563"/>
          </a:xfrm>
        </p:spPr>
        <p:txBody>
          <a:bodyPr/>
          <a:lstStyle/>
          <a:p>
            <a:r>
              <a:rPr lang="en-US" dirty="0" smtClean="0"/>
              <a:t>Peopling in the Americas</a:t>
            </a:r>
            <a:endParaRPr lang="en-US" dirty="0"/>
          </a:p>
        </p:txBody>
      </p:sp>
      <p:sp>
        <p:nvSpPr>
          <p:cNvPr id="3" name="Content Placeholder 2"/>
          <p:cNvSpPr>
            <a:spLocks noGrp="1"/>
          </p:cNvSpPr>
          <p:nvPr>
            <p:ph idx="1"/>
          </p:nvPr>
        </p:nvSpPr>
        <p:spPr>
          <a:xfrm>
            <a:off x="457200" y="1690688"/>
            <a:ext cx="10896600" cy="4821624"/>
          </a:xfrm>
        </p:spPr>
        <p:txBody>
          <a:bodyPr>
            <a:normAutofit fontScale="92500"/>
          </a:bodyPr>
          <a:lstStyle/>
          <a:p>
            <a:pPr>
              <a:buFont typeface="+mj-lt"/>
              <a:buAutoNum type="arabicPeriod"/>
            </a:pPr>
            <a:r>
              <a:rPr lang="en-US" dirty="0" smtClean="0"/>
              <a:t>The “Land Bridge” theory… </a:t>
            </a:r>
          </a:p>
          <a:p>
            <a:pPr marL="742950" lvl="1" indent="-285750">
              <a:buFont typeface="+mj-lt"/>
              <a:buAutoNum type="arabicPeriod"/>
            </a:pPr>
            <a:r>
              <a:rPr lang="en-US" dirty="0" smtClean="0"/>
              <a:t>As the Great Ice Age diminished, so did the glaciers over North America.</a:t>
            </a:r>
          </a:p>
          <a:p>
            <a:pPr marL="742950" lvl="1" indent="-285750">
              <a:buFont typeface="+mj-lt"/>
              <a:buAutoNum type="arabicPeriod"/>
            </a:pPr>
            <a:r>
              <a:rPr lang="en-US" dirty="0" smtClean="0"/>
              <a:t>The theory holds that a “</a:t>
            </a:r>
            <a:r>
              <a:rPr lang="en-US" b="1" dirty="0" smtClean="0"/>
              <a:t>Land Bridge</a:t>
            </a:r>
            <a:r>
              <a:rPr lang="en-US" dirty="0" smtClean="0"/>
              <a:t>” emerged </a:t>
            </a:r>
            <a:r>
              <a:rPr lang="en-US" u="sng" dirty="0" smtClean="0">
                <a:effectLst/>
              </a:rPr>
              <a:t>linking Asia &amp; North America across what’s today the Bering Sea</a:t>
            </a:r>
            <a:r>
              <a:rPr lang="en-US" dirty="0" smtClean="0"/>
              <a:t>. People were said to have walked across the “bridge” before the sea level rose and sealed it off and thus populated the Americas.</a:t>
            </a:r>
          </a:p>
          <a:p>
            <a:pPr>
              <a:buFont typeface="+mj-lt"/>
              <a:buAutoNum type="arabicPeriod"/>
            </a:pPr>
            <a:r>
              <a:rPr lang="en-US" dirty="0" smtClean="0"/>
              <a:t>The Land Bridge is suggested as occurring an estimated 35,000 years ago.</a:t>
            </a:r>
          </a:p>
          <a:p>
            <a:pPr>
              <a:buFont typeface="+mj-lt"/>
              <a:buAutoNum type="arabicPeriod"/>
            </a:pPr>
            <a:r>
              <a:rPr lang="en-US" dirty="0" smtClean="0"/>
              <a:t>Many peoples emerged… </a:t>
            </a:r>
          </a:p>
          <a:p>
            <a:pPr marL="742950" lvl="1" indent="-285750">
              <a:buFont typeface="+mj-lt"/>
              <a:buAutoNum type="arabicPeriod"/>
            </a:pPr>
            <a:r>
              <a:rPr lang="en-US" dirty="0" smtClean="0"/>
              <a:t>Those groups that traversed the land bridge spread across North, Central, and South America.</a:t>
            </a:r>
          </a:p>
          <a:p>
            <a:pPr marL="742950" lvl="1" indent="-285750">
              <a:buFont typeface="+mj-lt"/>
              <a:buAutoNum type="arabicPeriod"/>
            </a:pPr>
            <a:r>
              <a:rPr lang="en-US" dirty="0" smtClean="0"/>
              <a:t>Countless tribes emerged with an estimated 2,000 languages. Notably… </a:t>
            </a:r>
          </a:p>
          <a:p>
            <a:pPr lvl="2">
              <a:buFont typeface="+mj-lt"/>
              <a:buAutoNum type="arabicPeriod"/>
            </a:pPr>
            <a:r>
              <a:rPr lang="en-US" b="1" dirty="0" smtClean="0"/>
              <a:t>Incas</a:t>
            </a:r>
            <a:r>
              <a:rPr lang="en-US" dirty="0" smtClean="0"/>
              <a:t> – Peru, with elaborate network of roads and bridges linking their empire.</a:t>
            </a:r>
          </a:p>
          <a:p>
            <a:pPr lvl="2">
              <a:buFont typeface="+mj-lt"/>
              <a:buAutoNum type="arabicPeriod"/>
            </a:pPr>
            <a:r>
              <a:rPr lang="en-US" b="1" dirty="0" smtClean="0"/>
              <a:t>Mayas</a:t>
            </a:r>
            <a:r>
              <a:rPr lang="en-US" dirty="0" smtClean="0"/>
              <a:t> – Yucatan Peninsula, with their step pyramids.</a:t>
            </a:r>
          </a:p>
          <a:p>
            <a:pPr lvl="2">
              <a:buFont typeface="+mj-lt"/>
              <a:buAutoNum type="arabicPeriod"/>
            </a:pPr>
            <a:r>
              <a:rPr lang="en-US" b="1" dirty="0" smtClean="0"/>
              <a:t>Aztecs</a:t>
            </a:r>
            <a:r>
              <a:rPr lang="en-US" dirty="0" smtClean="0"/>
              <a:t> – Mexico, with step pyramids and huge sacrifices of conquered peoples.</a:t>
            </a:r>
          </a:p>
          <a:p>
            <a:endParaRPr lang="en-US" dirty="0"/>
          </a:p>
        </p:txBody>
      </p:sp>
    </p:spTree>
    <p:extLst>
      <p:ext uri="{BB962C8B-B14F-4D97-AF65-F5344CB8AC3E}">
        <p14:creationId xmlns:p14="http://schemas.microsoft.com/office/powerpoint/2010/main" val="1401477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Earliest Americans </a:t>
            </a:r>
            <a:endParaRPr lang="en-US" dirty="0"/>
          </a:p>
        </p:txBody>
      </p:sp>
      <p:sp>
        <p:nvSpPr>
          <p:cNvPr id="4" name="Rectangle 1"/>
          <p:cNvSpPr>
            <a:spLocks noGrp="1" noChangeArrowheads="1"/>
          </p:cNvSpPr>
          <p:nvPr>
            <p:ph idx="1"/>
          </p:nvPr>
        </p:nvSpPr>
        <p:spPr bwMode="auto">
          <a:xfrm>
            <a:off x="278780" y="1991911"/>
            <a:ext cx="1116585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chemeClr val="tx1"/>
                </a:solidFill>
                <a:effectLst/>
                <a:latin typeface="Arial" panose="020B0604020202020204" pitchFamily="34" charset="0"/>
              </a:rPr>
              <a:t>Development of corn or “maize” around 5,000 B.C. in Mexico was revolutionary in that… </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chemeClr val="tx1"/>
                </a:solidFill>
                <a:effectLst/>
                <a:latin typeface="Arial" panose="020B0604020202020204" pitchFamily="34" charset="0"/>
              </a:rPr>
              <a:t>Then, people didn’t have to be hunter-gatherers, they could settle down and be farmers. </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sz="1800" b="0" i="0" u="none" strike="noStrike" cap="none" normalizeH="0" baseline="0" dirty="0" smtClean="0">
                <a:ln>
                  <a:noFill/>
                </a:ln>
                <a:solidFill>
                  <a:schemeClr val="tx1"/>
                </a:solidFill>
                <a:effectLst/>
                <a:latin typeface="Arial" panose="020B0604020202020204" pitchFamily="34" charset="0"/>
              </a:rPr>
              <a:t>This fact gave rise to towns and then cities. </a:t>
            </a: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en-US" sz="1800" b="0" i="0" u="none" strike="noStrike" cap="none" normalizeH="0" baseline="0" dirty="0" smtClean="0">
                <a:ln>
                  <a:noFill/>
                </a:ln>
                <a:solidFill>
                  <a:schemeClr val="tx1"/>
                </a:solidFill>
                <a:effectLst/>
                <a:latin typeface="Arial" panose="020B0604020202020204" pitchFamily="34" charset="0"/>
              </a:rPr>
              <a:t>Corn arrived in the present day U.S. around 1,200 B.C. </a:t>
            </a:r>
          </a:p>
          <a:p>
            <a:pPr marL="0" marR="0" lvl="0" indent="0" algn="l" defTabSz="914400" rtl="0" eaLnBrk="0" fontAlgn="base" latinLnBrk="0" hangingPunct="0">
              <a:lnSpc>
                <a:spcPct val="100000"/>
              </a:lnSpc>
              <a:spcBef>
                <a:spcPct val="0"/>
              </a:spcBef>
              <a:spcAft>
                <a:spcPct val="0"/>
              </a:spcAft>
              <a:buClrTx/>
              <a:buSz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1" i="0" u="none" strike="noStrike" cap="none" normalizeH="0" baseline="0" dirty="0" smtClean="0">
                <a:ln>
                  <a:noFill/>
                </a:ln>
                <a:solidFill>
                  <a:schemeClr val="tx1"/>
                </a:solidFill>
                <a:effectLst/>
                <a:latin typeface="Arial" panose="020B0604020202020204" pitchFamily="34" charset="0"/>
              </a:rPr>
              <a:t>Pueblo Indians</a:t>
            </a:r>
            <a:r>
              <a:rPr kumimoji="0" lang="en-US" sz="1800" b="0" i="0" u="none"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chemeClr val="tx1"/>
                </a:solidFill>
                <a:effectLst/>
                <a:latin typeface="Arial" panose="020B0604020202020204" pitchFamily="34" charset="0"/>
              </a:rPr>
              <a:t>The Pueblos were the 1st American corn growers. </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sz="1800" b="0" i="0" u="none" strike="noStrike" cap="none" normalizeH="0" baseline="0" dirty="0" smtClean="0">
                <a:ln>
                  <a:noFill/>
                </a:ln>
                <a:solidFill>
                  <a:schemeClr val="tx1"/>
                </a:solidFill>
                <a:effectLst/>
                <a:latin typeface="Arial" panose="020B0604020202020204" pitchFamily="34" charset="0"/>
              </a:rPr>
              <a:t>They lived in adobe houses (dried mud) and pueblos (“villages” in Spanish). Pueblos </a:t>
            </a:r>
          </a:p>
          <a:p>
            <a:pPr marL="0" marR="0" lvl="0" indent="0" algn="l" defTabSz="914400" rtl="0" eaLnBrk="0" fontAlgn="base" latinLnBrk="0" hangingPunct="0">
              <a:lnSpc>
                <a:spcPct val="100000"/>
              </a:lnSpc>
              <a:spcBef>
                <a:spcPct val="0"/>
              </a:spcBef>
              <a:spcAft>
                <a:spcPct val="0"/>
              </a:spcAft>
              <a:buClrTx/>
              <a:buSzTx/>
              <a:buNone/>
              <a:tabLst/>
            </a:pPr>
            <a:r>
              <a:rPr lang="en-US" sz="1800" dirty="0">
                <a:latin typeface="Arial" panose="020B0604020202020204" pitchFamily="34" charset="0"/>
              </a:rPr>
              <a:t> </a:t>
            </a:r>
            <a:r>
              <a:rPr lang="en-US" sz="1800" dirty="0" smtClean="0">
                <a:latin typeface="Arial" panose="020B0604020202020204" pitchFamily="34" charset="0"/>
              </a:rPr>
              <a:t>   </a:t>
            </a:r>
            <a:r>
              <a:rPr kumimoji="0" lang="en-US" sz="1800" b="0" i="0" u="none" strike="noStrike" cap="none" normalizeH="0" baseline="0" dirty="0" smtClean="0">
                <a:ln>
                  <a:noFill/>
                </a:ln>
                <a:solidFill>
                  <a:schemeClr val="tx1"/>
                </a:solidFill>
                <a:effectLst/>
                <a:latin typeface="Arial" panose="020B0604020202020204" pitchFamily="34" charset="0"/>
              </a:rPr>
              <a:t>are villages of cubicle shaped adobe houses, stacked one on top the other and often beneath cliffs. </a:t>
            </a: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en-US" sz="1800" b="0" i="0" u="none" strike="noStrike" cap="none" normalizeH="0" baseline="0" dirty="0" smtClean="0">
                <a:ln>
                  <a:noFill/>
                </a:ln>
                <a:solidFill>
                  <a:schemeClr val="tx1"/>
                </a:solidFill>
                <a:effectLst/>
                <a:latin typeface="Arial" panose="020B0604020202020204" pitchFamily="34" charset="0"/>
              </a:rPr>
              <a:t>They had elaborate irrigation systems to draw water away from rivers to grown corn.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57629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1"/>
          <p:cNvSpPr>
            <a:spLocks noGrp="1" noChangeArrowheads="1"/>
          </p:cNvSpPr>
          <p:nvPr>
            <p:ph idx="1"/>
          </p:nvPr>
        </p:nvSpPr>
        <p:spPr bwMode="auto">
          <a:xfrm>
            <a:off x="557562" y="1466720"/>
            <a:ext cx="10061906"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chemeClr val="tx1"/>
                </a:solidFill>
                <a:effectLst/>
                <a:latin typeface="Arial" panose="020B0604020202020204" pitchFamily="34" charset="0"/>
              </a:rPr>
              <a:t>Mound Builders </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chemeClr val="tx1"/>
                </a:solidFill>
                <a:effectLst/>
                <a:latin typeface="Arial" panose="020B0604020202020204" pitchFamily="34" charset="0"/>
              </a:rPr>
              <a:t>These people built huge ceremonial and burial mounds and were located in the Ohio Valley. </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sz="1800" b="0" i="0" u="none" strike="noStrike" cap="none" normalizeH="0" baseline="0" dirty="0" smtClean="0">
                <a:ln>
                  <a:noFill/>
                </a:ln>
                <a:solidFill>
                  <a:schemeClr val="tx1"/>
                </a:solidFill>
                <a:effectLst/>
                <a:latin typeface="Arial" panose="020B0604020202020204" pitchFamily="34" charset="0"/>
              </a:rPr>
              <a:t>Cahokia, near East St. Louis today, held 40,000 people.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chemeClr val="tx1"/>
                </a:solidFill>
                <a:effectLst/>
                <a:latin typeface="Arial" panose="020B0604020202020204" pitchFamily="34" charset="0"/>
              </a:rPr>
              <a:t>Eastern Indians </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chemeClr val="tx1"/>
                </a:solidFill>
                <a:effectLst/>
                <a:latin typeface="Arial" panose="020B0604020202020204" pitchFamily="34" charset="0"/>
              </a:rPr>
              <a:t>Eastern Indians grew corn, beans, and squash in “three sister” farming… </a:t>
            </a: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chemeClr val="tx1"/>
                </a:solidFill>
                <a:effectLst/>
                <a:latin typeface="Arial" panose="020B0604020202020204" pitchFamily="34" charset="0"/>
              </a:rPr>
              <a:t>Corn grew in a stalk providing a trellis for beans, beans grew up the stalk, squash’s </a:t>
            </a:r>
          </a:p>
          <a:p>
            <a:pPr marL="457200" marR="0" lvl="1" indent="0" algn="l" defTabSz="914400" rtl="0" eaLnBrk="0" fontAlgn="base" latinLnBrk="0" hangingPunct="0">
              <a:lnSpc>
                <a:spcPct val="100000"/>
              </a:lnSpc>
              <a:spcBef>
                <a:spcPct val="0"/>
              </a:spcBef>
              <a:spcAft>
                <a:spcPct val="0"/>
              </a:spcAft>
              <a:buClrTx/>
              <a:buSzTx/>
              <a:buNone/>
              <a:tabLst/>
            </a:pPr>
            <a:r>
              <a:rPr lang="en-US" sz="1800" dirty="0">
                <a:latin typeface="Arial" panose="020B0604020202020204" pitchFamily="34" charset="0"/>
              </a:rPr>
              <a:t> </a:t>
            </a:r>
            <a:r>
              <a:rPr lang="en-US" sz="1800" dirty="0" smtClean="0">
                <a:latin typeface="Arial" panose="020B0604020202020204" pitchFamily="34" charset="0"/>
              </a:rPr>
              <a:t>  </a:t>
            </a:r>
            <a:r>
              <a:rPr kumimoji="0" lang="en-US" sz="1800" b="0" i="0" u="none" strike="noStrike" cap="none" normalizeH="0" baseline="0" dirty="0" smtClean="0">
                <a:ln>
                  <a:noFill/>
                </a:ln>
                <a:solidFill>
                  <a:schemeClr val="tx1"/>
                </a:solidFill>
                <a:effectLst/>
                <a:latin typeface="Arial" panose="020B0604020202020204" pitchFamily="34" charset="0"/>
              </a:rPr>
              <a:t>broad leaves kept the sun off the ground and thus kept the moisture in the soil. </a:t>
            </a:r>
          </a:p>
          <a:p>
            <a:pPr marL="457200" marR="0" lvl="1" indent="0" algn="l" defTabSz="914400" rtl="0" eaLnBrk="0" fontAlgn="base" latinLnBrk="0" hangingPunct="0">
              <a:lnSpc>
                <a:spcPct val="100000"/>
              </a:lnSpc>
              <a:spcBef>
                <a:spcPct val="0"/>
              </a:spcBef>
              <a:spcAft>
                <a:spcPct val="0"/>
              </a:spcAft>
              <a:buClrTx/>
              <a:buSzTx/>
              <a:buFontTx/>
              <a:buAutoNum type="arabicPeriod" startAt="2"/>
              <a:tabLst/>
            </a:pPr>
            <a:r>
              <a:rPr kumimoji="0" lang="en-US" sz="1800" b="0" i="0" u="none" strike="noStrike" cap="none" normalizeH="0" baseline="0" dirty="0" smtClean="0">
                <a:ln>
                  <a:noFill/>
                </a:ln>
                <a:solidFill>
                  <a:schemeClr val="tx1"/>
                </a:solidFill>
                <a:effectLst/>
                <a:latin typeface="Arial" panose="020B0604020202020204" pitchFamily="34" charset="0"/>
              </a:rPr>
              <a:t>This group likely had the best (most diverse) diet of all North American Indians and</a:t>
            </a:r>
          </a:p>
          <a:p>
            <a:pPr marL="457200" marR="0" lvl="1" indent="0" algn="l" defTabSz="914400" rtl="0" eaLnBrk="0" fontAlgn="base" latinLnBrk="0" hangingPunct="0">
              <a:lnSpc>
                <a:spcPct val="100000"/>
              </a:lnSpc>
              <a:spcBef>
                <a:spcPct val="0"/>
              </a:spcBef>
              <a:spcAft>
                <a:spcPct val="0"/>
              </a:spcAft>
              <a:buClrTx/>
              <a:buSzTx/>
              <a:buNone/>
              <a:tabLst/>
            </a:pPr>
            <a:r>
              <a:rPr kumimoji="0" lang="en-US" sz="1800" b="0" i="0" u="none" strike="noStrike" cap="none" normalizeH="0" baseline="0" dirty="0" smtClean="0">
                <a:ln>
                  <a:noFill/>
                </a:ln>
                <a:solidFill>
                  <a:schemeClr val="tx1"/>
                </a:solidFill>
                <a:effectLst/>
                <a:latin typeface="Arial" panose="020B0604020202020204" pitchFamily="34" charset="0"/>
              </a:rPr>
              <a:t> is typified by the </a:t>
            </a:r>
            <a:r>
              <a:rPr kumimoji="0" lang="en-US" sz="1800" b="1" i="0" u="none" strike="noStrike" cap="none" normalizeH="0" baseline="0" dirty="0" smtClean="0">
                <a:ln>
                  <a:noFill/>
                </a:ln>
                <a:solidFill>
                  <a:schemeClr val="tx1"/>
                </a:solidFill>
                <a:effectLst/>
                <a:latin typeface="Arial" panose="020B0604020202020204" pitchFamily="34" charset="0"/>
              </a:rPr>
              <a:t>Cherokee</a:t>
            </a:r>
            <a:r>
              <a:rPr kumimoji="0" lang="en-US" sz="1800" b="0" i="0" u="none" strike="noStrike" cap="none" normalizeH="0" baseline="0" dirty="0" smtClean="0">
                <a:ln>
                  <a:noFill/>
                </a:ln>
                <a:solidFill>
                  <a:schemeClr val="tx1"/>
                </a:solidFill>
                <a:effectLst/>
                <a:latin typeface="Arial" panose="020B0604020202020204" pitchFamily="34" charset="0"/>
              </a:rPr>
              <a:t>, </a:t>
            </a:r>
            <a:r>
              <a:rPr kumimoji="0" lang="en-US" sz="1800" b="1" i="0" u="none" strike="noStrike" cap="none" normalizeH="0" baseline="0" dirty="0" smtClean="0">
                <a:ln>
                  <a:noFill/>
                </a:ln>
                <a:solidFill>
                  <a:schemeClr val="tx1"/>
                </a:solidFill>
                <a:effectLst/>
                <a:latin typeface="Arial" panose="020B0604020202020204" pitchFamily="34" charset="0"/>
              </a:rPr>
              <a:t>Creek</a:t>
            </a:r>
            <a:r>
              <a:rPr kumimoji="0" lang="en-US" sz="1800" b="0" i="0" u="none" strike="noStrike" cap="none" normalizeH="0" baseline="0" dirty="0" smtClean="0">
                <a:ln>
                  <a:noFill/>
                </a:ln>
                <a:solidFill>
                  <a:schemeClr val="tx1"/>
                </a:solidFill>
                <a:effectLst/>
                <a:latin typeface="Arial" panose="020B0604020202020204" pitchFamily="34" charset="0"/>
              </a:rPr>
              <a:t>, </a:t>
            </a:r>
            <a:r>
              <a:rPr kumimoji="0" lang="en-US" sz="1800" b="1" i="0" u="none" strike="noStrike" cap="none" normalizeH="0" baseline="0" dirty="0" smtClean="0">
                <a:ln>
                  <a:noFill/>
                </a:ln>
                <a:solidFill>
                  <a:schemeClr val="tx1"/>
                </a:solidFill>
                <a:effectLst/>
                <a:latin typeface="Arial" panose="020B0604020202020204" pitchFamily="34" charset="0"/>
              </a:rPr>
              <a:t>Choctaw</a:t>
            </a:r>
            <a:r>
              <a:rPr kumimoji="0" lang="en-US" sz="1800" b="0" i="0" u="none" strike="noStrike" cap="none" normalizeH="0" baseline="0" dirty="0" smtClean="0">
                <a:ln>
                  <a:noFill/>
                </a:ln>
                <a:solidFill>
                  <a:schemeClr val="tx1"/>
                </a:solidFill>
                <a:effectLst/>
                <a:latin typeface="Arial" panose="020B0604020202020204" pitchFamily="34" charset="0"/>
              </a:rPr>
              <a:t> (South) and </a:t>
            </a:r>
            <a:r>
              <a:rPr kumimoji="0" lang="en-US" sz="1800" b="1" i="0" u="none" strike="noStrike" cap="none" normalizeH="0" baseline="0" dirty="0" smtClean="0">
                <a:ln>
                  <a:noFill/>
                </a:ln>
                <a:solidFill>
                  <a:schemeClr val="tx1"/>
                </a:solidFill>
                <a:effectLst/>
                <a:latin typeface="Arial" panose="020B0604020202020204" pitchFamily="34" charset="0"/>
              </a:rPr>
              <a:t>Iroquois</a:t>
            </a:r>
            <a:r>
              <a:rPr kumimoji="0" lang="en-US" sz="1800" b="0" i="0" u="none" strike="noStrike" cap="none" normalizeH="0" baseline="0" dirty="0" smtClean="0">
                <a:ln>
                  <a:noFill/>
                </a:ln>
                <a:solidFill>
                  <a:schemeClr val="tx1"/>
                </a:solidFill>
                <a:effectLst/>
                <a:latin typeface="Arial" panose="020B0604020202020204" pitchFamily="34" charset="0"/>
              </a:rPr>
              <a:t> (North)</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08079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1"/>
          <p:cNvSpPr>
            <a:spLocks noGrp="1" noChangeArrowheads="1"/>
          </p:cNvSpPr>
          <p:nvPr>
            <p:ph idx="1"/>
          </p:nvPr>
        </p:nvSpPr>
        <p:spPr bwMode="auto">
          <a:xfrm>
            <a:off x="699911" y="1086220"/>
            <a:ext cx="11834119"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chemeClr val="tx1"/>
                </a:solidFill>
                <a:effectLst/>
                <a:latin typeface="Arial" panose="020B0604020202020204" pitchFamily="34" charset="0"/>
              </a:rPr>
              <a:t>Iroquois Confederation </a:t>
            </a:r>
          </a:p>
          <a:p>
            <a:pPr marL="457200" lvl="1" indent="0" eaLnBrk="0" fontAlgn="base" hangingPunct="0">
              <a:lnSpc>
                <a:spcPct val="100000"/>
              </a:lnSpc>
              <a:spcBef>
                <a:spcPct val="0"/>
              </a:spcBef>
              <a:spcAft>
                <a:spcPct val="0"/>
              </a:spcAft>
              <a:buFontTx/>
              <a:buAutoNum type="arabicPeriod"/>
            </a:pPr>
            <a:r>
              <a:rPr kumimoji="0" lang="en-US" sz="1800" b="1" i="0" u="none" strike="noStrike" cap="none" normalizeH="0" baseline="0" dirty="0" smtClean="0">
                <a:ln>
                  <a:noFill/>
                </a:ln>
                <a:solidFill>
                  <a:schemeClr val="tx1"/>
                </a:solidFill>
                <a:effectLst/>
                <a:latin typeface="Arial" panose="020B0604020202020204" pitchFamily="34" charset="0"/>
              </a:rPr>
              <a:t>Hiawatha</a:t>
            </a:r>
            <a:r>
              <a:rPr kumimoji="0" lang="en-US" sz="1800" b="0" i="0" u="none" strike="noStrike" cap="none" normalizeH="0" baseline="0" dirty="0" smtClean="0">
                <a:ln>
                  <a:noFill/>
                </a:ln>
                <a:solidFill>
                  <a:schemeClr val="tx1"/>
                </a:solidFill>
                <a:effectLst/>
                <a:latin typeface="Arial" panose="020B0604020202020204" pitchFamily="34" charset="0"/>
              </a:rPr>
              <a:t> was the legendary leader of the group. </a:t>
            </a:r>
          </a:p>
          <a:p>
            <a:pPr marL="457200" lvl="1" indent="0" eaLnBrk="0" fontAlgn="base" hangingPunct="0">
              <a:lnSpc>
                <a:spcPct val="100000"/>
              </a:lnSpc>
              <a:spcBef>
                <a:spcPct val="0"/>
              </a:spcBef>
              <a:spcAft>
                <a:spcPct val="0"/>
              </a:spcAft>
              <a:buFontTx/>
              <a:buAutoNum type="arabicPeriod"/>
            </a:pPr>
            <a:r>
              <a:rPr kumimoji="0" lang="en-US" sz="1800" b="0" i="0" u="none" strike="noStrike" cap="none" normalizeH="0" baseline="0" dirty="0" smtClean="0">
                <a:ln>
                  <a:noFill/>
                </a:ln>
                <a:solidFill>
                  <a:schemeClr val="tx1"/>
                </a:solidFill>
                <a:effectLst/>
                <a:latin typeface="Arial" panose="020B0604020202020204" pitchFamily="34" charset="0"/>
              </a:rPr>
              <a:t>The </a:t>
            </a:r>
            <a:r>
              <a:rPr kumimoji="0" lang="en-US" sz="1800" b="1" i="0" u="none" strike="noStrike" cap="none" normalizeH="0" baseline="0" dirty="0" smtClean="0">
                <a:ln>
                  <a:noFill/>
                </a:ln>
                <a:solidFill>
                  <a:schemeClr val="tx1"/>
                </a:solidFill>
                <a:effectLst/>
                <a:latin typeface="Arial" panose="020B0604020202020204" pitchFamily="34" charset="0"/>
              </a:rPr>
              <a:t>Iroquois Confederation</a:t>
            </a:r>
            <a:r>
              <a:rPr kumimoji="0" lang="en-US" sz="1800" b="0" i="0" u="none" strike="noStrike" cap="none" normalizeH="0" baseline="0" dirty="0" smtClean="0">
                <a:ln>
                  <a:noFill/>
                </a:ln>
                <a:solidFill>
                  <a:schemeClr val="tx1"/>
                </a:solidFill>
                <a:effectLst/>
                <a:latin typeface="Arial" panose="020B0604020202020204" pitchFamily="34" charset="0"/>
              </a:rPr>
              <a:t> was a </a:t>
            </a:r>
            <a:r>
              <a:rPr kumimoji="0" lang="en-US" sz="1800" b="0" i="0" u="sng" strike="noStrike" cap="none" normalizeH="0" baseline="0" dirty="0" smtClean="0">
                <a:ln>
                  <a:noFill/>
                </a:ln>
                <a:solidFill>
                  <a:schemeClr val="tx1"/>
                </a:solidFill>
                <a:effectLst/>
                <a:latin typeface="Arial" panose="020B0604020202020204" pitchFamily="34" charset="0"/>
              </a:rPr>
              <a:t>group of 5 tribes in New York state</a:t>
            </a:r>
            <a:r>
              <a:rPr kumimoji="0" lang="en-US" sz="1800" b="0" i="0" u="none" strike="noStrike" cap="none" normalizeH="0" baseline="0" dirty="0" smtClean="0">
                <a:ln>
                  <a:noFill/>
                </a:ln>
                <a:solidFill>
                  <a:schemeClr val="tx1"/>
                </a:solidFill>
                <a:effectLst/>
                <a:latin typeface="Arial" panose="020B0604020202020204" pitchFamily="34" charset="0"/>
              </a:rPr>
              <a:t>. </a:t>
            </a:r>
          </a:p>
          <a:p>
            <a:pPr marL="457200" lvl="1" indent="0" eaLnBrk="0" fontAlgn="base" hangingPunct="0">
              <a:lnSpc>
                <a:spcPct val="100000"/>
              </a:lnSpc>
              <a:spcBef>
                <a:spcPct val="0"/>
              </a:spcBef>
              <a:spcAft>
                <a:spcPct val="0"/>
              </a:spcAft>
              <a:buFontTx/>
              <a:buAutoNum type="arabicPeriod"/>
            </a:pPr>
            <a:r>
              <a:rPr kumimoji="0" lang="en-US" sz="1800" b="0" i="0" u="none" strike="noStrike" cap="none" normalizeH="0" baseline="0" dirty="0" smtClean="0">
                <a:ln>
                  <a:noFill/>
                </a:ln>
                <a:solidFill>
                  <a:schemeClr val="tx1"/>
                </a:solidFill>
                <a:effectLst/>
                <a:latin typeface="Arial" panose="020B0604020202020204" pitchFamily="34" charset="0"/>
              </a:rPr>
              <a:t>They were matrilineal as authority and possessions passed down through the female line. </a:t>
            </a:r>
          </a:p>
          <a:p>
            <a:pPr marL="457200" lvl="1" indent="0" eaLnBrk="0" fontAlgn="base" hangingPunct="0">
              <a:lnSpc>
                <a:spcPct val="100000"/>
              </a:lnSpc>
              <a:spcBef>
                <a:spcPct val="0"/>
              </a:spcBef>
              <a:spcAft>
                <a:spcPct val="0"/>
              </a:spcAft>
              <a:buFontTx/>
              <a:buAutoNum type="arabicPeriod"/>
            </a:pPr>
            <a:r>
              <a:rPr kumimoji="0" lang="en-US" sz="1800" b="0" i="0" u="none" strike="noStrike" cap="none" normalizeH="0" baseline="0" dirty="0" smtClean="0">
                <a:ln>
                  <a:noFill/>
                </a:ln>
                <a:solidFill>
                  <a:schemeClr val="tx1"/>
                </a:solidFill>
                <a:effectLst/>
                <a:latin typeface="Arial" panose="020B0604020202020204" pitchFamily="34" charset="0"/>
              </a:rPr>
              <a:t>Each tribe kept their independence, but met occasionally to discuss matters of common interest, like war/defense. </a:t>
            </a:r>
          </a:p>
          <a:p>
            <a:pPr marL="457200" lvl="1" indent="0" eaLnBrk="0" fontAlgn="base" hangingPunct="0">
              <a:lnSpc>
                <a:spcPct val="100000"/>
              </a:lnSpc>
              <a:spcBef>
                <a:spcPct val="0"/>
              </a:spcBef>
              <a:spcAft>
                <a:spcPct val="0"/>
              </a:spcAft>
              <a:buFontTx/>
              <a:buAutoNum type="arabicPeriod"/>
            </a:pPr>
            <a:r>
              <a:rPr kumimoji="0" lang="en-US" sz="1800" b="0" i="0" u="none" strike="noStrike" cap="none" normalizeH="0" baseline="0" dirty="0" smtClean="0">
                <a:ln>
                  <a:noFill/>
                </a:ln>
                <a:solidFill>
                  <a:schemeClr val="tx1"/>
                </a:solidFill>
                <a:effectLst/>
                <a:latin typeface="Arial" panose="020B0604020202020204" pitchFamily="34" charset="0"/>
              </a:rPr>
              <a:t>This was not the norm. Usually, Indians were scattered and separated (and thus weak). </a:t>
            </a:r>
          </a:p>
          <a:p>
            <a:pPr marL="0" marR="0" lvl="0" indent="0" algn="l" defTabSz="914400" rtl="0" eaLnBrk="0" fontAlgn="base" latinLnBrk="0" hangingPunct="0">
              <a:lnSpc>
                <a:spcPct val="100000"/>
              </a:lnSpc>
              <a:spcBef>
                <a:spcPct val="0"/>
              </a:spcBef>
              <a:spcAft>
                <a:spcPct val="0"/>
              </a:spcAft>
              <a:buClrTx/>
              <a:buSzTx/>
              <a:buFontTx/>
              <a:buAutoNum type="arabicPeriod" startAt="5"/>
              <a:tabLst/>
            </a:pPr>
            <a:endParaRPr lang="en-US" sz="18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chemeClr val="tx1"/>
                </a:solidFill>
                <a:effectLst/>
                <a:latin typeface="Arial" panose="020B0604020202020204" pitchFamily="34" charset="0"/>
              </a:rPr>
              <a:t>Native Americans had a very different view of things as compared to Europeans. </a:t>
            </a:r>
          </a:p>
          <a:p>
            <a:pPr marL="457200" lvl="1" indent="0" eaLnBrk="0" fontAlgn="base" hangingPunct="0">
              <a:lnSpc>
                <a:spcPct val="100000"/>
              </a:lnSpc>
              <a:spcBef>
                <a:spcPct val="0"/>
              </a:spcBef>
              <a:spcAft>
                <a:spcPct val="0"/>
              </a:spcAft>
              <a:buFontTx/>
              <a:buAutoNum type="arabicPeriod"/>
            </a:pPr>
            <a:r>
              <a:rPr kumimoji="0" lang="en-US" sz="1800" b="0" i="0" u="none" strike="noStrike" cap="none" normalizeH="0" baseline="0" dirty="0" smtClean="0">
                <a:ln>
                  <a:noFill/>
                </a:ln>
                <a:solidFill>
                  <a:schemeClr val="tx1"/>
                </a:solidFill>
                <a:effectLst/>
                <a:latin typeface="Arial" panose="020B0604020202020204" pitchFamily="34" charset="0"/>
              </a:rPr>
              <a:t>Native Americans felt </a:t>
            </a:r>
            <a:r>
              <a:rPr kumimoji="0" lang="en-US" sz="1800" b="0" i="0" u="sng" strike="noStrike" cap="none" normalizeH="0" baseline="0" dirty="0" smtClean="0">
                <a:ln>
                  <a:noFill/>
                </a:ln>
                <a:solidFill>
                  <a:schemeClr val="tx1"/>
                </a:solidFill>
                <a:effectLst/>
                <a:latin typeface="Arial" panose="020B0604020202020204" pitchFamily="34" charset="0"/>
              </a:rPr>
              <a:t>no man owned the land</a:t>
            </a:r>
            <a:r>
              <a:rPr kumimoji="0" lang="en-US" sz="1800" b="0" i="0" u="none" strike="noStrike" cap="none" normalizeH="0" baseline="0" dirty="0" smtClean="0">
                <a:ln>
                  <a:noFill/>
                </a:ln>
                <a:solidFill>
                  <a:schemeClr val="tx1"/>
                </a:solidFill>
                <a:effectLst/>
                <a:latin typeface="Arial" panose="020B0604020202020204" pitchFamily="34" charset="0"/>
              </a:rPr>
              <a:t>, the tribe died. (Europeans liked private property) </a:t>
            </a:r>
          </a:p>
          <a:p>
            <a:pPr marL="457200" lvl="1" indent="0" eaLnBrk="0" fontAlgn="base" hangingPunct="0">
              <a:lnSpc>
                <a:spcPct val="100000"/>
              </a:lnSpc>
              <a:spcBef>
                <a:spcPct val="0"/>
              </a:spcBef>
              <a:spcAft>
                <a:spcPct val="0"/>
              </a:spcAft>
              <a:buFontTx/>
              <a:buAutoNum type="arabicPeriod"/>
            </a:pPr>
            <a:r>
              <a:rPr kumimoji="0" lang="en-US" sz="1800" b="0" i="0" u="none" strike="noStrike" cap="none" normalizeH="0" baseline="0" dirty="0" smtClean="0">
                <a:ln>
                  <a:noFill/>
                </a:ln>
                <a:solidFill>
                  <a:schemeClr val="tx1"/>
                </a:solidFill>
                <a:effectLst/>
                <a:latin typeface="Arial" panose="020B0604020202020204" pitchFamily="34" charset="0"/>
              </a:rPr>
              <a:t>Indians felt </a:t>
            </a:r>
            <a:r>
              <a:rPr kumimoji="0" lang="en-US" sz="1800" b="0" i="0" u="sng" strike="noStrike" cap="none" normalizeH="0" baseline="0" dirty="0" smtClean="0">
                <a:ln>
                  <a:noFill/>
                </a:ln>
                <a:solidFill>
                  <a:schemeClr val="tx1"/>
                </a:solidFill>
                <a:effectLst/>
                <a:latin typeface="Arial" panose="020B0604020202020204" pitchFamily="34" charset="0"/>
              </a:rPr>
              <a:t>nature was mixed with many spirits</a:t>
            </a:r>
            <a:r>
              <a:rPr kumimoji="0" lang="en-US" sz="1800" b="0" i="0" u="none" strike="noStrike" cap="none" normalizeH="0" baseline="0" dirty="0" smtClean="0">
                <a:ln>
                  <a:noFill/>
                </a:ln>
                <a:solidFill>
                  <a:schemeClr val="tx1"/>
                </a:solidFill>
                <a:effectLst/>
                <a:latin typeface="Arial" panose="020B0604020202020204" pitchFamily="34" charset="0"/>
              </a:rPr>
              <a:t>. (Europeans were Christian and monotheistic) </a:t>
            </a:r>
          </a:p>
          <a:p>
            <a:pPr marL="457200" lvl="1" indent="0" eaLnBrk="0" fontAlgn="base" hangingPunct="0">
              <a:lnSpc>
                <a:spcPct val="100000"/>
              </a:lnSpc>
              <a:spcBef>
                <a:spcPct val="0"/>
              </a:spcBef>
              <a:spcAft>
                <a:spcPct val="0"/>
              </a:spcAft>
              <a:buFontTx/>
              <a:buAutoNum type="arabicPeriod"/>
            </a:pPr>
            <a:r>
              <a:rPr kumimoji="0" lang="en-US" sz="1800" b="0" i="0" u="none" strike="noStrike" cap="none" normalizeH="0" baseline="0" dirty="0" smtClean="0">
                <a:ln>
                  <a:noFill/>
                </a:ln>
                <a:solidFill>
                  <a:schemeClr val="tx1"/>
                </a:solidFill>
                <a:effectLst/>
                <a:latin typeface="Arial" panose="020B0604020202020204" pitchFamily="34" charset="0"/>
              </a:rPr>
              <a:t>Indians felt </a:t>
            </a:r>
            <a:r>
              <a:rPr kumimoji="0" lang="en-US" sz="1800" b="0" i="0" u="sng" strike="noStrike" cap="none" normalizeH="0" baseline="0" dirty="0" smtClean="0">
                <a:ln>
                  <a:noFill/>
                </a:ln>
                <a:solidFill>
                  <a:schemeClr val="tx1"/>
                </a:solidFill>
                <a:effectLst/>
                <a:latin typeface="Arial" panose="020B0604020202020204" pitchFamily="34" charset="0"/>
              </a:rPr>
              <a:t>nature was sacred</a:t>
            </a:r>
            <a:r>
              <a:rPr kumimoji="0" lang="en-US" sz="1800" b="0" i="0" u="none" strike="noStrike" cap="none" normalizeH="0" baseline="0" dirty="0" smtClean="0">
                <a:ln>
                  <a:noFill/>
                </a:ln>
                <a:solidFill>
                  <a:schemeClr val="tx1"/>
                </a:solidFill>
                <a:effectLst/>
                <a:latin typeface="Arial" panose="020B0604020202020204" pitchFamily="34" charset="0"/>
              </a:rPr>
              <a:t>. (Europeans believed nature and land was given to man </a:t>
            </a:r>
          </a:p>
          <a:p>
            <a:pPr marL="457200" lvl="1" indent="0" eaLnBrk="0" fontAlgn="base" hangingPunct="0">
              <a:lnSpc>
                <a:spcPct val="100000"/>
              </a:lnSpc>
              <a:spcBef>
                <a:spcPct val="0"/>
              </a:spcBef>
              <a:spcAft>
                <a:spcPct val="0"/>
              </a:spcAft>
              <a:buNone/>
            </a:pPr>
            <a:r>
              <a:rPr kumimoji="0" lang="en-US" sz="1800" b="0" i="0" u="none" strike="noStrike" cap="none" normalizeH="0" baseline="0" dirty="0" smtClean="0">
                <a:ln>
                  <a:noFill/>
                </a:ln>
                <a:solidFill>
                  <a:schemeClr val="tx1"/>
                </a:solidFill>
                <a:effectLst/>
                <a:latin typeface="Arial" panose="020B0604020202020204" pitchFamily="34" charset="0"/>
              </a:rPr>
              <a:t>by God in Genesis to be subdued and put to use). </a:t>
            </a:r>
          </a:p>
          <a:p>
            <a:pPr marL="457200" lvl="1" indent="0" eaLnBrk="0" fontAlgn="base" hangingPunct="0">
              <a:lnSpc>
                <a:spcPct val="100000"/>
              </a:lnSpc>
              <a:spcBef>
                <a:spcPct val="0"/>
              </a:spcBef>
              <a:spcAft>
                <a:spcPct val="0"/>
              </a:spcAft>
              <a:buNone/>
            </a:pPr>
            <a:r>
              <a:rPr lang="en-US" sz="1800" dirty="0" smtClean="0">
                <a:latin typeface="Arial" panose="020B0604020202020204" pitchFamily="34" charset="0"/>
              </a:rPr>
              <a:t>4. </a:t>
            </a:r>
            <a:r>
              <a:rPr kumimoji="0" lang="en-US" sz="1800" b="0" i="0" u="none" strike="noStrike" cap="none" normalizeH="0" baseline="0" dirty="0" smtClean="0">
                <a:ln>
                  <a:noFill/>
                </a:ln>
                <a:solidFill>
                  <a:schemeClr val="tx1"/>
                </a:solidFill>
                <a:effectLst/>
                <a:latin typeface="Arial" panose="020B0604020202020204" pitchFamily="34" charset="0"/>
              </a:rPr>
              <a:t>Indians had little or no concept or interest in money. (Europeans loved money or gold)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23620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Indirect Discoverers of the New World </a:t>
            </a:r>
            <a:endParaRPr lang="en-US" dirty="0"/>
          </a:p>
        </p:txBody>
      </p:sp>
      <p:sp>
        <p:nvSpPr>
          <p:cNvPr id="3" name="Content Placeholder 2"/>
          <p:cNvSpPr>
            <a:spLocks noGrp="1"/>
          </p:cNvSpPr>
          <p:nvPr>
            <p:ph idx="1"/>
          </p:nvPr>
        </p:nvSpPr>
        <p:spPr/>
        <p:txBody>
          <a:bodyPr/>
          <a:lstStyle/>
          <a:p>
            <a:r>
              <a:rPr lang="en-US" dirty="0" smtClean="0"/>
              <a:t>The 1st Europeans to come to America were the Norse (Vikings from Norway). </a:t>
            </a:r>
          </a:p>
          <a:p>
            <a:pPr lvl="1"/>
            <a:r>
              <a:rPr lang="en-US" u="sng" dirty="0" smtClean="0">
                <a:effectLst/>
              </a:rPr>
              <a:t>Around 1,000 A.D., the Vikings landed</a:t>
            </a:r>
            <a:r>
              <a:rPr lang="en-US" dirty="0" smtClean="0"/>
              <a:t>, led by </a:t>
            </a:r>
            <a:r>
              <a:rPr lang="en-US" b="1" dirty="0" smtClean="0"/>
              <a:t>Erik the Red</a:t>
            </a:r>
            <a:r>
              <a:rPr lang="en-US" dirty="0" smtClean="0"/>
              <a:t> and </a:t>
            </a:r>
            <a:r>
              <a:rPr lang="en-US" b="1" dirty="0" smtClean="0"/>
              <a:t>Leif Erikson</a:t>
            </a:r>
            <a:r>
              <a:rPr lang="en-US" dirty="0" smtClean="0"/>
              <a:t>.</a:t>
            </a:r>
          </a:p>
          <a:p>
            <a:pPr lvl="1"/>
            <a:r>
              <a:rPr lang="en-US" dirty="0" smtClean="0"/>
              <a:t>They landed in “</a:t>
            </a:r>
            <a:r>
              <a:rPr lang="en-US" b="1" dirty="0" smtClean="0"/>
              <a:t>Newfoundland</a:t>
            </a:r>
            <a:r>
              <a:rPr lang="en-US" dirty="0" smtClean="0"/>
              <a:t>” or “Vinland” (due to all of the vines).</a:t>
            </a:r>
          </a:p>
          <a:p>
            <a:pPr lvl="1"/>
            <a:r>
              <a:rPr lang="en-US" dirty="0" smtClean="0"/>
              <a:t>However, these men left America and left no written record and therefore didn’t get the credit.</a:t>
            </a:r>
          </a:p>
          <a:p>
            <a:pPr lvl="1"/>
            <a:r>
              <a:rPr lang="en-US" dirty="0" smtClean="0"/>
              <a:t>The only record is found in Viking sagas or songs.</a:t>
            </a:r>
          </a:p>
          <a:p>
            <a:r>
              <a:rPr lang="en-US" dirty="0" smtClean="0"/>
              <a:t>The Christian Crusaders of Middle Ages fought in Palestine to regain the Holy Land from Muslims. This mixing of East and West created a sweet-tooth where Europeans wanted the spices of the exotic East.</a:t>
            </a:r>
          </a:p>
          <a:p>
            <a:endParaRPr lang="en-US" dirty="0"/>
          </a:p>
        </p:txBody>
      </p:sp>
    </p:spTree>
    <p:extLst>
      <p:ext uri="{BB962C8B-B14F-4D97-AF65-F5344CB8AC3E}">
        <p14:creationId xmlns:p14="http://schemas.microsoft.com/office/powerpoint/2010/main" val="2638058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700" y="0"/>
            <a:ext cx="10515600" cy="1325563"/>
          </a:xfrm>
        </p:spPr>
        <p:txBody>
          <a:bodyPr/>
          <a:lstStyle/>
          <a:p>
            <a:r>
              <a:rPr lang="en-US" dirty="0" smtClean="0"/>
              <a:t>Europeans Enter Africa</a:t>
            </a:r>
            <a:endParaRPr lang="en-US" dirty="0"/>
          </a:p>
        </p:txBody>
      </p:sp>
      <p:sp>
        <p:nvSpPr>
          <p:cNvPr id="3" name="Content Placeholder 2"/>
          <p:cNvSpPr>
            <a:spLocks noGrp="1"/>
          </p:cNvSpPr>
          <p:nvPr>
            <p:ph idx="1"/>
          </p:nvPr>
        </p:nvSpPr>
        <p:spPr>
          <a:xfrm>
            <a:off x="393700" y="1219200"/>
            <a:ext cx="11303000" cy="5359400"/>
          </a:xfrm>
        </p:spPr>
        <p:txBody>
          <a:bodyPr>
            <a:normAutofit fontScale="70000" lnSpcReduction="20000"/>
          </a:bodyPr>
          <a:lstStyle/>
          <a:p>
            <a:pPr>
              <a:buFont typeface="+mj-lt"/>
              <a:buAutoNum type="arabicPeriod"/>
            </a:pPr>
            <a:r>
              <a:rPr lang="en-US" b="1" dirty="0" smtClean="0"/>
              <a:t>Marco Polo</a:t>
            </a:r>
            <a:r>
              <a:rPr lang="en-US" dirty="0" smtClean="0"/>
              <a:t> traveled to China and stirred up a storm of European interest.</a:t>
            </a:r>
          </a:p>
          <a:p>
            <a:pPr>
              <a:buFont typeface="+mj-lt"/>
              <a:buAutoNum type="arabicPeriod"/>
            </a:pPr>
            <a:r>
              <a:rPr lang="en-US" dirty="0" smtClean="0"/>
              <a:t>Mixed with desire for spices, an East to West (Asia to Europe) trade flourished but had to be overland, at least in part. This initiated new exploration down around Africa in hopes of an easier (all water) route.</a:t>
            </a:r>
          </a:p>
          <a:p>
            <a:pPr>
              <a:buFont typeface="+mj-lt"/>
              <a:buAutoNum type="arabicPeriod"/>
            </a:pPr>
            <a:r>
              <a:rPr lang="en-US" dirty="0" smtClean="0"/>
              <a:t>Portugal literally started a sailing school to find better ways to get to the “Spice Islands,” eventually rounding Africa’s southern Cape of Good Hope.</a:t>
            </a:r>
          </a:p>
          <a:p>
            <a:pPr>
              <a:buFont typeface="+mj-lt"/>
              <a:buAutoNum type="arabicPeriod"/>
            </a:pPr>
            <a:r>
              <a:rPr lang="en-US" dirty="0" smtClean="0"/>
              <a:t>New developments emerged… </a:t>
            </a:r>
          </a:p>
          <a:p>
            <a:pPr marL="742950" lvl="1" indent="-285750">
              <a:buFont typeface="+mj-lt"/>
              <a:buAutoNum type="arabicPeriod"/>
            </a:pPr>
            <a:r>
              <a:rPr lang="en-US" b="1" dirty="0" smtClean="0"/>
              <a:t>caravel</a:t>
            </a:r>
            <a:r>
              <a:rPr lang="en-US" dirty="0" smtClean="0"/>
              <a:t> – a ship with triangular sail that could better tack (</a:t>
            </a:r>
            <a:r>
              <a:rPr lang="en-US" dirty="0" err="1" smtClean="0"/>
              <a:t>zig-zag</a:t>
            </a:r>
            <a:r>
              <a:rPr lang="en-US" dirty="0" smtClean="0"/>
              <a:t>) ahead into the wind and thus return to Europe from the Africa coast.</a:t>
            </a:r>
          </a:p>
          <a:p>
            <a:pPr marL="742950" lvl="1" indent="-285750">
              <a:buFont typeface="+mj-lt"/>
              <a:buAutoNum type="arabicPeriod"/>
            </a:pPr>
            <a:r>
              <a:rPr lang="en-US" b="1" dirty="0" smtClean="0"/>
              <a:t>compass</a:t>
            </a:r>
            <a:r>
              <a:rPr lang="en-US" dirty="0" smtClean="0"/>
              <a:t> – to determine direction.</a:t>
            </a:r>
          </a:p>
          <a:p>
            <a:pPr marL="742950" lvl="1" indent="-285750">
              <a:buFont typeface="+mj-lt"/>
              <a:buAutoNum type="arabicPeriod"/>
            </a:pPr>
            <a:r>
              <a:rPr lang="en-US" b="1" dirty="0" smtClean="0"/>
              <a:t>astrolabe</a:t>
            </a:r>
            <a:r>
              <a:rPr lang="en-US" dirty="0" smtClean="0"/>
              <a:t> – a sextant gizmo that could tell a ship’s latitude.</a:t>
            </a:r>
          </a:p>
          <a:p>
            <a:pPr>
              <a:buFont typeface="+mj-lt"/>
              <a:buAutoNum type="arabicPeriod"/>
            </a:pPr>
            <a:r>
              <a:rPr lang="en-US" dirty="0" smtClean="0"/>
              <a:t>Slave trade begins </a:t>
            </a:r>
          </a:p>
          <a:p>
            <a:pPr marL="742950" lvl="1" indent="-285750">
              <a:buFont typeface="+mj-lt"/>
              <a:buAutoNum type="arabicPeriod"/>
            </a:pPr>
            <a:r>
              <a:rPr lang="en-US" dirty="0" smtClean="0"/>
              <a:t>Slavery was initially race-independent. A slave was whoever lost in battle. Usually, slaves came from the Slavic regions of Europe, hence the name.</a:t>
            </a:r>
          </a:p>
          <a:p>
            <a:pPr marL="742950" lvl="1" indent="-285750">
              <a:buFont typeface="+mj-lt"/>
              <a:buAutoNum type="arabicPeriod"/>
            </a:pPr>
            <a:r>
              <a:rPr lang="en-US" dirty="0" smtClean="0"/>
              <a:t>The first </a:t>
            </a:r>
            <a:r>
              <a:rPr lang="en-US" i="1" dirty="0" smtClean="0"/>
              <a:t>African</a:t>
            </a:r>
            <a:r>
              <a:rPr lang="en-US" dirty="0" smtClean="0"/>
              <a:t> slave trade was across the Sahara Desert.</a:t>
            </a:r>
          </a:p>
          <a:p>
            <a:pPr marL="742950" lvl="1" indent="-285750">
              <a:buFont typeface="+mj-lt"/>
              <a:buAutoNum type="arabicPeriod"/>
            </a:pPr>
            <a:r>
              <a:rPr lang="en-US" dirty="0" smtClean="0"/>
              <a:t>Later, it was along the West African coast. Slave traders purposely busted up tribes and families in order to squelch any possible uprising.</a:t>
            </a:r>
          </a:p>
          <a:p>
            <a:pPr marL="742950" lvl="1" indent="-285750">
              <a:buFont typeface="+mj-lt"/>
              <a:buAutoNum type="arabicPeriod"/>
            </a:pPr>
            <a:r>
              <a:rPr lang="en-US" dirty="0" smtClean="0"/>
              <a:t>Slaves wound up on sugar plantations the Portuguese had set up on the tropical islands off of Africa’s coast.</a:t>
            </a:r>
          </a:p>
          <a:p>
            <a:pPr marL="742950" lvl="1" indent="-285750">
              <a:buFont typeface="+mj-lt"/>
              <a:buAutoNum type="arabicPeriod"/>
            </a:pPr>
            <a:r>
              <a:rPr lang="en-US" dirty="0" smtClean="0"/>
              <a:t>Spain watched Portugal’s success with exploration and slaving with envy and wanted a piece of the pie.</a:t>
            </a:r>
          </a:p>
          <a:p>
            <a:endParaRPr lang="en-US" dirty="0"/>
          </a:p>
        </p:txBody>
      </p:sp>
    </p:spTree>
    <p:extLst>
      <p:ext uri="{BB962C8B-B14F-4D97-AF65-F5344CB8AC3E}">
        <p14:creationId xmlns:p14="http://schemas.microsoft.com/office/powerpoint/2010/main" val="1477251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Columbus comes upon a New World </a:t>
            </a:r>
            <a:endParaRPr lang="en-US" dirty="0"/>
          </a:p>
        </p:txBody>
      </p:sp>
      <p:sp>
        <p:nvSpPr>
          <p:cNvPr id="3" name="Content Placeholder 2"/>
          <p:cNvSpPr>
            <a:spLocks noGrp="1"/>
          </p:cNvSpPr>
          <p:nvPr>
            <p:ph idx="1"/>
          </p:nvPr>
        </p:nvSpPr>
        <p:spPr/>
        <p:txBody>
          <a:bodyPr>
            <a:normAutofit fontScale="92500" lnSpcReduction="10000"/>
          </a:bodyPr>
          <a:lstStyle/>
          <a:p>
            <a:pPr>
              <a:buFont typeface="+mj-lt"/>
              <a:buAutoNum type="arabicPeriod"/>
            </a:pPr>
            <a:r>
              <a:rPr lang="en-US" b="1" dirty="0" smtClean="0"/>
              <a:t>Columbus</a:t>
            </a:r>
            <a:r>
              <a:rPr lang="en-US" dirty="0" smtClean="0"/>
              <a:t> convinced </a:t>
            </a:r>
            <a:r>
              <a:rPr lang="en-US" b="1" dirty="0" smtClean="0"/>
              <a:t>Isabella</a:t>
            </a:r>
            <a:r>
              <a:rPr lang="en-US" dirty="0" smtClean="0"/>
              <a:t> and </a:t>
            </a:r>
            <a:r>
              <a:rPr lang="en-US" b="1" dirty="0" smtClean="0"/>
              <a:t>Ferdinand</a:t>
            </a:r>
            <a:r>
              <a:rPr lang="en-US" dirty="0" smtClean="0"/>
              <a:t> to fund his expedition.</a:t>
            </a:r>
          </a:p>
          <a:p>
            <a:pPr>
              <a:buFont typeface="+mj-lt"/>
              <a:buAutoNum type="arabicPeriod"/>
            </a:pPr>
            <a:r>
              <a:rPr lang="en-US" dirty="0" smtClean="0"/>
              <a:t>His goal was to reach the East (East Indies) by sailing west, thus bypassing the around-Africa route that Portugal monopolized.</a:t>
            </a:r>
          </a:p>
          <a:p>
            <a:pPr>
              <a:buFont typeface="+mj-lt"/>
              <a:buAutoNum type="arabicPeriod"/>
            </a:pPr>
            <a:r>
              <a:rPr lang="en-US" dirty="0" smtClean="0"/>
              <a:t>He misjudged the size of the Earth though, thinking it 1/3 the size of what it was.</a:t>
            </a:r>
          </a:p>
          <a:p>
            <a:pPr>
              <a:buFont typeface="+mj-lt"/>
              <a:buAutoNum type="arabicPeriod"/>
            </a:pPr>
            <a:r>
              <a:rPr lang="en-US" dirty="0" smtClean="0"/>
              <a:t>So, after 30 days or so at sea, when he struck land, he assumed he’d made it to the East Indies and therefore mistook the people as “</a:t>
            </a:r>
            <a:r>
              <a:rPr lang="en-US" b="1" dirty="0" smtClean="0"/>
              <a:t>Indians</a:t>
            </a:r>
            <a:r>
              <a:rPr lang="en-US" dirty="0" smtClean="0"/>
              <a:t>.”</a:t>
            </a:r>
          </a:p>
          <a:p>
            <a:pPr>
              <a:buFont typeface="+mj-lt"/>
              <a:buAutoNum type="arabicPeriod"/>
            </a:pPr>
            <a:r>
              <a:rPr lang="en-US" dirty="0" smtClean="0"/>
              <a:t>This spawned the following system… </a:t>
            </a:r>
          </a:p>
          <a:p>
            <a:pPr lvl="2">
              <a:buFont typeface="+mj-lt"/>
              <a:buAutoNum type="arabicPeriod"/>
            </a:pPr>
            <a:r>
              <a:rPr lang="en-US" dirty="0" smtClean="0">
                <a:effectLst/>
              </a:rPr>
              <a:t>Europe would provide the market, capital, technology.</a:t>
            </a:r>
          </a:p>
          <a:p>
            <a:pPr lvl="2">
              <a:buFont typeface="+mj-lt"/>
              <a:buAutoNum type="arabicPeriod"/>
            </a:pPr>
            <a:r>
              <a:rPr lang="en-US" dirty="0" smtClean="0">
                <a:effectLst/>
              </a:rPr>
              <a:t>Africa would provide the labor.</a:t>
            </a:r>
          </a:p>
          <a:p>
            <a:pPr lvl="2">
              <a:buFont typeface="+mj-lt"/>
              <a:buAutoNum type="arabicPeriod"/>
            </a:pPr>
            <a:r>
              <a:rPr lang="en-US" dirty="0" smtClean="0">
                <a:effectLst/>
              </a:rPr>
              <a:t>The New World would provide the raw materials of gold, soil, and lumber.</a:t>
            </a:r>
          </a:p>
          <a:p>
            <a:endParaRPr lang="en-US" dirty="0"/>
          </a:p>
        </p:txBody>
      </p:sp>
    </p:spTree>
    <p:extLst>
      <p:ext uri="{BB962C8B-B14F-4D97-AF65-F5344CB8AC3E}">
        <p14:creationId xmlns:p14="http://schemas.microsoft.com/office/powerpoint/2010/main" val="3619518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1775</Words>
  <Application>Microsoft Office PowerPoint</Application>
  <PresentationFormat>Widescreen</PresentationFormat>
  <Paragraphs>138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New World Beginnings</vt:lpstr>
      <vt:lpstr>The Shaping of North America </vt:lpstr>
      <vt:lpstr>Peopling in the Americas</vt:lpstr>
      <vt:lpstr>The Earliest Americans </vt:lpstr>
      <vt:lpstr>PowerPoint Presentation</vt:lpstr>
      <vt:lpstr>PowerPoint Presentation</vt:lpstr>
      <vt:lpstr>Indirect Discoverers of the New World </vt:lpstr>
      <vt:lpstr>Europeans Enter Africa</vt:lpstr>
      <vt:lpstr>Columbus comes upon a New World </vt:lpstr>
      <vt:lpstr>When worlds collide</vt:lpstr>
      <vt:lpstr>The Spanish Conquistadors </vt:lpstr>
      <vt:lpstr>The Conquest of Mexico </vt:lpstr>
      <vt:lpstr>The Spread of Spanish America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World Beginnings</dc:title>
  <dc:creator>Alston, Ashley C.</dc:creator>
  <cp:lastModifiedBy>Alston, Ashley C.</cp:lastModifiedBy>
  <cp:revision>3</cp:revision>
  <dcterms:created xsi:type="dcterms:W3CDTF">2014-04-05T12:27:12Z</dcterms:created>
  <dcterms:modified xsi:type="dcterms:W3CDTF">2014-04-05T12:32:33Z</dcterms:modified>
</cp:coreProperties>
</file>