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sldIdLst>
    <p:sldId id="256" r:id="rId2"/>
    <p:sldId id="274" r:id="rId3"/>
    <p:sldId id="273" r:id="rId4"/>
    <p:sldId id="257" r:id="rId5"/>
    <p:sldId id="258" r:id="rId6"/>
    <p:sldId id="259" r:id="rId7"/>
    <p:sldId id="282" r:id="rId8"/>
    <p:sldId id="283" r:id="rId9"/>
    <p:sldId id="261" r:id="rId10"/>
    <p:sldId id="260" r:id="rId11"/>
    <p:sldId id="262" r:id="rId12"/>
    <p:sldId id="264" r:id="rId13"/>
    <p:sldId id="263" r:id="rId14"/>
    <p:sldId id="269" r:id="rId15"/>
    <p:sldId id="270" r:id="rId16"/>
    <p:sldId id="279" r:id="rId17"/>
    <p:sldId id="280" r:id="rId18"/>
    <p:sldId id="281" r:id="rId19"/>
    <p:sldId id="265" r:id="rId20"/>
    <p:sldId id="266" r:id="rId21"/>
    <p:sldId id="268" r:id="rId22"/>
    <p:sldId id="267" r:id="rId23"/>
    <p:sldId id="272" r:id="rId24"/>
    <p:sldId id="271" r:id="rId25"/>
    <p:sldId id="277" r:id="rId26"/>
    <p:sldId id="278" r:id="rId27"/>
    <p:sldId id="275" r:id="rId28"/>
    <p:sldId id="276" r:id="rId29"/>
    <p:sldId id="285" r:id="rId30"/>
    <p:sldId id="284" r:id="rId31"/>
    <p:sldId id="286" r:id="rId32"/>
    <p:sldId id="288"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14" y="-3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9401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0812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9590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xmlns="" val="2483902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51762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10007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58389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3661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7818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xmlns="" val="91104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093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3/14/2014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99684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277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76612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206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7349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1940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3/14/2014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97636797"/>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orthodoxwiki.org/Code_of_Justinian" TargetMode="Externa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AU7X6lWavw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173" y="2321169"/>
            <a:ext cx="9438017" cy="1274526"/>
          </a:xfrm>
        </p:spPr>
        <p:txBody>
          <a:bodyPr/>
          <a:lstStyle/>
          <a:p>
            <a:pPr algn="ctr"/>
            <a:r>
              <a:rPr lang="en-US" dirty="0" smtClean="0">
                <a:solidFill>
                  <a:srgbClr val="00B0F0"/>
                </a:solidFill>
                <a:latin typeface="Algerian" panose="04020705040A02060702" pitchFamily="82" charset="0"/>
              </a:rPr>
              <a:t>Byzantine Empire</a:t>
            </a:r>
            <a:endParaRPr lang="en-US" dirty="0">
              <a:solidFill>
                <a:srgbClr val="00B0F0"/>
              </a:solidFill>
              <a:latin typeface="Algerian" panose="04020705040A02060702" pitchFamily="82" charset="0"/>
            </a:endParaRPr>
          </a:p>
        </p:txBody>
      </p:sp>
      <p:sp>
        <p:nvSpPr>
          <p:cNvPr id="3" name="Subtitle 2"/>
          <p:cNvSpPr>
            <a:spLocks noGrp="1"/>
          </p:cNvSpPr>
          <p:nvPr>
            <p:ph type="subTitle" idx="1"/>
          </p:nvPr>
        </p:nvSpPr>
        <p:spPr>
          <a:xfrm>
            <a:off x="1830205" y="3778574"/>
            <a:ext cx="8825658" cy="861420"/>
          </a:xfrm>
        </p:spPr>
        <p:txBody>
          <a:bodyPr/>
          <a:lstStyle/>
          <a:p>
            <a:pPr algn="ctr"/>
            <a:r>
              <a:rPr lang="en-US" dirty="0" smtClean="0"/>
              <a:t>Mersadie Moore, Amiee Osorio, Kideem Griffith, Terry Williams</a:t>
            </a:r>
            <a:endParaRPr lang="en-US" dirty="0"/>
          </a:p>
        </p:txBody>
      </p:sp>
    </p:spTree>
    <p:extLst>
      <p:ext uri="{BB962C8B-B14F-4D97-AF65-F5344CB8AC3E}">
        <p14:creationId xmlns:p14="http://schemas.microsoft.com/office/powerpoint/2010/main" xmlns="" val="40096630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900" y="422031"/>
            <a:ext cx="8448651" cy="6149925"/>
          </a:xfrm>
        </p:spPr>
        <p:txBody>
          <a:bodyPr>
            <a:normAutofit/>
          </a:bodyPr>
          <a:lstStyle/>
          <a:p>
            <a:r>
              <a:rPr lang="en-US" sz="3200" dirty="0" smtClean="0"/>
              <a:t>Kings </a:t>
            </a:r>
            <a:r>
              <a:rPr lang="en-US" sz="3200" dirty="0"/>
              <a:t>were usually </a:t>
            </a:r>
            <a:r>
              <a:rPr lang="en-US" sz="3200" dirty="0" smtClean="0"/>
              <a:t>hereditary-kings </a:t>
            </a:r>
            <a:r>
              <a:rPr lang="en-US" sz="3200" dirty="0"/>
              <a:t>sons were to become kings when they were older</a:t>
            </a:r>
            <a:r>
              <a:rPr lang="en-US" sz="3200" dirty="0" smtClean="0"/>
              <a:t>.</a:t>
            </a:r>
          </a:p>
          <a:p>
            <a:r>
              <a:rPr lang="en-US" sz="3200" dirty="0"/>
              <a:t>Foreigners had no rights and, unless protected by some treaty between their state and Rome, they could be seized like owner less pieces of property by any </a:t>
            </a:r>
            <a:r>
              <a:rPr lang="en-US" sz="3200" dirty="0" smtClean="0"/>
              <a:t>Roman.</a:t>
            </a:r>
          </a:p>
          <a:p>
            <a:endParaRPr lang="en-US" sz="3200" dirty="0"/>
          </a:p>
        </p:txBody>
      </p:sp>
    </p:spTree>
    <p:extLst>
      <p:ext uri="{BB962C8B-B14F-4D97-AF65-F5344CB8AC3E}">
        <p14:creationId xmlns:p14="http://schemas.microsoft.com/office/powerpoint/2010/main" xmlns="" val="13354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7380" y="98474"/>
            <a:ext cx="8946541" cy="6555544"/>
          </a:xfrm>
        </p:spPr>
        <p:txBody>
          <a:bodyPr>
            <a:normAutofit fontScale="85000" lnSpcReduction="10000"/>
          </a:bodyPr>
          <a:lstStyle/>
          <a:p>
            <a:r>
              <a:rPr lang="en-US" sz="3200" dirty="0" smtClean="0"/>
              <a:t>3 classes:</a:t>
            </a:r>
          </a:p>
          <a:p>
            <a:endParaRPr lang="en-US" dirty="0" smtClean="0"/>
          </a:p>
          <a:p>
            <a:pPr lvl="1">
              <a:buFont typeface="Arial" panose="020B0604020202020204" pitchFamily="34" charset="0"/>
              <a:buChar char="•"/>
            </a:pPr>
            <a:r>
              <a:rPr lang="en-US" sz="3200" dirty="0" smtClean="0"/>
              <a:t>Upper </a:t>
            </a:r>
            <a:r>
              <a:rPr lang="en-US" sz="3200" dirty="0"/>
              <a:t>class-local </a:t>
            </a:r>
            <a:r>
              <a:rPr lang="en-US" sz="3200" dirty="0" smtClean="0"/>
              <a:t>aristocrats, government officials, </a:t>
            </a:r>
            <a:r>
              <a:rPr lang="en-US" sz="3200" dirty="0"/>
              <a:t>senior military officers, and large </a:t>
            </a:r>
            <a:r>
              <a:rPr lang="en-US" sz="3200" dirty="0" smtClean="0"/>
              <a:t>landowners.</a:t>
            </a:r>
          </a:p>
          <a:p>
            <a:pPr lvl="1">
              <a:buFont typeface="Arial" panose="020B0604020202020204" pitchFamily="34" charset="0"/>
              <a:buChar char="•"/>
            </a:pPr>
            <a:r>
              <a:rPr lang="en-US" sz="3200" dirty="0" smtClean="0"/>
              <a:t>Middle </a:t>
            </a:r>
            <a:r>
              <a:rPr lang="en-US" sz="3200" dirty="0"/>
              <a:t>class included </a:t>
            </a:r>
            <a:r>
              <a:rPr lang="en-US" sz="3200" dirty="0" smtClean="0"/>
              <a:t>merchants, </a:t>
            </a:r>
            <a:r>
              <a:rPr lang="en-US" sz="3200" dirty="0"/>
              <a:t>industrialists, and owners of medium-sized landed </a:t>
            </a:r>
            <a:r>
              <a:rPr lang="en-US" sz="3200" dirty="0" smtClean="0"/>
              <a:t>properties.</a:t>
            </a:r>
            <a:endParaRPr lang="en-US" sz="3200" dirty="0"/>
          </a:p>
          <a:p>
            <a:pPr lvl="1">
              <a:buFont typeface="Arial" panose="020B0604020202020204" pitchFamily="34" charset="0"/>
              <a:buChar char="•"/>
            </a:pPr>
            <a:r>
              <a:rPr lang="en-US" sz="3200" dirty="0"/>
              <a:t>The lower class included wage-earners </a:t>
            </a:r>
            <a:r>
              <a:rPr lang="en-US" sz="3200" dirty="0" smtClean="0"/>
              <a:t>and very poor people.</a:t>
            </a:r>
          </a:p>
          <a:p>
            <a:pPr lvl="1">
              <a:buFont typeface="Arial" panose="020B0604020202020204" pitchFamily="34" charset="0"/>
              <a:buChar char="•"/>
            </a:pPr>
            <a:endParaRPr lang="en-US" sz="3200" dirty="0" smtClean="0"/>
          </a:p>
          <a:p>
            <a:pPr lvl="1">
              <a:buFont typeface="Arial" panose="020B0604020202020204" pitchFamily="34" charset="0"/>
              <a:buChar char="•"/>
            </a:pPr>
            <a:r>
              <a:rPr lang="en-US" sz="3200" dirty="0"/>
              <a:t>Clergy (people who held religious services) however, didn’t have a specific social class but they </a:t>
            </a:r>
            <a:r>
              <a:rPr lang="en-US" sz="3200" dirty="0" smtClean="0"/>
              <a:t>received </a:t>
            </a:r>
            <a:r>
              <a:rPr lang="en-US" sz="3200" dirty="0"/>
              <a:t>special privileges and they were distributed throughout all of the social classes.</a:t>
            </a:r>
          </a:p>
          <a:p>
            <a:pPr lvl="1">
              <a:buFont typeface="Arial" panose="020B0604020202020204" pitchFamily="34" charset="0"/>
              <a:buChar char="•"/>
            </a:pPr>
            <a:endParaRPr lang="en-US" sz="3200" dirty="0"/>
          </a:p>
          <a:p>
            <a:pPr lvl="1">
              <a:buFont typeface="Arial" panose="020B0604020202020204" pitchFamily="34" charset="0"/>
              <a:buChar char="•"/>
            </a:pPr>
            <a:endParaRPr lang="en-US" sz="3200" dirty="0"/>
          </a:p>
        </p:txBody>
      </p:sp>
    </p:spTree>
    <p:extLst>
      <p:ext uri="{BB962C8B-B14F-4D97-AF65-F5344CB8AC3E}">
        <p14:creationId xmlns:p14="http://schemas.microsoft.com/office/powerpoint/2010/main" xmlns="" val="3154753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866" y="1061068"/>
            <a:ext cx="8825657" cy="1915647"/>
          </a:xfrm>
        </p:spPr>
        <p:txBody>
          <a:bodyPr/>
          <a:lstStyle/>
          <a:p>
            <a:pPr algn="ctr"/>
            <a:r>
              <a:rPr lang="en-US" sz="7200" b="1" u="sng" dirty="0" smtClean="0">
                <a:solidFill>
                  <a:srgbClr val="00B0F0"/>
                </a:solidFill>
                <a:latin typeface="Algerian" panose="04020705040A02060702" pitchFamily="82" charset="0"/>
              </a:rPr>
              <a:t>Political</a:t>
            </a: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2916493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65760"/>
            <a:ext cx="8946541" cy="5882639"/>
          </a:xfrm>
        </p:spPr>
        <p:txBody>
          <a:bodyPr>
            <a:normAutofit/>
          </a:bodyPr>
          <a:lstStyle/>
          <a:p>
            <a:r>
              <a:rPr lang="en-US" sz="3200" dirty="0" smtClean="0"/>
              <a:t>They had an absolute monarchy</a:t>
            </a:r>
          </a:p>
          <a:p>
            <a:r>
              <a:rPr lang="en-US" sz="3200" dirty="0" smtClean="0"/>
              <a:t>They were </a:t>
            </a:r>
            <a:r>
              <a:rPr lang="en-US" sz="3200" dirty="0"/>
              <a:t>also </a:t>
            </a:r>
            <a:r>
              <a:rPr lang="en-US" sz="3200" dirty="0" smtClean="0"/>
              <a:t>considered </a:t>
            </a:r>
            <a:r>
              <a:rPr lang="en-US" sz="3200" dirty="0"/>
              <a:t>a Caesaropapism because the supreme ruler was secular</a:t>
            </a:r>
            <a:r>
              <a:rPr lang="en-US" sz="3200" dirty="0" smtClean="0"/>
              <a:t>.</a:t>
            </a:r>
          </a:p>
          <a:p>
            <a:r>
              <a:rPr lang="en-US" sz="3200" dirty="0" smtClean="0"/>
              <a:t>Justinian was one of the co-rulers</a:t>
            </a:r>
          </a:p>
          <a:p>
            <a:r>
              <a:rPr lang="en-US" sz="3200" dirty="0" smtClean="0"/>
              <a:t>Made laws called Justinian's law</a:t>
            </a:r>
          </a:p>
        </p:txBody>
      </p:sp>
    </p:spTree>
    <p:extLst>
      <p:ext uri="{BB962C8B-B14F-4D97-AF65-F5344CB8AC3E}">
        <p14:creationId xmlns:p14="http://schemas.microsoft.com/office/powerpoint/2010/main" xmlns="" val="3083535141"/>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
                                        <p:tgtEl>
                                          <p:spTgt spid="3">
                                            <p:txEl>
                                              <p:pRg st="1" end="1"/>
                                            </p:txEl>
                                          </p:spTgt>
                                        </p:tgtEl>
                                      </p:cBhvr>
                                    </p:animEffect>
                                    <p:anim calcmode="lin" valueType="num">
                                      <p:cBhvr>
                                        <p:cTn id="16"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
                                        <p:tgtEl>
                                          <p:spTgt spid="3">
                                            <p:txEl>
                                              <p:pRg st="3" end="3"/>
                                            </p:txEl>
                                          </p:spTgt>
                                        </p:tgtEl>
                                      </p:cBhvr>
                                    </p:animEffect>
                                    <p:anim calcmode="lin" valueType="num">
                                      <p:cBhvr>
                                        <p:cTn id="32"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054" y="1159543"/>
            <a:ext cx="8825657" cy="1915647"/>
          </a:xfrm>
        </p:spPr>
        <p:txBody>
          <a:bodyPr/>
          <a:lstStyle/>
          <a:p>
            <a:pPr algn="ctr"/>
            <a:r>
              <a:rPr lang="en-US" sz="7200" b="1" u="sng" dirty="0" smtClean="0">
                <a:solidFill>
                  <a:srgbClr val="00B0F0"/>
                </a:solidFill>
                <a:latin typeface="Algerian" panose="04020705040A02060702" pitchFamily="82" charset="0"/>
              </a:rPr>
              <a:t>religion</a:t>
            </a: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47947731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54746"/>
            <a:ext cx="9334916" cy="6093654"/>
          </a:xfrm>
        </p:spPr>
        <p:txBody>
          <a:bodyPr>
            <a:normAutofit/>
          </a:bodyPr>
          <a:lstStyle/>
          <a:p>
            <a:r>
              <a:rPr lang="en-US" sz="3200" dirty="0" smtClean="0"/>
              <a:t>They were Christians. </a:t>
            </a:r>
          </a:p>
          <a:p>
            <a:r>
              <a:rPr lang="en-US" sz="3200" dirty="0" smtClean="0"/>
              <a:t>Churches contained icons.</a:t>
            </a:r>
            <a:endParaRPr lang="en-US" sz="3200" dirty="0"/>
          </a:p>
          <a:p>
            <a:r>
              <a:rPr lang="en-US" sz="3200" dirty="0" smtClean="0"/>
              <a:t>people who objected them were iconoclasts- meaning icon breakers.</a:t>
            </a:r>
          </a:p>
          <a:p>
            <a:r>
              <a:rPr lang="en-US" sz="3200" dirty="0" smtClean="0"/>
              <a:t>A hand above a cross symbolized the Christian flock or community on Earth.</a:t>
            </a:r>
          </a:p>
        </p:txBody>
      </p:sp>
    </p:spTree>
    <p:extLst>
      <p:ext uri="{BB962C8B-B14F-4D97-AF65-F5344CB8AC3E}">
        <p14:creationId xmlns:p14="http://schemas.microsoft.com/office/powerpoint/2010/main" xmlns="" val="193528712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1" end="1"/>
                                            </p:txEl>
                                          </p:spTgt>
                                        </p:tgtEl>
                                        <p:attrNameLst>
                                          <p:attrName>ppt_x</p:attrName>
                                          <p:attrName>ppt_y</p:attrName>
                                        </p:attrNameLst>
                                      </p:cBhvr>
                                    </p:animMotion>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Scale>
                                      <p:cBhvr>
                                        <p:cTn id="25"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
                                            <p:txEl>
                                              <p:pRg st="3" end="3"/>
                                            </p:txEl>
                                          </p:spTgt>
                                        </p:tgtEl>
                                        <p:attrNameLst>
                                          <p:attrName>ppt_x</p:attrName>
                                          <p:attrName>ppt_y</p:attrName>
                                        </p:attrNameLst>
                                      </p:cBhvr>
                                    </p:animMotion>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8474"/>
            <a:ext cx="8946541" cy="6149925"/>
          </a:xfrm>
        </p:spPr>
        <p:txBody>
          <a:bodyPr/>
          <a:lstStyle/>
          <a:p>
            <a:r>
              <a:rPr lang="en-US" sz="3200" dirty="0" smtClean="0"/>
              <a:t>Hagia Sophia is the most famous church in Constantinople</a:t>
            </a:r>
          </a:p>
          <a:p>
            <a:r>
              <a:rPr lang="en-US" sz="3200" dirty="0" smtClean="0"/>
              <a:t>Hagia Sophia means holy wisdom</a:t>
            </a:r>
          </a:p>
          <a:p>
            <a:r>
              <a:rPr lang="en-US" sz="3200" dirty="0" smtClean="0"/>
              <a:t>The Hagia Sophia has been home to many religions- including Orthodox and Roman Catholic</a:t>
            </a:r>
          </a:p>
          <a:p>
            <a:r>
              <a:rPr lang="en-US" sz="3200" dirty="0" smtClean="0"/>
              <a:t>The Hagia Sophia had many pieces of beautiful artwork called mosaics</a:t>
            </a:r>
          </a:p>
          <a:p>
            <a:endParaRPr lang="en-US" sz="2400" dirty="0" smtClean="0"/>
          </a:p>
        </p:txBody>
      </p:sp>
    </p:spTree>
    <p:extLst>
      <p:ext uri="{BB962C8B-B14F-4D97-AF65-F5344CB8AC3E}">
        <p14:creationId xmlns:p14="http://schemas.microsoft.com/office/powerpoint/2010/main" xmlns="" val="12933368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50166"/>
            <a:ext cx="8946541" cy="5798233"/>
          </a:xfrm>
        </p:spPr>
        <p:txBody>
          <a:bodyPr/>
          <a:lstStyle/>
          <a:p>
            <a:r>
              <a:rPr lang="en-US" sz="3200" dirty="0"/>
              <a:t>It was made out of ashlar and brick</a:t>
            </a:r>
          </a:p>
          <a:p>
            <a:r>
              <a:rPr lang="en-US" sz="3200" dirty="0"/>
              <a:t>Length: 82 m (269 ft)</a:t>
            </a:r>
          </a:p>
          <a:p>
            <a:r>
              <a:rPr lang="en-US" sz="3200" dirty="0"/>
              <a:t>Width: 73 m (240 ft)</a:t>
            </a:r>
          </a:p>
          <a:p>
            <a:r>
              <a:rPr lang="en-US" sz="3200" dirty="0"/>
              <a:t>Height: 55 m (180 ft)</a:t>
            </a:r>
          </a:p>
          <a:p>
            <a:r>
              <a:rPr lang="en-US" sz="3200" dirty="0"/>
              <a:t>They began building it in 532</a:t>
            </a:r>
          </a:p>
          <a:p>
            <a:r>
              <a:rPr lang="en-US" sz="3200" dirty="0"/>
              <a:t>They completed it in 537; 1477 years ago</a:t>
            </a:r>
          </a:p>
          <a:p>
            <a:pPr marL="0" indent="0">
              <a:buNone/>
            </a:pPr>
            <a:endParaRPr lang="en-US" dirty="0"/>
          </a:p>
        </p:txBody>
      </p:sp>
    </p:spTree>
    <p:extLst>
      <p:ext uri="{BB962C8B-B14F-4D97-AF65-F5344CB8AC3E}">
        <p14:creationId xmlns:p14="http://schemas.microsoft.com/office/powerpoint/2010/main" xmlns="" val="306400155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32" fill="hold">
                            <p:stCondLst>
                              <p:cond delay="8000"/>
                            </p:stCondLst>
                            <p:childTnLst>
                              <p:par>
                                <p:cTn id="33" presetID="35"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par>
                          <p:cTn id="39" fill="hold">
                            <p:stCondLst>
                              <p:cond delay="10000"/>
                            </p:stCondLst>
                            <p:childTnLst>
                              <p:par>
                                <p:cTn id="40" presetID="35"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44"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72" y="720350"/>
            <a:ext cx="4741815" cy="1571894"/>
          </a:xfrm>
        </p:spPr>
        <p:txBody>
          <a:bodyPr/>
          <a:lstStyle/>
          <a:p>
            <a:r>
              <a:rPr lang="en-US" dirty="0" smtClean="0"/>
              <a:t>The Hagia Sophia</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75265" y="2292244"/>
            <a:ext cx="5579228" cy="3727939"/>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7137459" y="1834095"/>
            <a:ext cx="4130761" cy="4892985"/>
          </a:xfrm>
        </p:spPr>
      </p:pic>
      <p:sp>
        <p:nvSpPr>
          <p:cNvPr id="7" name="TextBox 6"/>
          <p:cNvSpPr txBox="1"/>
          <p:nvPr/>
        </p:nvSpPr>
        <p:spPr>
          <a:xfrm>
            <a:off x="7137459" y="449100"/>
            <a:ext cx="4408325" cy="1384995"/>
          </a:xfrm>
          <a:prstGeom prst="rect">
            <a:avLst/>
          </a:prstGeom>
          <a:noFill/>
        </p:spPr>
        <p:txBody>
          <a:bodyPr wrap="square" rtlCol="0">
            <a:spAutoFit/>
          </a:bodyPr>
          <a:lstStyle/>
          <a:p>
            <a:r>
              <a:rPr lang="en-US" sz="4200" dirty="0" smtClean="0"/>
              <a:t>A Mosaic in the Hagia Sophia</a:t>
            </a:r>
            <a:endParaRPr lang="en-US" sz="4200" dirty="0"/>
          </a:p>
        </p:txBody>
      </p:sp>
    </p:spTree>
    <p:extLst>
      <p:ext uri="{BB962C8B-B14F-4D97-AF65-F5344CB8AC3E}">
        <p14:creationId xmlns:p14="http://schemas.microsoft.com/office/powerpoint/2010/main" xmlns="" val="364718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par>
                          <p:cTn id="11" fill="hold">
                            <p:stCondLst>
                              <p:cond delay="2000"/>
                            </p:stCondLst>
                            <p:childTnLst>
                              <p:par>
                                <p:cTn id="12" presetID="26"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867" y="1131407"/>
            <a:ext cx="8825657" cy="1915647"/>
          </a:xfrm>
        </p:spPr>
        <p:txBody>
          <a:bodyPr/>
          <a:lstStyle/>
          <a:p>
            <a:pPr algn="ctr"/>
            <a:r>
              <a:rPr lang="en-US" sz="7200" b="1" u="sng" dirty="0" smtClean="0">
                <a:solidFill>
                  <a:srgbClr val="00B0F0"/>
                </a:solidFill>
                <a:latin typeface="Algerian" panose="04020705040A02060702" pitchFamily="82" charset="0"/>
              </a:rPr>
              <a:t>Intellectual</a:t>
            </a: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1395802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7678"/>
            <a:ext cx="12192000" cy="1915647"/>
          </a:xfrm>
        </p:spPr>
        <p:txBody>
          <a:bodyPr/>
          <a:lstStyle/>
          <a:p>
            <a:pPr algn="ctr"/>
            <a:r>
              <a:rPr lang="en-US" sz="7200" dirty="0" smtClean="0">
                <a:solidFill>
                  <a:srgbClr val="00B0F0"/>
                </a:solidFill>
                <a:latin typeface="Algerian" panose="04020705040A02060702" pitchFamily="82" charset="0"/>
              </a:rPr>
              <a:t>The rise of a new Empire</a:t>
            </a:r>
            <a:endParaRPr lang="en-US" sz="7200"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100434209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11015"/>
            <a:ext cx="9405254" cy="6037384"/>
          </a:xfrm>
        </p:spPr>
        <p:txBody>
          <a:bodyPr>
            <a:normAutofit/>
          </a:bodyPr>
          <a:lstStyle/>
          <a:p>
            <a:r>
              <a:rPr lang="en-US" sz="3200" dirty="0"/>
              <a:t>Greek science and literature remained alive in the Byzantine world, and Byzantine philosophy drew heavily on Plato, Aristotle, and the Neoplatonists, even if it was now Christian in tone</a:t>
            </a:r>
            <a:r>
              <a:rPr lang="en-US" sz="3200" dirty="0" smtClean="0"/>
              <a:t>.</a:t>
            </a:r>
          </a:p>
          <a:p>
            <a:r>
              <a:rPr lang="en-US" sz="3200" dirty="0"/>
              <a:t>An important figure was Gregory Palamas who developed a mystical movement known as Hesychasm, which involved the use of the noetic Jesus prayer to achieve a vision of the uncreated Light also called the Illumination or Vision of </a:t>
            </a:r>
            <a:r>
              <a:rPr lang="en-US" sz="3200" dirty="0" smtClean="0"/>
              <a:t>God.</a:t>
            </a:r>
            <a:endParaRPr lang="en-US" sz="3200" dirty="0"/>
          </a:p>
        </p:txBody>
      </p:sp>
    </p:spTree>
    <p:extLst>
      <p:ext uri="{BB962C8B-B14F-4D97-AF65-F5344CB8AC3E}">
        <p14:creationId xmlns:p14="http://schemas.microsoft.com/office/powerpoint/2010/main" xmlns="" val="405801442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784" y="1117339"/>
            <a:ext cx="8825657" cy="1915647"/>
          </a:xfrm>
        </p:spPr>
        <p:txBody>
          <a:bodyPr/>
          <a:lstStyle/>
          <a:p>
            <a:pPr algn="ctr"/>
            <a:r>
              <a:rPr lang="en-US" sz="7200" b="1" u="sng" dirty="0" smtClean="0">
                <a:solidFill>
                  <a:srgbClr val="00B0F0"/>
                </a:solidFill>
                <a:latin typeface="Algerian" panose="04020705040A02060702" pitchFamily="82" charset="0"/>
              </a:rPr>
              <a:t>technology</a:t>
            </a: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362656376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67286"/>
            <a:ext cx="9377119" cy="6330462"/>
          </a:xfrm>
        </p:spPr>
        <p:txBody>
          <a:bodyPr>
            <a:normAutofit/>
          </a:bodyPr>
          <a:lstStyle/>
          <a:p>
            <a:r>
              <a:rPr lang="en-US" sz="3200" dirty="0" smtClean="0"/>
              <a:t>They built a wall to protect them and the city.</a:t>
            </a:r>
          </a:p>
          <a:p>
            <a:r>
              <a:rPr lang="en-US" sz="3200" dirty="0" smtClean="0"/>
              <a:t>They had churches- the main one was Hagia Sophia.</a:t>
            </a:r>
            <a:endParaRPr lang="en-US" sz="3200" dirty="0"/>
          </a:p>
        </p:txBody>
      </p:sp>
    </p:spTree>
    <p:extLst>
      <p:ext uri="{BB962C8B-B14F-4D97-AF65-F5344CB8AC3E}">
        <p14:creationId xmlns:p14="http://schemas.microsoft.com/office/powerpoint/2010/main" xmlns="" val="3923491313"/>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122" y="1131407"/>
            <a:ext cx="8825657" cy="1915647"/>
          </a:xfrm>
        </p:spPr>
        <p:txBody>
          <a:bodyPr/>
          <a:lstStyle/>
          <a:p>
            <a:pPr algn="ctr"/>
            <a:r>
              <a:rPr lang="en-US" sz="7200" dirty="0" smtClean="0">
                <a:solidFill>
                  <a:srgbClr val="00B0F0"/>
                </a:solidFill>
                <a:latin typeface="Algerian" panose="04020705040A02060702" pitchFamily="82" charset="0"/>
              </a:rPr>
              <a:t>Economy</a:t>
            </a:r>
            <a:endParaRPr lang="en-US" sz="7200"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28443931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82880"/>
            <a:ext cx="8946541" cy="6065519"/>
          </a:xfrm>
        </p:spPr>
        <p:txBody>
          <a:bodyPr>
            <a:normAutofit/>
          </a:bodyPr>
          <a:lstStyle/>
          <a:p>
            <a:r>
              <a:rPr lang="en-US" sz="3200" dirty="0" smtClean="0"/>
              <a:t>When Justinian died he left the government bankrupt.</a:t>
            </a:r>
          </a:p>
          <a:p>
            <a:r>
              <a:rPr lang="en-US" sz="3200" dirty="0" smtClean="0"/>
              <a:t>They charged high taxes to fund monument during the collapse of the empire.</a:t>
            </a:r>
            <a:endParaRPr lang="en-US" sz="3200" dirty="0"/>
          </a:p>
        </p:txBody>
      </p:sp>
    </p:spTree>
    <p:extLst>
      <p:ext uri="{BB962C8B-B14F-4D97-AF65-F5344CB8AC3E}">
        <p14:creationId xmlns:p14="http://schemas.microsoft.com/office/powerpoint/2010/main" xmlns="" val="16818309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72" y="1085762"/>
            <a:ext cx="11255158" cy="1741843"/>
          </a:xfrm>
        </p:spPr>
        <p:txBody>
          <a:bodyPr/>
          <a:lstStyle/>
          <a:p>
            <a:r>
              <a:rPr lang="en-US" sz="7200" dirty="0" smtClean="0">
                <a:solidFill>
                  <a:srgbClr val="00B0F0"/>
                </a:solidFill>
                <a:latin typeface="Algerian" panose="04020705040A02060702" pitchFamily="82" charset="0"/>
              </a:rPr>
              <a:t>How the empire lasted</a:t>
            </a:r>
            <a:endParaRPr lang="en-US" sz="7200"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398686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1686" y="196948"/>
            <a:ext cx="8868167" cy="6051452"/>
          </a:xfrm>
        </p:spPr>
        <p:txBody>
          <a:bodyPr>
            <a:normAutofit/>
          </a:bodyPr>
          <a:lstStyle/>
          <a:p>
            <a:r>
              <a:rPr lang="en-US" sz="3200" dirty="0" smtClean="0"/>
              <a:t>A new Rome- Constantinople remained the capitol of the Eastern Empire long after Rome fell.</a:t>
            </a:r>
          </a:p>
          <a:p>
            <a:r>
              <a:rPr lang="en-US" sz="3200" dirty="0" smtClean="0"/>
              <a:t>Even before the fall of Rome, Constantinople was a larger, richer </a:t>
            </a:r>
            <a:r>
              <a:rPr lang="en-US" sz="3200" dirty="0"/>
              <a:t>c</a:t>
            </a:r>
            <a:r>
              <a:rPr lang="en-US" sz="3200" dirty="0" smtClean="0"/>
              <a:t>ity than Rome.</a:t>
            </a:r>
          </a:p>
          <a:p>
            <a:r>
              <a:rPr lang="en-US" sz="3200" dirty="0" smtClean="0"/>
              <a:t>Justinian wanted to restore fame so he went to conquer the western part.</a:t>
            </a:r>
            <a:endParaRPr lang="en-US" sz="3200" dirty="0"/>
          </a:p>
        </p:txBody>
      </p:sp>
    </p:spTree>
    <p:extLst>
      <p:ext uri="{BB962C8B-B14F-4D97-AF65-F5344CB8AC3E}">
        <p14:creationId xmlns:p14="http://schemas.microsoft.com/office/powerpoint/2010/main" xmlns="" val="78332403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991" y="1592201"/>
            <a:ext cx="9404723" cy="1400530"/>
          </a:xfrm>
        </p:spPr>
        <p:txBody>
          <a:bodyPr/>
          <a:lstStyle/>
          <a:p>
            <a:pPr algn="ctr"/>
            <a:r>
              <a:rPr lang="en-US" sz="7200" b="1" u="sng" dirty="0">
                <a:solidFill>
                  <a:srgbClr val="00B0F0"/>
                </a:solidFill>
                <a:latin typeface="Algerian" panose="04020705040A02060702" pitchFamily="82" charset="0"/>
              </a:rPr>
              <a:t>A</a:t>
            </a:r>
            <a:r>
              <a:rPr lang="en-US" sz="7200" b="1" u="sng" dirty="0" smtClean="0">
                <a:solidFill>
                  <a:srgbClr val="00B0F0"/>
                </a:solidFill>
                <a:latin typeface="Algerian" panose="04020705040A02060702" pitchFamily="82" charset="0"/>
              </a:rPr>
              <a:t> Falling Empire</a:t>
            </a:r>
            <a:br>
              <a:rPr lang="en-US" sz="7200" b="1" u="sng" dirty="0" smtClean="0">
                <a:solidFill>
                  <a:srgbClr val="00B0F0"/>
                </a:solidFill>
                <a:latin typeface="Algerian" panose="04020705040A02060702" pitchFamily="82" charset="0"/>
              </a:rPr>
            </a:b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38103956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89318"/>
            <a:ext cx="9574066" cy="5559082"/>
          </a:xfrm>
        </p:spPr>
        <p:txBody>
          <a:bodyPr>
            <a:normAutofit/>
          </a:bodyPr>
          <a:lstStyle/>
          <a:p>
            <a:r>
              <a:rPr lang="en-US" sz="3200" dirty="0" smtClean="0"/>
              <a:t>When Justinian died in 565, he left the government nearly bankrupt from the expense of taking back the Empires territory.</a:t>
            </a:r>
          </a:p>
          <a:p>
            <a:r>
              <a:rPr lang="en-US" sz="3200" dirty="0" smtClean="0"/>
              <a:t>He expanded the Empire beyond what the government could effectively administer.</a:t>
            </a:r>
          </a:p>
          <a:p>
            <a:r>
              <a:rPr lang="en-US" sz="3200" dirty="0" smtClean="0"/>
              <a:t>After his death, the </a:t>
            </a:r>
            <a:r>
              <a:rPr lang="en-US" sz="3200" dirty="0"/>
              <a:t>w</a:t>
            </a:r>
            <a:r>
              <a:rPr lang="en-US" sz="3200" dirty="0" smtClean="0"/>
              <a:t>estern provinces again fell to migrating tribes.</a:t>
            </a:r>
            <a:endParaRPr lang="en-US" sz="3200" dirty="0"/>
          </a:p>
        </p:txBody>
      </p:sp>
    </p:spTree>
    <p:extLst>
      <p:ext uri="{BB962C8B-B14F-4D97-AF65-F5344CB8AC3E}">
        <p14:creationId xmlns:p14="http://schemas.microsoft.com/office/powerpoint/2010/main" xmlns="" val="389909477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500"/>
                                        <p:tgtEl>
                                          <p:spTgt spid="3">
                                            <p:txEl>
                                              <p:pRg st="0" end="0"/>
                                            </p:txEl>
                                          </p:spTgt>
                                        </p:tgtEl>
                                      </p:cBhvr>
                                    </p:animEffect>
                                  </p:childTnLst>
                                </p:cTn>
                              </p:par>
                            </p:childTnLst>
                          </p:cTn>
                        </p:par>
                        <p:par>
                          <p:cTn id="8" fill="hold">
                            <p:stCondLst>
                              <p:cond delay="500"/>
                            </p:stCondLst>
                            <p:childTnLst>
                              <p:par>
                                <p:cTn id="9" presetID="13"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plus(in)">
                                      <p:cBhvr>
                                        <p:cTn id="11" dur="500"/>
                                        <p:tgtEl>
                                          <p:spTgt spid="3">
                                            <p:txEl>
                                              <p:pRg st="1" end="1"/>
                                            </p:txEl>
                                          </p:spTgt>
                                        </p:tgtEl>
                                      </p:cBhvr>
                                    </p:animEffect>
                                  </p:childTnLst>
                                </p:cTn>
                              </p:par>
                            </p:childTnLst>
                          </p:cTn>
                        </p:par>
                        <p:par>
                          <p:cTn id="12" fill="hold">
                            <p:stCondLst>
                              <p:cond delay="1000"/>
                            </p:stCondLst>
                            <p:childTnLst>
                              <p:par>
                                <p:cTn id="13" presetID="13"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plus(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161" y="771676"/>
            <a:ext cx="8825657" cy="1915647"/>
          </a:xfrm>
        </p:spPr>
        <p:txBody>
          <a:bodyPr/>
          <a:lstStyle/>
          <a:p>
            <a:r>
              <a:rPr lang="en-US" sz="7200" dirty="0" smtClean="0">
                <a:solidFill>
                  <a:srgbClr val="00B0F0"/>
                </a:solidFill>
                <a:latin typeface="Algerian" panose="04020705040A02060702" pitchFamily="82" charset="0"/>
              </a:rPr>
              <a:t>Lasting Legacies</a:t>
            </a:r>
            <a:endParaRPr lang="en-US" sz="7200"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34205409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03386"/>
            <a:ext cx="8946541" cy="5545014"/>
          </a:xfrm>
        </p:spPr>
        <p:txBody>
          <a:bodyPr>
            <a:normAutofit/>
          </a:bodyPr>
          <a:lstStyle/>
          <a:p>
            <a:r>
              <a:rPr lang="en-US" sz="3200" dirty="0" smtClean="0"/>
              <a:t>Constantinople – Greek for “the city of Constantine” became the capitol of the Roman Empire under Emperor Constantine.</a:t>
            </a:r>
          </a:p>
          <a:p>
            <a:r>
              <a:rPr lang="en-US" sz="3200" dirty="0" smtClean="0"/>
              <a:t>1000 years from 395 to 1453 they were the seat of the Eastern Roman Empire-which became known as the Byzantine Empire.</a:t>
            </a:r>
            <a:endParaRPr lang="en-US" sz="3200" dirty="0"/>
          </a:p>
        </p:txBody>
      </p:sp>
    </p:spTree>
    <p:extLst>
      <p:ext uri="{BB962C8B-B14F-4D97-AF65-F5344CB8AC3E}">
        <p14:creationId xmlns:p14="http://schemas.microsoft.com/office/powerpoint/2010/main" xmlns="" val="281403849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39634"/>
            <a:ext cx="8946541" cy="5908765"/>
          </a:xfrm>
        </p:spPr>
        <p:txBody>
          <a:bodyPr>
            <a:normAutofit/>
          </a:bodyPr>
          <a:lstStyle/>
          <a:p>
            <a:r>
              <a:rPr lang="en-US" sz="3200" dirty="0" smtClean="0"/>
              <a:t>The Hagia Sophia is a major lasting legacy</a:t>
            </a:r>
          </a:p>
          <a:p>
            <a:r>
              <a:rPr lang="en-US" sz="3200" dirty="0" smtClean="0"/>
              <a:t>It is now a beautiful museum which holds many old pieces of artwork</a:t>
            </a:r>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63100" y="1975485"/>
            <a:ext cx="6626963" cy="4751408"/>
          </a:xfrm>
          <a:prstGeom prst="rect">
            <a:avLst/>
          </a:prstGeom>
        </p:spPr>
      </p:pic>
    </p:spTree>
    <p:extLst>
      <p:ext uri="{BB962C8B-B14F-4D97-AF65-F5344CB8AC3E}">
        <p14:creationId xmlns:p14="http://schemas.microsoft.com/office/powerpoint/2010/main" xmlns="" val="36741874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xmlns="" val="0"/>
              </a:ext>
            </a:extLst>
          </a:blip>
          <a:srcRect t="40000"/>
          <a:stretch/>
        </p:blipFill>
        <p:spPr>
          <a:xfrm>
            <a:off x="1591391" y="261257"/>
            <a:ext cx="8176162" cy="6348549"/>
          </a:xfrm>
          <a:prstGeom prst="rect">
            <a:avLst/>
          </a:prstGeom>
        </p:spPr>
      </p:pic>
      <p:sp>
        <p:nvSpPr>
          <p:cNvPr id="4" name="TextBox 3"/>
          <p:cNvSpPr txBox="1"/>
          <p:nvPr/>
        </p:nvSpPr>
        <p:spPr>
          <a:xfrm>
            <a:off x="270456" y="618186"/>
            <a:ext cx="1107583" cy="2031325"/>
          </a:xfrm>
          <a:prstGeom prst="rect">
            <a:avLst/>
          </a:prstGeom>
          <a:noFill/>
        </p:spPr>
        <p:txBody>
          <a:bodyPr wrap="square" rtlCol="0">
            <a:spAutoFit/>
          </a:bodyPr>
          <a:lstStyle/>
          <a:p>
            <a:r>
              <a:rPr lang="en-US" dirty="0">
                <a:hlinkClick r:id="rId3"/>
              </a:rPr>
              <a:t>http://</a:t>
            </a:r>
            <a:r>
              <a:rPr lang="en-US" dirty="0" smtClean="0">
                <a:hlinkClick r:id="rId3"/>
              </a:rPr>
              <a:t>orthodoxwiki.org/Code_of_Justinian</a:t>
            </a:r>
            <a:endParaRPr lang="en-US" dirty="0" smtClean="0"/>
          </a:p>
          <a:p>
            <a:endParaRPr lang="en-US" dirty="0"/>
          </a:p>
        </p:txBody>
      </p:sp>
    </p:spTree>
    <p:extLst>
      <p:ext uri="{BB962C8B-B14F-4D97-AF65-F5344CB8AC3E}">
        <p14:creationId xmlns:p14="http://schemas.microsoft.com/office/powerpoint/2010/main" xmlns="" val="28630340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0"/>
            <a:ext cx="9404723" cy="1400530"/>
          </a:xfrm>
        </p:spPr>
        <p:txBody>
          <a:bodyPr/>
          <a:lstStyle/>
          <a:p>
            <a:pPr algn="ctr"/>
            <a:r>
              <a:rPr lang="en-US" sz="5400" dirty="0" smtClean="0">
                <a:solidFill>
                  <a:srgbClr val="00B0F0"/>
                </a:solidFill>
                <a:latin typeface="Algerian" panose="04020705040A02060702" pitchFamily="82" charset="0"/>
              </a:rPr>
              <a:t>Current Event</a:t>
            </a:r>
            <a:endParaRPr lang="en-US" sz="5400"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645130" y="1293065"/>
            <a:ext cx="9404723" cy="5564935"/>
          </a:xfrm>
        </p:spPr>
        <p:txBody>
          <a:bodyPr>
            <a:normAutofit fontScale="92500"/>
          </a:bodyPr>
          <a:lstStyle/>
          <a:p>
            <a:r>
              <a:rPr lang="en-US" sz="3500" dirty="0"/>
              <a:t>When the great Irish poet William Butler Yeats prayed for some kind of connection to permanence and immortality, his thoughts turned to Byzantine art as the most perfect emblem of the profound, eternal state of creative grace he was after</a:t>
            </a:r>
            <a:r>
              <a:rPr lang="en-US" sz="3500" dirty="0" smtClean="0"/>
              <a:t>.</a:t>
            </a:r>
          </a:p>
          <a:p>
            <a:r>
              <a:rPr lang="en-US" sz="3500" dirty="0" smtClean="0"/>
              <a:t>His art will now be placed at the Getty Villa </a:t>
            </a:r>
            <a:endParaRPr lang="en-US" sz="3500" dirty="0"/>
          </a:p>
          <a:p>
            <a:endParaRPr lang="en-US" dirty="0"/>
          </a:p>
          <a:p>
            <a:r>
              <a:rPr lang="en-US" dirty="0"/>
              <a:t>http://www.latimes.com/entertainment/arts/culture/la-et-cm-preview-getty-byzantium-20140316,0,4865610.story#ixzz2vx3kJU00</a:t>
            </a:r>
          </a:p>
        </p:txBody>
      </p:sp>
    </p:spTree>
    <p:extLst>
      <p:ext uri="{BB962C8B-B14F-4D97-AF65-F5344CB8AC3E}">
        <p14:creationId xmlns:p14="http://schemas.microsoft.com/office/powerpoint/2010/main" xmlns="" val="415650580"/>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1"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par>
                                <p:cTn id="15" presetID="50" presetClass="entr" presetSubtype="0" decel="10000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par>
                                <p:cTn id="20" presetID="50" presetClass="entr" presetSubtype="0" decel="100000" fill="hold" grpId="1"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Questions About The Byzantine Empire</a:t>
            </a:r>
            <a:endParaRPr lang="en-US" dirty="0">
              <a:solidFill>
                <a:srgbClr val="00B0F0"/>
              </a:solidFill>
            </a:endParaRPr>
          </a:p>
        </p:txBody>
      </p:sp>
      <p:sp>
        <p:nvSpPr>
          <p:cNvPr id="3" name="Content Placeholder 2"/>
          <p:cNvSpPr>
            <a:spLocks noGrp="1"/>
          </p:cNvSpPr>
          <p:nvPr>
            <p:ph idx="1"/>
          </p:nvPr>
        </p:nvSpPr>
        <p:spPr/>
        <p:txBody>
          <a:bodyPr/>
          <a:lstStyle/>
          <a:p>
            <a:r>
              <a:rPr lang="en-US" sz="2400" dirty="0" smtClean="0"/>
              <a:t>Q: How did Byzantine emperors rule their empire from Constantinople?</a:t>
            </a:r>
          </a:p>
          <a:p>
            <a:r>
              <a:rPr lang="en-US" sz="2400" dirty="0" smtClean="0"/>
              <a:t>A: They could control trade while being protected</a:t>
            </a:r>
          </a:p>
          <a:p>
            <a:r>
              <a:rPr lang="en-US" sz="2400" dirty="0" smtClean="0"/>
              <a:t>Q: What were some important features of Byzantine culture?</a:t>
            </a:r>
          </a:p>
          <a:p>
            <a:r>
              <a:rPr lang="en-US" sz="2400" dirty="0" smtClean="0"/>
              <a:t>A: Art, architecture, and literature </a:t>
            </a:r>
          </a:p>
          <a:p>
            <a:r>
              <a:rPr lang="en-US" sz="2400" dirty="0" smtClean="0"/>
              <a:t>Q: What led to the decline of the Byzantine Empire?</a:t>
            </a:r>
          </a:p>
          <a:p>
            <a:r>
              <a:rPr lang="en-US" sz="2400" dirty="0" smtClean="0"/>
              <a:t>A: Pressure from migrating tribes and internal conflict.</a:t>
            </a:r>
          </a:p>
          <a:p>
            <a:endParaRPr lang="en-US" dirty="0"/>
          </a:p>
        </p:txBody>
      </p:sp>
    </p:spTree>
    <p:extLst>
      <p:ext uri="{BB962C8B-B14F-4D97-AF65-F5344CB8AC3E}">
        <p14:creationId xmlns:p14="http://schemas.microsoft.com/office/powerpoint/2010/main" xmlns="" val="40767682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613" y="1448973"/>
            <a:ext cx="8825657" cy="1598082"/>
          </a:xfrm>
          <a:effectLst/>
        </p:spPr>
        <p:txBody>
          <a:bodyPr/>
          <a:lstStyle/>
          <a:p>
            <a:pPr algn="ctr"/>
            <a:r>
              <a:rPr lang="en-US" sz="7200" b="1" u="sng" dirty="0" smtClean="0">
                <a:solidFill>
                  <a:srgbClr val="00B0F0"/>
                </a:solidFill>
                <a:effectLst>
                  <a:outerShdw blurRad="60007" dist="310007" dir="7680000" sy="30000" kx="1300200" algn="ctr" rotWithShape="0">
                    <a:schemeClr val="accent1">
                      <a:lumMod val="75000"/>
                      <a:alpha val="32000"/>
                    </a:schemeClr>
                  </a:outerShdw>
                </a:effectLst>
                <a:latin typeface="Algerian" panose="04020705040A02060702" pitchFamily="82" charset="0"/>
              </a:rPr>
              <a:t>Geography</a:t>
            </a:r>
            <a:endParaRPr lang="en-US" sz="7200" b="1" u="sng" dirty="0">
              <a:solidFill>
                <a:srgbClr val="00B0F0"/>
              </a:solidFill>
              <a:effectLst>
                <a:outerShdw blurRad="60007" dist="310007" dir="7680000" sy="30000" kx="1300200" algn="ctr" rotWithShape="0">
                  <a:schemeClr val="accent1">
                    <a:lumMod val="75000"/>
                    <a:alpha val="32000"/>
                  </a:schemeClr>
                </a:outerShdw>
              </a:effectLst>
              <a:latin typeface="Algerian" panose="04020705040A02060702" pitchFamily="82" charset="0"/>
            </a:endParaRPr>
          </a:p>
        </p:txBody>
      </p:sp>
    </p:spTree>
    <p:extLst>
      <p:ext uri="{BB962C8B-B14F-4D97-AF65-F5344CB8AC3E}">
        <p14:creationId xmlns:p14="http://schemas.microsoft.com/office/powerpoint/2010/main" xmlns="" val="137101891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8474"/>
            <a:ext cx="9334916" cy="6149925"/>
          </a:xfrm>
        </p:spPr>
        <p:txBody>
          <a:bodyPr>
            <a:normAutofit/>
          </a:bodyPr>
          <a:lstStyle/>
          <a:p>
            <a:r>
              <a:rPr lang="en-US" sz="3200" dirty="0" smtClean="0"/>
              <a:t>Located </a:t>
            </a:r>
            <a:r>
              <a:rPr lang="en-US" sz="3200" dirty="0"/>
              <a:t>at the bridge between Eastern Europe and the Middle East with </a:t>
            </a:r>
            <a:r>
              <a:rPr lang="en-US" sz="3200" dirty="0" smtClean="0"/>
              <a:t>satellite </a:t>
            </a:r>
            <a:r>
              <a:rPr lang="en-US" sz="3200" dirty="0"/>
              <a:t>regions in North Africa and Southern </a:t>
            </a:r>
            <a:r>
              <a:rPr lang="en-US" sz="3200" dirty="0" smtClean="0"/>
              <a:t>Russia.</a:t>
            </a:r>
          </a:p>
          <a:p>
            <a:r>
              <a:rPr lang="en-US" sz="3200" dirty="0"/>
              <a:t>Surrounded by the Aegean Sea, the Black Sea, the Gulf of Cyprus, and the Caspian </a:t>
            </a:r>
            <a:r>
              <a:rPr lang="en-US" sz="3200" dirty="0" smtClean="0"/>
              <a:t>Sea.</a:t>
            </a:r>
          </a:p>
          <a:p>
            <a:r>
              <a:rPr lang="en-US" sz="3200" dirty="0">
                <a:hlinkClick r:id="rId2"/>
              </a:rPr>
              <a:t>https://</a:t>
            </a:r>
            <a:r>
              <a:rPr lang="en-US" sz="3200" dirty="0" smtClean="0">
                <a:hlinkClick r:id="rId2"/>
              </a:rPr>
              <a:t>www.youtube.com/watch?v=AU7X6lWavwE</a:t>
            </a:r>
            <a:endParaRPr lang="en-US" sz="3200" dirty="0" smtClean="0"/>
          </a:p>
          <a:p>
            <a:endParaRPr lang="en-US" sz="3200" dirty="0"/>
          </a:p>
        </p:txBody>
      </p:sp>
    </p:spTree>
    <p:extLst>
      <p:ext uri="{BB962C8B-B14F-4D97-AF65-F5344CB8AC3E}">
        <p14:creationId xmlns:p14="http://schemas.microsoft.com/office/powerpoint/2010/main" xmlns="" val="3733277460"/>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89" y="953038"/>
            <a:ext cx="1712890" cy="5235738"/>
          </a:xfrm>
        </p:spPr>
        <p:txBody>
          <a:bodyPr/>
          <a:lstStyle/>
          <a:p>
            <a:r>
              <a:rPr lang="en-US" sz="7200" b="1" dirty="0" smtClean="0">
                <a:solidFill>
                  <a:schemeClr val="accent4">
                    <a:lumMod val="60000"/>
                    <a:lumOff val="40000"/>
                  </a:schemeClr>
                </a:solidFill>
              </a:rPr>
              <a:t>M</a:t>
            </a:r>
            <a:br>
              <a:rPr lang="en-US" sz="7200" b="1" dirty="0" smtClean="0">
                <a:solidFill>
                  <a:schemeClr val="accent4">
                    <a:lumMod val="60000"/>
                    <a:lumOff val="40000"/>
                  </a:schemeClr>
                </a:solidFill>
              </a:rPr>
            </a:br>
            <a:r>
              <a:rPr lang="en-US" sz="7200" b="1" dirty="0" smtClean="0">
                <a:solidFill>
                  <a:schemeClr val="accent4">
                    <a:lumMod val="60000"/>
                    <a:lumOff val="40000"/>
                  </a:schemeClr>
                </a:solidFill>
              </a:rPr>
              <a:t>A</a:t>
            </a:r>
            <a:br>
              <a:rPr lang="en-US" sz="7200" b="1" dirty="0" smtClean="0">
                <a:solidFill>
                  <a:schemeClr val="accent4">
                    <a:lumMod val="60000"/>
                    <a:lumOff val="40000"/>
                  </a:schemeClr>
                </a:solidFill>
              </a:rPr>
            </a:br>
            <a:r>
              <a:rPr lang="en-US" sz="7200" b="1" dirty="0" smtClean="0">
                <a:solidFill>
                  <a:schemeClr val="accent4">
                    <a:lumMod val="60000"/>
                    <a:lumOff val="40000"/>
                  </a:schemeClr>
                </a:solidFill>
              </a:rPr>
              <a:t>P</a:t>
            </a:r>
            <a:r>
              <a:rPr lang="en-US" dirty="0" smtClean="0"/>
              <a:t/>
            </a:r>
            <a:br>
              <a:rPr lang="en-US" dirty="0" smtClean="0"/>
            </a:b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350135" y="826038"/>
            <a:ext cx="10450093" cy="5362738"/>
          </a:xfrm>
        </p:spPr>
      </p:pic>
    </p:spTree>
    <p:extLst>
      <p:ext uri="{BB962C8B-B14F-4D97-AF65-F5344CB8AC3E}">
        <p14:creationId xmlns:p14="http://schemas.microsoft.com/office/powerpoint/2010/main" xmlns="" val="145278381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168334"/>
            <a:ext cx="5065576" cy="1627873"/>
          </a:xfrm>
        </p:spPr>
        <p:txBody>
          <a:bodyPr/>
          <a:lstStyle/>
          <a:p>
            <a:r>
              <a:rPr lang="en-US" dirty="0" smtClean="0"/>
              <a:t>The Constantinople wall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46111" y="3217898"/>
            <a:ext cx="5777740" cy="3235534"/>
          </a:xfr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65208" y="2845527"/>
            <a:ext cx="4942078" cy="3607905"/>
          </a:xfrm>
          <a:prstGeom prst="rect">
            <a:avLst/>
          </a:prstGeom>
        </p:spPr>
      </p:pic>
      <p:sp>
        <p:nvSpPr>
          <p:cNvPr id="6" name="TextBox 5"/>
          <p:cNvSpPr txBox="1"/>
          <p:nvPr/>
        </p:nvSpPr>
        <p:spPr>
          <a:xfrm>
            <a:off x="7142922" y="856101"/>
            <a:ext cx="4354038" cy="2031325"/>
          </a:xfrm>
          <a:prstGeom prst="rect">
            <a:avLst/>
          </a:prstGeom>
          <a:noFill/>
        </p:spPr>
        <p:txBody>
          <a:bodyPr wrap="square" rtlCol="0">
            <a:spAutoFit/>
          </a:bodyPr>
          <a:lstStyle/>
          <a:p>
            <a:r>
              <a:rPr lang="en-US" sz="4200" dirty="0" smtClean="0"/>
              <a:t>The City Constantinople </a:t>
            </a:r>
          </a:p>
          <a:p>
            <a:endParaRPr lang="en-US" sz="4200" dirty="0"/>
          </a:p>
        </p:txBody>
      </p:sp>
    </p:spTree>
    <p:extLst>
      <p:ext uri="{BB962C8B-B14F-4D97-AF65-F5344CB8AC3E}">
        <p14:creationId xmlns:p14="http://schemas.microsoft.com/office/powerpoint/2010/main" xmlns="" val="98316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425148" y="2125421"/>
            <a:ext cx="5644598" cy="4645315"/>
          </a:xfrm>
        </p:spPr>
      </p:pic>
    </p:spTree>
    <p:extLst>
      <p:ext uri="{BB962C8B-B14F-4D97-AF65-F5344CB8AC3E}">
        <p14:creationId xmlns:p14="http://schemas.microsoft.com/office/powerpoint/2010/main" xmlns="" val="164516788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903" y="1103271"/>
            <a:ext cx="8825657" cy="1915647"/>
          </a:xfrm>
        </p:spPr>
        <p:txBody>
          <a:bodyPr/>
          <a:lstStyle/>
          <a:p>
            <a:pPr algn="ctr"/>
            <a:r>
              <a:rPr lang="en-US" sz="7200" b="1" u="sng" dirty="0" smtClean="0">
                <a:solidFill>
                  <a:srgbClr val="00B0F0"/>
                </a:solidFill>
                <a:latin typeface="Algerian" panose="04020705040A02060702" pitchFamily="82" charset="0"/>
              </a:rPr>
              <a:t>Social</a:t>
            </a:r>
            <a:endParaRPr lang="en-US" sz="7200" b="1" u="sng"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3085884438"/>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11342</TotalTime>
  <Words>766</Words>
  <Application>Microsoft Office PowerPoint</Application>
  <PresentationFormat>Custom</PresentationFormat>
  <Paragraphs>77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Ion</vt:lpstr>
      <vt:lpstr>Byzantine Empire</vt:lpstr>
      <vt:lpstr>The rise of a new Empire</vt:lpstr>
      <vt:lpstr>Slide 3</vt:lpstr>
      <vt:lpstr>Geography</vt:lpstr>
      <vt:lpstr>Slide 5</vt:lpstr>
      <vt:lpstr>M A P </vt:lpstr>
      <vt:lpstr>The Constantinople wall</vt:lpstr>
      <vt:lpstr>Slide 8</vt:lpstr>
      <vt:lpstr>Social</vt:lpstr>
      <vt:lpstr>Slide 10</vt:lpstr>
      <vt:lpstr>Slide 11</vt:lpstr>
      <vt:lpstr>Political</vt:lpstr>
      <vt:lpstr>Slide 13</vt:lpstr>
      <vt:lpstr>religion</vt:lpstr>
      <vt:lpstr>Slide 15</vt:lpstr>
      <vt:lpstr>Slide 16</vt:lpstr>
      <vt:lpstr>Slide 17</vt:lpstr>
      <vt:lpstr>The Hagia Sophia</vt:lpstr>
      <vt:lpstr>Intellectual</vt:lpstr>
      <vt:lpstr>Slide 20</vt:lpstr>
      <vt:lpstr>technology</vt:lpstr>
      <vt:lpstr>Slide 22</vt:lpstr>
      <vt:lpstr>Economy</vt:lpstr>
      <vt:lpstr>Slide 24</vt:lpstr>
      <vt:lpstr>How the empire lasted</vt:lpstr>
      <vt:lpstr>Slide 26</vt:lpstr>
      <vt:lpstr>A Falling Empire </vt:lpstr>
      <vt:lpstr>Slide 28</vt:lpstr>
      <vt:lpstr>Lasting Legacies</vt:lpstr>
      <vt:lpstr>Slide 30</vt:lpstr>
      <vt:lpstr>Slide 31</vt:lpstr>
      <vt:lpstr>Current Event</vt:lpstr>
      <vt:lpstr>Questions About The Byzantine Empire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Byzantine Empire</dc:title>
  <dc:creator>Microsoft account</dc:creator>
  <cp:lastModifiedBy>pete</cp:lastModifiedBy>
  <cp:revision>42</cp:revision>
  <dcterms:created xsi:type="dcterms:W3CDTF">2014-03-05T23:44:41Z</dcterms:created>
  <dcterms:modified xsi:type="dcterms:W3CDTF">2014-03-14T18:17:45Z</dcterms:modified>
</cp:coreProperties>
</file>