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60" r:id="rId4"/>
    <p:sldId id="263" r:id="rId5"/>
    <p:sldId id="262" r:id="rId6"/>
    <p:sldId id="264" r:id="rId7"/>
    <p:sldId id="261" r:id="rId8"/>
    <p:sldId id="265" r:id="rId9"/>
    <p:sldId id="293" r:id="rId10"/>
    <p:sldId id="294" r:id="rId11"/>
    <p:sldId id="296" r:id="rId12"/>
    <p:sldId id="291" r:id="rId13"/>
    <p:sldId id="295" r:id="rId14"/>
    <p:sldId id="274" r:id="rId15"/>
    <p:sldId id="275" r:id="rId16"/>
    <p:sldId id="258" r:id="rId17"/>
    <p:sldId id="276" r:id="rId18"/>
    <p:sldId id="277" r:id="rId19"/>
    <p:sldId id="278" r:id="rId20"/>
    <p:sldId id="279" r:id="rId21"/>
    <p:sldId id="269" r:id="rId22"/>
    <p:sldId id="267" r:id="rId23"/>
    <p:sldId id="266" r:id="rId24"/>
    <p:sldId id="270" r:id="rId25"/>
    <p:sldId id="271" r:id="rId26"/>
    <p:sldId id="280" r:id="rId27"/>
    <p:sldId id="281" r:id="rId28"/>
    <p:sldId id="282" r:id="rId29"/>
    <p:sldId id="283" r:id="rId30"/>
    <p:sldId id="284" r:id="rId31"/>
    <p:sldId id="259" r:id="rId32"/>
    <p:sldId id="273" r:id="rId33"/>
    <p:sldId id="297" r:id="rId34"/>
    <p:sldId id="298" r:id="rId35"/>
    <p:sldId id="29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78" autoAdjust="0"/>
    <p:restoredTop sz="86343" autoAdjust="0"/>
  </p:normalViewPr>
  <p:slideViewPr>
    <p:cSldViewPr>
      <p:cViewPr varScale="1">
        <p:scale>
          <a:sx n="64" d="100"/>
          <a:sy n="64" d="100"/>
        </p:scale>
        <p:origin x="-312" y="-96"/>
      </p:cViewPr>
      <p:guideLst>
        <p:guide orient="horz" pos="2160"/>
        <p:guide pos="2880"/>
      </p:guideLst>
    </p:cSldViewPr>
  </p:slideViewPr>
  <p:outlineViewPr>
    <p:cViewPr>
      <p:scale>
        <a:sx n="33" d="100"/>
        <a:sy n="33" d="100"/>
      </p:scale>
      <p:origin x="0" y="1032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EB4822-8B67-4830-93E6-1F30723AAA61}" type="datetimeFigureOut">
              <a:rPr lang="en-US" smtClean="0"/>
              <a:pPr/>
              <a:t>2/21/2014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355901-7432-48F1-AFD1-2C0C261FDAC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1E5B10-DAA6-4F1F-8DBB-BC4294C5131F}" type="datetimeFigureOut">
              <a:rPr lang="en-US" smtClean="0"/>
              <a:pPr/>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7A03C-13E0-4055-9401-7B309D08FD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E5B10-DAA6-4F1F-8DBB-BC4294C5131F}" type="datetimeFigureOut">
              <a:rPr lang="en-US" smtClean="0"/>
              <a:pPr/>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7A03C-13E0-4055-9401-7B309D08FD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E5B10-DAA6-4F1F-8DBB-BC4294C5131F}" type="datetimeFigureOut">
              <a:rPr lang="en-US" smtClean="0"/>
              <a:pPr/>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7A03C-13E0-4055-9401-7B309D08FD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E5B10-DAA6-4F1F-8DBB-BC4294C5131F}" type="datetimeFigureOut">
              <a:rPr lang="en-US" smtClean="0"/>
              <a:pPr/>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7A03C-13E0-4055-9401-7B309D08FD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1E5B10-DAA6-4F1F-8DBB-BC4294C5131F}" type="datetimeFigureOut">
              <a:rPr lang="en-US" smtClean="0"/>
              <a:pPr/>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7A03C-13E0-4055-9401-7B309D08FD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1E5B10-DAA6-4F1F-8DBB-BC4294C5131F}" type="datetimeFigureOut">
              <a:rPr lang="en-US" smtClean="0"/>
              <a:pPr/>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7A03C-13E0-4055-9401-7B309D08FD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1E5B10-DAA6-4F1F-8DBB-BC4294C5131F}" type="datetimeFigureOut">
              <a:rPr lang="en-US" smtClean="0"/>
              <a:pPr/>
              <a:t>2/21/2014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7A03C-13E0-4055-9401-7B309D08FD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1E5B10-DAA6-4F1F-8DBB-BC4294C5131F}" type="datetimeFigureOut">
              <a:rPr lang="en-US" smtClean="0"/>
              <a:pPr/>
              <a:t>2/21/2014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7A03C-13E0-4055-9401-7B309D08FD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E5B10-DAA6-4F1F-8DBB-BC4294C5131F}" type="datetimeFigureOut">
              <a:rPr lang="en-US" smtClean="0"/>
              <a:pPr/>
              <a:t>2/21/2014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7A03C-13E0-4055-9401-7B309D08FD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E5B10-DAA6-4F1F-8DBB-BC4294C5131F}" type="datetimeFigureOut">
              <a:rPr lang="en-US" smtClean="0"/>
              <a:pPr/>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7A03C-13E0-4055-9401-7B309D08FD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E5B10-DAA6-4F1F-8DBB-BC4294C5131F}" type="datetimeFigureOut">
              <a:rPr lang="en-US" smtClean="0"/>
              <a:pPr/>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7A03C-13E0-4055-9401-7B309D08FD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E5B10-DAA6-4F1F-8DBB-BC4294C5131F}" type="datetimeFigureOut">
              <a:rPr lang="en-US" smtClean="0"/>
              <a:pPr/>
              <a:t>2/21/2014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7A03C-13E0-4055-9401-7B309D08FD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7030A0"/>
                </a:solidFill>
              </a:rPr>
              <a:t>Biology and Behavior</a:t>
            </a:r>
            <a:endParaRPr lang="en-US" dirty="0">
              <a:solidFill>
                <a:srgbClr val="7030A0"/>
              </a:solidFill>
            </a:endParaRPr>
          </a:p>
        </p:txBody>
      </p:sp>
      <p:sp>
        <p:nvSpPr>
          <p:cNvPr id="3" name="Subtitle 2"/>
          <p:cNvSpPr>
            <a:spLocks noGrp="1"/>
          </p:cNvSpPr>
          <p:nvPr>
            <p:ph type="subTitle" idx="1"/>
          </p:nvPr>
        </p:nvSpPr>
        <p:spPr/>
        <p:txBody>
          <a:bodyPr/>
          <a:lstStyle/>
          <a:p>
            <a:r>
              <a:rPr lang="en-US" dirty="0" smtClean="0"/>
              <a:t>Chapter 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Major Neurotransmitters</a:t>
            </a:r>
            <a:endParaRPr lang="es-SV" dirty="0">
              <a:solidFill>
                <a:srgbClr val="7030A0"/>
              </a:solidFill>
            </a:endParaRPr>
          </a:p>
        </p:txBody>
      </p:sp>
      <p:sp>
        <p:nvSpPr>
          <p:cNvPr id="3" name="Content Placeholder 2"/>
          <p:cNvSpPr>
            <a:spLocks noGrp="1"/>
          </p:cNvSpPr>
          <p:nvPr>
            <p:ph idx="1"/>
          </p:nvPr>
        </p:nvSpPr>
        <p:spPr>
          <a:xfrm>
            <a:off x="457200" y="1447800"/>
            <a:ext cx="8077200" cy="4724400"/>
          </a:xfrm>
        </p:spPr>
        <p:txBody>
          <a:bodyPr>
            <a:normAutofit fontScale="92500"/>
          </a:bodyPr>
          <a:lstStyle/>
          <a:p>
            <a:r>
              <a:rPr lang="en-US" i="1" dirty="0">
                <a:solidFill>
                  <a:srgbClr val="7030A0"/>
                </a:solidFill>
              </a:rPr>
              <a:t>Dopamine</a:t>
            </a:r>
          </a:p>
          <a:p>
            <a:pPr lvl="1"/>
            <a:r>
              <a:rPr lang="en-US" dirty="0"/>
              <a:t>Influences movement, learning, attention, and emotion</a:t>
            </a:r>
            <a:r>
              <a:rPr lang="en-US" dirty="0" smtClean="0"/>
              <a:t>. Excess causes schizophrenia, undersupply causes Parkinson’s disease.</a:t>
            </a:r>
            <a:endParaRPr lang="en-US" dirty="0"/>
          </a:p>
          <a:p>
            <a:r>
              <a:rPr lang="en-US" i="1" dirty="0">
                <a:solidFill>
                  <a:srgbClr val="7030A0"/>
                </a:solidFill>
              </a:rPr>
              <a:t>Glutamate</a:t>
            </a:r>
          </a:p>
          <a:p>
            <a:pPr lvl="1"/>
            <a:r>
              <a:rPr lang="en-US" dirty="0"/>
              <a:t>A major excitatory neurotransmitter; involved in memory</a:t>
            </a:r>
            <a:r>
              <a:rPr lang="en-US" dirty="0" smtClean="0"/>
              <a:t>. Oversupply of this can cause migraines.</a:t>
            </a:r>
            <a:endParaRPr lang="en-US" dirty="0"/>
          </a:p>
          <a:p>
            <a:r>
              <a:rPr lang="en-US" i="1" dirty="0">
                <a:solidFill>
                  <a:srgbClr val="7030A0"/>
                </a:solidFill>
              </a:rPr>
              <a:t>GABA</a:t>
            </a:r>
          </a:p>
          <a:p>
            <a:pPr lvl="1"/>
            <a:r>
              <a:rPr lang="en-US" dirty="0"/>
              <a:t>A major inhibitory neurotransmitters</a:t>
            </a:r>
            <a:r>
              <a:rPr lang="en-US" dirty="0" smtClean="0"/>
              <a:t>. Undersupply of this can cause seizures or tremors.</a:t>
            </a:r>
            <a:endParaRPr lang="en-US" dirty="0"/>
          </a:p>
          <a:p>
            <a:endParaRPr lang="en-US" dirty="0" smtClean="0"/>
          </a:p>
        </p:txBody>
      </p:sp>
    </p:spTree>
    <p:extLst>
      <p:ext uri="{BB962C8B-B14F-4D97-AF65-F5344CB8AC3E}">
        <p14:creationId xmlns:p14="http://schemas.microsoft.com/office/powerpoint/2010/main" xmlns="" val="3272450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Major Neurotransmitters</a:t>
            </a:r>
            <a:endParaRPr lang="es-SV" dirty="0">
              <a:solidFill>
                <a:srgbClr val="7030A0"/>
              </a:solidFill>
            </a:endParaRPr>
          </a:p>
        </p:txBody>
      </p:sp>
      <p:sp>
        <p:nvSpPr>
          <p:cNvPr id="3" name="Content Placeholder 2"/>
          <p:cNvSpPr>
            <a:spLocks noGrp="1"/>
          </p:cNvSpPr>
          <p:nvPr>
            <p:ph idx="1"/>
          </p:nvPr>
        </p:nvSpPr>
        <p:spPr/>
        <p:txBody>
          <a:bodyPr>
            <a:normAutofit/>
          </a:bodyPr>
          <a:lstStyle/>
          <a:p>
            <a:r>
              <a:rPr lang="en-US" i="1" dirty="0" smtClean="0">
                <a:solidFill>
                  <a:srgbClr val="7030A0"/>
                </a:solidFill>
              </a:rPr>
              <a:t>Epinephrine</a:t>
            </a:r>
          </a:p>
          <a:p>
            <a:pPr lvl="1"/>
            <a:r>
              <a:rPr lang="en-US" dirty="0" smtClean="0"/>
              <a:t>An excitatory neurotransmitter. Controls attention, arousal, cognition, and mental focus.</a:t>
            </a:r>
          </a:p>
          <a:p>
            <a:r>
              <a:rPr lang="en-US" i="1" dirty="0" smtClean="0">
                <a:solidFill>
                  <a:srgbClr val="7030A0"/>
                </a:solidFill>
              </a:rPr>
              <a:t>Melatonin</a:t>
            </a:r>
          </a:p>
          <a:p>
            <a:pPr lvl="1"/>
            <a:r>
              <a:rPr lang="en-US" dirty="0" smtClean="0"/>
              <a:t>Controls the sleep-wake cycle. Controls mood and sexual behavior</a:t>
            </a:r>
          </a:p>
          <a:p>
            <a:endParaRPr lang="en-US" dirty="0" smtClean="0"/>
          </a:p>
        </p:txBody>
      </p:sp>
    </p:spTree>
    <p:extLst>
      <p:ext uri="{BB962C8B-B14F-4D97-AF65-F5344CB8AC3E}">
        <p14:creationId xmlns:p14="http://schemas.microsoft.com/office/powerpoint/2010/main" xmlns="" val="1572287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More neurotransmitters </a:t>
            </a:r>
            <a:endParaRPr lang="en-US" dirty="0">
              <a:solidFill>
                <a:srgbClr val="7030A0"/>
              </a:solidFill>
            </a:endParaRPr>
          </a:p>
        </p:txBody>
      </p:sp>
      <p:sp>
        <p:nvSpPr>
          <p:cNvPr id="3" name="Content Placeholder 2"/>
          <p:cNvSpPr>
            <a:spLocks noGrp="1"/>
          </p:cNvSpPr>
          <p:nvPr>
            <p:ph idx="1"/>
          </p:nvPr>
        </p:nvSpPr>
        <p:spPr/>
        <p:txBody>
          <a:bodyPr>
            <a:normAutofit fontScale="70000" lnSpcReduction="20000"/>
          </a:bodyPr>
          <a:lstStyle/>
          <a:p>
            <a:r>
              <a:rPr lang="en-US" b="1" dirty="0" smtClean="0">
                <a:solidFill>
                  <a:srgbClr val="7030A0"/>
                </a:solidFill>
              </a:rPr>
              <a:t>Endorphins</a:t>
            </a:r>
          </a:p>
          <a:p>
            <a:pPr>
              <a:buNone/>
            </a:pPr>
            <a:r>
              <a:rPr lang="en-US" dirty="0" smtClean="0"/>
              <a:t/>
            </a:r>
            <a:br>
              <a:rPr lang="en-US" dirty="0" smtClean="0"/>
            </a:br>
            <a:r>
              <a:rPr lang="en-US" dirty="0" smtClean="0"/>
              <a:t>Endorphins are the neurotransmitters that resemble </a:t>
            </a:r>
            <a:r>
              <a:rPr lang="en-US" dirty="0" err="1" smtClean="0"/>
              <a:t>opioid</a:t>
            </a:r>
            <a:r>
              <a:rPr lang="en-US" dirty="0" smtClean="0"/>
              <a:t> compounds, like opium, morphine, and heroin in structure. The effects of endorphins on the body are also quite similar to the effects produced by the </a:t>
            </a:r>
            <a:r>
              <a:rPr lang="en-US" dirty="0" err="1" smtClean="0"/>
              <a:t>opioid</a:t>
            </a:r>
            <a:r>
              <a:rPr lang="en-US" dirty="0" smtClean="0"/>
              <a:t> compounds. In fact, the name 'endorphin' is actually the short form for 'endogenous morphine'.</a:t>
            </a:r>
            <a:br>
              <a:rPr lang="en-US" dirty="0" smtClean="0"/>
            </a:br>
            <a:r>
              <a:rPr lang="en-US" dirty="0" smtClean="0"/>
              <a:t/>
            </a:r>
            <a:br>
              <a:rPr lang="en-US" dirty="0" smtClean="0"/>
            </a:br>
            <a:r>
              <a:rPr lang="en-US" dirty="0" smtClean="0"/>
              <a:t>Like </a:t>
            </a:r>
            <a:r>
              <a:rPr lang="en-US" dirty="0" err="1" smtClean="0"/>
              <a:t>opioids</a:t>
            </a:r>
            <a:r>
              <a:rPr lang="en-US" dirty="0" smtClean="0"/>
              <a:t>, endorphins can reduce pain, stress, and promote calmness and serenity. The </a:t>
            </a:r>
            <a:r>
              <a:rPr lang="en-US" dirty="0" err="1" smtClean="0"/>
              <a:t>opioid</a:t>
            </a:r>
            <a:r>
              <a:rPr lang="en-US" dirty="0" smtClean="0"/>
              <a:t> drugs produce similar effects by attaching themselves to the endorphin receptor sites. Endorphins enable some animals to hibernate by slowing down their rate of metabolism, respiration, and heart rate.</a:t>
            </a:r>
            <a:br>
              <a:rPr lang="en-US" dirty="0" smtClean="0"/>
            </a:b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 how to treat schizophrenia </a:t>
            </a:r>
            <a:endParaRPr lang="es-SV" dirty="0"/>
          </a:p>
        </p:txBody>
      </p:sp>
      <p:sp>
        <p:nvSpPr>
          <p:cNvPr id="3" name="Content Placeholder 2"/>
          <p:cNvSpPr>
            <a:spLocks noGrp="1"/>
          </p:cNvSpPr>
          <p:nvPr>
            <p:ph idx="1"/>
          </p:nvPr>
        </p:nvSpPr>
        <p:spPr>
          <a:xfrm>
            <a:off x="990600" y="1447800"/>
            <a:ext cx="6777317" cy="3848548"/>
          </a:xfrm>
        </p:spPr>
        <p:txBody>
          <a:bodyPr>
            <a:normAutofit fontScale="85000" lnSpcReduction="20000"/>
          </a:bodyPr>
          <a:lstStyle/>
          <a:p>
            <a:r>
              <a:rPr lang="en-US" dirty="0" smtClean="0"/>
              <a:t>Chlorpromazine</a:t>
            </a:r>
          </a:p>
          <a:p>
            <a:pPr lvl="1"/>
            <a:r>
              <a:rPr lang="en-US" dirty="0"/>
              <a:t>Blocks a variety of receptors in the brain, particularly dopamine.</a:t>
            </a:r>
          </a:p>
          <a:p>
            <a:pPr lvl="1"/>
            <a:r>
              <a:rPr lang="en-US" dirty="0"/>
              <a:t>Improves disturbed thoughts, feelings and behavior</a:t>
            </a:r>
            <a:r>
              <a:rPr lang="en-US" dirty="0" smtClean="0"/>
              <a:t>.</a:t>
            </a:r>
          </a:p>
          <a:p>
            <a:r>
              <a:rPr lang="en-US" dirty="0" smtClean="0"/>
              <a:t>Haloperidol</a:t>
            </a:r>
          </a:p>
          <a:p>
            <a:pPr lvl="1"/>
            <a:r>
              <a:rPr lang="en-US" dirty="0" smtClean="0"/>
              <a:t>Blocks receptors for the neurotransmitters specifically the dopamine on the nerves.</a:t>
            </a:r>
          </a:p>
          <a:p>
            <a:pPr lvl="1"/>
            <a:r>
              <a:rPr lang="en-US" dirty="0" smtClean="0"/>
              <a:t>As a result the nerves are not “activated” by the neurotransmitters released by other nerves.</a:t>
            </a:r>
          </a:p>
        </p:txBody>
      </p:sp>
    </p:spTree>
    <p:extLst>
      <p:ext uri="{BB962C8B-B14F-4D97-AF65-F5344CB8AC3E}">
        <p14:creationId xmlns:p14="http://schemas.microsoft.com/office/powerpoint/2010/main" xmlns="" val="3723251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050"/>
          <p:cNvSpPr>
            <a:spLocks noGrp="1" noChangeArrowheads="1"/>
          </p:cNvSpPr>
          <p:nvPr>
            <p:ph type="title"/>
          </p:nvPr>
        </p:nvSpPr>
        <p:spPr>
          <a:xfrm>
            <a:off x="381000" y="228600"/>
            <a:ext cx="6985000" cy="1143000"/>
          </a:xfrm>
        </p:spPr>
        <p:txBody>
          <a:bodyPr/>
          <a:lstStyle/>
          <a:p>
            <a:r>
              <a:rPr lang="en-US" altLang="en-US" sz="4400">
                <a:solidFill>
                  <a:srgbClr val="6600CC"/>
                </a:solidFill>
              </a:rPr>
              <a:t>Neural Communication</a:t>
            </a:r>
          </a:p>
        </p:txBody>
      </p:sp>
      <p:grpSp>
        <p:nvGrpSpPr>
          <p:cNvPr id="2" name="Group 2051"/>
          <p:cNvGrpSpPr>
            <a:grpSpLocks/>
          </p:cNvGrpSpPr>
          <p:nvPr/>
        </p:nvGrpSpPr>
        <p:grpSpPr bwMode="auto">
          <a:xfrm>
            <a:off x="-92075" y="1879600"/>
            <a:ext cx="9236075" cy="4978400"/>
            <a:chOff x="-58" y="960"/>
            <a:chExt cx="5818" cy="3136"/>
          </a:xfrm>
        </p:grpSpPr>
        <p:pic>
          <p:nvPicPr>
            <p:cNvPr id="76804" name="Picture 2052"/>
            <p:cNvPicPr>
              <a:picLocks noChangeAspect="1" noChangeArrowheads="1"/>
            </p:cNvPicPr>
            <p:nvPr/>
          </p:nvPicPr>
          <p:blipFill>
            <a:blip r:embed="rId2"/>
            <a:srcRect/>
            <a:stretch>
              <a:fillRect/>
            </a:stretch>
          </p:blipFill>
          <p:spPr bwMode="auto">
            <a:xfrm>
              <a:off x="336" y="1104"/>
              <a:ext cx="2352" cy="1341"/>
            </a:xfrm>
            <a:prstGeom prst="rect">
              <a:avLst/>
            </a:prstGeom>
            <a:noFill/>
            <a:ln w="9525">
              <a:noFill/>
              <a:miter lim="800000"/>
              <a:headEnd/>
              <a:tailEnd/>
            </a:ln>
            <a:effectLst/>
          </p:spPr>
        </p:pic>
        <p:pic>
          <p:nvPicPr>
            <p:cNvPr id="76805" name="Picture 2053"/>
            <p:cNvPicPr>
              <a:picLocks noChangeAspect="1" noChangeArrowheads="1"/>
            </p:cNvPicPr>
            <p:nvPr/>
          </p:nvPicPr>
          <p:blipFill>
            <a:blip r:embed="rId3"/>
            <a:srcRect/>
            <a:stretch>
              <a:fillRect/>
            </a:stretch>
          </p:blipFill>
          <p:spPr bwMode="auto">
            <a:xfrm>
              <a:off x="1728" y="2064"/>
              <a:ext cx="2016" cy="1044"/>
            </a:xfrm>
            <a:prstGeom prst="rect">
              <a:avLst/>
            </a:prstGeom>
            <a:noFill/>
            <a:ln w="9525">
              <a:noFill/>
              <a:miter lim="800000"/>
              <a:headEnd/>
              <a:tailEnd/>
            </a:ln>
            <a:effectLst/>
          </p:spPr>
        </p:pic>
        <p:pic>
          <p:nvPicPr>
            <p:cNvPr id="76806" name="Picture 2054"/>
            <p:cNvPicPr>
              <a:picLocks noChangeAspect="1" noChangeArrowheads="1"/>
            </p:cNvPicPr>
            <p:nvPr/>
          </p:nvPicPr>
          <p:blipFill>
            <a:blip r:embed="rId4"/>
            <a:srcRect/>
            <a:stretch>
              <a:fillRect/>
            </a:stretch>
          </p:blipFill>
          <p:spPr bwMode="auto">
            <a:xfrm>
              <a:off x="3312" y="2934"/>
              <a:ext cx="2064" cy="1162"/>
            </a:xfrm>
            <a:prstGeom prst="rect">
              <a:avLst/>
            </a:prstGeom>
            <a:noFill/>
            <a:ln w="9525">
              <a:noFill/>
              <a:miter lim="800000"/>
              <a:headEnd/>
              <a:tailEnd/>
            </a:ln>
            <a:effectLst/>
          </p:spPr>
        </p:pic>
        <p:sp>
          <p:nvSpPr>
            <p:cNvPr id="76807" name="Text Box 2055"/>
            <p:cNvSpPr txBox="1">
              <a:spLocks noChangeArrowheads="1"/>
            </p:cNvSpPr>
            <p:nvPr/>
          </p:nvSpPr>
          <p:spPr bwMode="auto">
            <a:xfrm>
              <a:off x="-58" y="1079"/>
              <a:ext cx="116" cy="231"/>
            </a:xfrm>
            <a:prstGeom prst="rect">
              <a:avLst/>
            </a:prstGeom>
            <a:noFill/>
            <a:ln w="9525">
              <a:noFill/>
              <a:miter lim="800000"/>
              <a:headEnd/>
              <a:tailEnd/>
            </a:ln>
            <a:effectLst/>
          </p:spPr>
          <p:txBody>
            <a:bodyPr wrap="none">
              <a:spAutoFit/>
            </a:bodyPr>
            <a:lstStyle/>
            <a:p>
              <a:endParaRPr lang="en-US" sz="1800" b="1">
                <a:latin typeface="Arial" pitchFamily="34" charset="0"/>
              </a:endParaRPr>
            </a:p>
          </p:txBody>
        </p:sp>
        <p:sp>
          <p:nvSpPr>
            <p:cNvPr id="76808" name="Rectangle 2056"/>
            <p:cNvSpPr>
              <a:spLocks noChangeArrowheads="1"/>
            </p:cNvSpPr>
            <p:nvPr/>
          </p:nvSpPr>
          <p:spPr bwMode="auto">
            <a:xfrm>
              <a:off x="336" y="1056"/>
              <a:ext cx="1440" cy="192"/>
            </a:xfrm>
            <a:prstGeom prst="rect">
              <a:avLst/>
            </a:prstGeom>
            <a:solidFill>
              <a:schemeClr val="bg1"/>
            </a:solidFill>
            <a:ln w="9525">
              <a:noFill/>
              <a:miter lim="800000"/>
              <a:headEnd/>
              <a:tailEnd/>
            </a:ln>
            <a:effectLst/>
          </p:spPr>
          <p:txBody>
            <a:bodyPr wrap="none" anchor="ctr"/>
            <a:lstStyle/>
            <a:p>
              <a:endParaRPr lang="en-US"/>
            </a:p>
          </p:txBody>
        </p:sp>
        <p:sp>
          <p:nvSpPr>
            <p:cNvPr id="76809" name="Rectangle 2057"/>
            <p:cNvSpPr>
              <a:spLocks noChangeArrowheads="1"/>
            </p:cNvSpPr>
            <p:nvPr/>
          </p:nvSpPr>
          <p:spPr bwMode="auto">
            <a:xfrm>
              <a:off x="1920" y="1152"/>
              <a:ext cx="768" cy="288"/>
            </a:xfrm>
            <a:prstGeom prst="rect">
              <a:avLst/>
            </a:prstGeom>
            <a:solidFill>
              <a:schemeClr val="bg1"/>
            </a:solidFill>
            <a:ln w="9525">
              <a:noFill/>
              <a:miter lim="800000"/>
              <a:headEnd/>
              <a:tailEnd/>
            </a:ln>
            <a:effectLst/>
          </p:spPr>
          <p:txBody>
            <a:bodyPr wrap="none" anchor="ctr"/>
            <a:lstStyle/>
            <a:p>
              <a:endParaRPr lang="en-US"/>
            </a:p>
          </p:txBody>
        </p:sp>
        <p:sp>
          <p:nvSpPr>
            <p:cNvPr id="76810" name="Rectangle 2058"/>
            <p:cNvSpPr>
              <a:spLocks noChangeArrowheads="1"/>
            </p:cNvSpPr>
            <p:nvPr/>
          </p:nvSpPr>
          <p:spPr bwMode="auto">
            <a:xfrm>
              <a:off x="0" y="960"/>
              <a:ext cx="1324" cy="404"/>
            </a:xfrm>
            <a:prstGeom prst="rect">
              <a:avLst/>
            </a:prstGeom>
            <a:noFill/>
            <a:ln w="9525">
              <a:noFill/>
              <a:miter lim="800000"/>
              <a:headEnd/>
              <a:tailEnd/>
            </a:ln>
            <a:effectLst/>
          </p:spPr>
          <p:txBody>
            <a:bodyPr wrap="none">
              <a:spAutoFit/>
            </a:bodyPr>
            <a:lstStyle/>
            <a:p>
              <a:r>
                <a:rPr lang="en-US" sz="1800" b="1">
                  <a:latin typeface="Arial" pitchFamily="34" charset="0"/>
                </a:rPr>
                <a:t>Neurotransmitter </a:t>
              </a:r>
            </a:p>
            <a:p>
              <a:r>
                <a:rPr lang="en-US" sz="1800" b="1">
                  <a:latin typeface="Arial" pitchFamily="34" charset="0"/>
                </a:rPr>
                <a:t>molecule</a:t>
              </a:r>
            </a:p>
          </p:txBody>
        </p:sp>
        <p:sp>
          <p:nvSpPr>
            <p:cNvPr id="76811" name="Rectangle 2059"/>
            <p:cNvSpPr>
              <a:spLocks noChangeArrowheads="1"/>
            </p:cNvSpPr>
            <p:nvPr/>
          </p:nvSpPr>
          <p:spPr bwMode="auto">
            <a:xfrm>
              <a:off x="1584" y="1008"/>
              <a:ext cx="1076" cy="404"/>
            </a:xfrm>
            <a:prstGeom prst="rect">
              <a:avLst/>
            </a:prstGeom>
            <a:noFill/>
            <a:ln w="9525">
              <a:noFill/>
              <a:miter lim="800000"/>
              <a:headEnd/>
              <a:tailEnd/>
            </a:ln>
            <a:effectLst/>
          </p:spPr>
          <p:txBody>
            <a:bodyPr wrap="none">
              <a:spAutoFit/>
            </a:bodyPr>
            <a:lstStyle/>
            <a:p>
              <a:r>
                <a:rPr lang="en-US" sz="1800" b="1">
                  <a:latin typeface="Arial" pitchFamily="34" charset="0"/>
                </a:rPr>
                <a:t>Receiving cell</a:t>
              </a:r>
            </a:p>
            <a:p>
              <a:r>
                <a:rPr lang="en-US" sz="1800" b="1">
                  <a:latin typeface="Arial" pitchFamily="34" charset="0"/>
                </a:rPr>
                <a:t>membrane</a:t>
              </a:r>
            </a:p>
          </p:txBody>
        </p:sp>
        <p:sp>
          <p:nvSpPr>
            <p:cNvPr id="76812" name="Rectangle 2060"/>
            <p:cNvSpPr>
              <a:spLocks noChangeArrowheads="1"/>
            </p:cNvSpPr>
            <p:nvPr/>
          </p:nvSpPr>
          <p:spPr bwMode="auto">
            <a:xfrm>
              <a:off x="336" y="2064"/>
              <a:ext cx="816" cy="288"/>
            </a:xfrm>
            <a:prstGeom prst="rect">
              <a:avLst/>
            </a:prstGeom>
            <a:solidFill>
              <a:schemeClr val="bg1"/>
            </a:solidFill>
            <a:ln w="9525">
              <a:noFill/>
              <a:miter lim="800000"/>
              <a:headEnd/>
              <a:tailEnd/>
            </a:ln>
            <a:effectLst/>
          </p:spPr>
          <p:txBody>
            <a:bodyPr wrap="none" anchor="ctr"/>
            <a:lstStyle/>
            <a:p>
              <a:endParaRPr lang="en-US"/>
            </a:p>
          </p:txBody>
        </p:sp>
        <p:sp>
          <p:nvSpPr>
            <p:cNvPr id="76813" name="Rectangle 2061"/>
            <p:cNvSpPr>
              <a:spLocks noChangeArrowheads="1"/>
            </p:cNvSpPr>
            <p:nvPr/>
          </p:nvSpPr>
          <p:spPr bwMode="auto">
            <a:xfrm>
              <a:off x="0" y="2064"/>
              <a:ext cx="1276" cy="404"/>
            </a:xfrm>
            <a:prstGeom prst="rect">
              <a:avLst/>
            </a:prstGeom>
            <a:noFill/>
            <a:ln w="9525">
              <a:noFill/>
              <a:miter lim="800000"/>
              <a:headEnd/>
              <a:tailEnd/>
            </a:ln>
            <a:effectLst/>
          </p:spPr>
          <p:txBody>
            <a:bodyPr wrap="none">
              <a:spAutoFit/>
            </a:bodyPr>
            <a:lstStyle/>
            <a:p>
              <a:r>
                <a:rPr lang="en-US" sz="1800" b="1">
                  <a:latin typeface="Arial" pitchFamily="34" charset="0"/>
                </a:rPr>
                <a:t>Receptor site on</a:t>
              </a:r>
            </a:p>
            <a:p>
              <a:r>
                <a:rPr lang="en-US" sz="1800" b="1">
                  <a:latin typeface="Arial" pitchFamily="34" charset="0"/>
                </a:rPr>
                <a:t>receiving neuron</a:t>
              </a:r>
            </a:p>
          </p:txBody>
        </p:sp>
        <p:sp>
          <p:nvSpPr>
            <p:cNvPr id="76814" name="Rectangle 2062"/>
            <p:cNvSpPr>
              <a:spLocks noChangeArrowheads="1"/>
            </p:cNvSpPr>
            <p:nvPr/>
          </p:nvSpPr>
          <p:spPr bwMode="auto">
            <a:xfrm>
              <a:off x="3264" y="2112"/>
              <a:ext cx="528" cy="288"/>
            </a:xfrm>
            <a:prstGeom prst="rect">
              <a:avLst/>
            </a:prstGeom>
            <a:solidFill>
              <a:schemeClr val="bg1"/>
            </a:solidFill>
            <a:ln w="9525">
              <a:noFill/>
              <a:miter lim="800000"/>
              <a:headEnd/>
              <a:tailEnd/>
            </a:ln>
            <a:effectLst/>
          </p:spPr>
          <p:txBody>
            <a:bodyPr wrap="none" anchor="ctr"/>
            <a:lstStyle/>
            <a:p>
              <a:endParaRPr lang="en-US"/>
            </a:p>
          </p:txBody>
        </p:sp>
        <p:sp>
          <p:nvSpPr>
            <p:cNvPr id="76815" name="Rectangle 2063"/>
            <p:cNvSpPr>
              <a:spLocks noChangeArrowheads="1"/>
            </p:cNvSpPr>
            <p:nvPr/>
          </p:nvSpPr>
          <p:spPr bwMode="auto">
            <a:xfrm>
              <a:off x="4800" y="2928"/>
              <a:ext cx="624" cy="432"/>
            </a:xfrm>
            <a:prstGeom prst="rect">
              <a:avLst/>
            </a:prstGeom>
            <a:solidFill>
              <a:schemeClr val="bg1"/>
            </a:solidFill>
            <a:ln w="9525">
              <a:noFill/>
              <a:miter lim="800000"/>
              <a:headEnd/>
              <a:tailEnd/>
            </a:ln>
            <a:effectLst/>
          </p:spPr>
          <p:txBody>
            <a:bodyPr wrap="none" anchor="ctr"/>
            <a:lstStyle/>
            <a:p>
              <a:endParaRPr lang="en-US"/>
            </a:p>
          </p:txBody>
        </p:sp>
        <p:sp>
          <p:nvSpPr>
            <p:cNvPr id="76816" name="Rectangle 2064"/>
            <p:cNvSpPr>
              <a:spLocks noChangeArrowheads="1"/>
            </p:cNvSpPr>
            <p:nvPr/>
          </p:nvSpPr>
          <p:spPr bwMode="auto">
            <a:xfrm>
              <a:off x="3216" y="1968"/>
              <a:ext cx="1268" cy="404"/>
            </a:xfrm>
            <a:prstGeom prst="rect">
              <a:avLst/>
            </a:prstGeom>
            <a:noFill/>
            <a:ln w="9525">
              <a:noFill/>
              <a:miter lim="800000"/>
              <a:headEnd/>
              <a:tailEnd/>
            </a:ln>
            <a:effectLst/>
          </p:spPr>
          <p:txBody>
            <a:bodyPr wrap="none">
              <a:spAutoFit/>
            </a:bodyPr>
            <a:lstStyle/>
            <a:p>
              <a:r>
                <a:rPr lang="en-US" sz="1800" b="1">
                  <a:latin typeface="Arial" pitchFamily="34" charset="0"/>
                </a:rPr>
                <a:t>Agonist mimics</a:t>
              </a:r>
            </a:p>
            <a:p>
              <a:r>
                <a:rPr lang="en-US" sz="1800" b="1">
                  <a:latin typeface="Arial" pitchFamily="34" charset="0"/>
                </a:rPr>
                <a:t>neurotransmitter</a:t>
              </a:r>
            </a:p>
          </p:txBody>
        </p:sp>
        <p:sp>
          <p:nvSpPr>
            <p:cNvPr id="76817" name="Rectangle 2065"/>
            <p:cNvSpPr>
              <a:spLocks noChangeArrowheads="1"/>
            </p:cNvSpPr>
            <p:nvPr/>
          </p:nvSpPr>
          <p:spPr bwMode="auto">
            <a:xfrm>
              <a:off x="4492" y="2496"/>
              <a:ext cx="1268" cy="577"/>
            </a:xfrm>
            <a:prstGeom prst="rect">
              <a:avLst/>
            </a:prstGeom>
            <a:noFill/>
            <a:ln w="9525">
              <a:noFill/>
              <a:miter lim="800000"/>
              <a:headEnd/>
              <a:tailEnd/>
            </a:ln>
            <a:effectLst/>
          </p:spPr>
          <p:txBody>
            <a:bodyPr wrap="none">
              <a:spAutoFit/>
            </a:bodyPr>
            <a:lstStyle/>
            <a:p>
              <a:r>
                <a:rPr lang="en-US" sz="1800" b="1">
                  <a:latin typeface="Arial" pitchFamily="34" charset="0"/>
                </a:rPr>
                <a:t>Antagonist</a:t>
              </a:r>
            </a:p>
            <a:p>
              <a:r>
                <a:rPr lang="en-US" sz="1800" b="1">
                  <a:latin typeface="Arial" pitchFamily="34" charset="0"/>
                </a:rPr>
                <a:t>blocks</a:t>
              </a:r>
            </a:p>
            <a:p>
              <a:r>
                <a:rPr lang="en-US" sz="1800" b="1">
                  <a:latin typeface="Arial" pitchFamily="34" charset="0"/>
                </a:rPr>
                <a:t>neurotransmitter</a:t>
              </a:r>
            </a:p>
          </p:txBody>
        </p:sp>
      </p:grpSp>
      <p:pic>
        <p:nvPicPr>
          <p:cNvPr id="76818" name="Picture 2066" descr="H:\Stress\Myers7\7ecover.gif"/>
          <p:cNvPicPr>
            <a:picLocks noChangeAspect="1" noChangeArrowheads="1"/>
          </p:cNvPicPr>
          <p:nvPr/>
        </p:nvPicPr>
        <p:blipFill>
          <a:blip r:embed="rId5"/>
          <a:srcRect/>
          <a:stretch>
            <a:fillRect/>
          </a:stretch>
        </p:blipFill>
        <p:spPr bwMode="auto">
          <a:xfrm>
            <a:off x="7604125" y="152400"/>
            <a:ext cx="1343025" cy="1600200"/>
          </a:xfrm>
          <a:prstGeom prst="rect">
            <a:avLst/>
          </a:prstGeom>
          <a:noFill/>
        </p:spPr>
      </p:pic>
      <p:sp>
        <p:nvSpPr>
          <p:cNvPr id="76820" name="Rectangle 2068"/>
          <p:cNvSpPr>
            <a:spLocks noChangeArrowheads="1"/>
          </p:cNvSpPr>
          <p:nvPr/>
        </p:nvSpPr>
        <p:spPr bwMode="auto">
          <a:xfrm>
            <a:off x="4419600" y="1981200"/>
            <a:ext cx="184150" cy="457200"/>
          </a:xfrm>
          <a:prstGeom prst="rect">
            <a:avLst/>
          </a:prstGeom>
          <a:noFill/>
          <a:ln w="9525">
            <a:noFill/>
            <a:miter lim="800000"/>
            <a:headEnd/>
            <a:tailEnd/>
          </a:ln>
          <a:effectLst/>
        </p:spPr>
        <p:txBody>
          <a:bodyPr wrap="none">
            <a:spAutoFit/>
          </a:bodyPr>
          <a:lstStyle/>
          <a:p>
            <a:endParaRPr lang="en-US">
              <a:solidFill>
                <a:srgbClr val="FF00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81000" y="228600"/>
            <a:ext cx="6985000" cy="1143000"/>
          </a:xfrm>
        </p:spPr>
        <p:txBody>
          <a:bodyPr/>
          <a:lstStyle/>
          <a:p>
            <a:r>
              <a:rPr lang="en-US" altLang="en-US" sz="4400">
                <a:solidFill>
                  <a:srgbClr val="6600CC"/>
                </a:solidFill>
              </a:rPr>
              <a:t>Neural Communication</a:t>
            </a:r>
          </a:p>
        </p:txBody>
      </p:sp>
      <p:pic>
        <p:nvPicPr>
          <p:cNvPr id="72710" name="Picture 6"/>
          <p:cNvPicPr>
            <a:picLocks noChangeAspect="1" noChangeArrowheads="1"/>
          </p:cNvPicPr>
          <p:nvPr/>
        </p:nvPicPr>
        <p:blipFill>
          <a:blip r:embed="rId2"/>
          <a:srcRect/>
          <a:stretch>
            <a:fillRect/>
          </a:stretch>
        </p:blipFill>
        <p:spPr bwMode="auto">
          <a:xfrm>
            <a:off x="0" y="1905000"/>
            <a:ext cx="4572000" cy="4800600"/>
          </a:xfrm>
          <a:prstGeom prst="rect">
            <a:avLst/>
          </a:prstGeom>
          <a:noFill/>
          <a:ln w="9525">
            <a:noFill/>
            <a:miter lim="800000"/>
            <a:headEnd/>
            <a:tailEnd/>
          </a:ln>
          <a:effectLst/>
        </p:spPr>
      </p:pic>
      <p:sp>
        <p:nvSpPr>
          <p:cNvPr id="72711" name="Text Box 7"/>
          <p:cNvSpPr txBox="1">
            <a:spLocks noChangeArrowheads="1"/>
          </p:cNvSpPr>
          <p:nvPr/>
        </p:nvSpPr>
        <p:spPr bwMode="auto">
          <a:xfrm>
            <a:off x="381000" y="6400800"/>
            <a:ext cx="3886200" cy="457200"/>
          </a:xfrm>
          <a:prstGeom prst="rect">
            <a:avLst/>
          </a:prstGeom>
          <a:solidFill>
            <a:schemeClr val="bg1"/>
          </a:solidFill>
          <a:ln w="9525">
            <a:noFill/>
            <a:miter lim="800000"/>
            <a:headEnd/>
            <a:tailEnd/>
          </a:ln>
          <a:effectLst/>
        </p:spPr>
        <p:txBody>
          <a:bodyPr>
            <a:spAutoFit/>
          </a:bodyPr>
          <a:lstStyle/>
          <a:p>
            <a:pPr algn="ctr"/>
            <a:r>
              <a:rPr lang="en-US" altLang="en-US" b="1">
                <a:latin typeface="Arial" pitchFamily="34" charset="0"/>
              </a:rPr>
              <a:t>Serotonin Pathways</a:t>
            </a:r>
          </a:p>
        </p:txBody>
      </p:sp>
      <p:pic>
        <p:nvPicPr>
          <p:cNvPr id="72712" name="Picture 8" descr="H:\Stress\Myers7\7ecover.gif"/>
          <p:cNvPicPr>
            <a:picLocks noChangeAspect="1" noChangeArrowheads="1"/>
          </p:cNvPicPr>
          <p:nvPr/>
        </p:nvPicPr>
        <p:blipFill>
          <a:blip r:embed="rId3"/>
          <a:srcRect/>
          <a:stretch>
            <a:fillRect/>
          </a:stretch>
        </p:blipFill>
        <p:spPr bwMode="auto">
          <a:xfrm>
            <a:off x="7604125" y="152400"/>
            <a:ext cx="1343025" cy="1600200"/>
          </a:xfrm>
          <a:prstGeom prst="rect">
            <a:avLst/>
          </a:prstGeom>
          <a:noFill/>
        </p:spPr>
      </p:pic>
      <p:grpSp>
        <p:nvGrpSpPr>
          <p:cNvPr id="2" name="Group 9"/>
          <p:cNvGrpSpPr>
            <a:grpSpLocks/>
          </p:cNvGrpSpPr>
          <p:nvPr/>
        </p:nvGrpSpPr>
        <p:grpSpPr bwMode="auto">
          <a:xfrm>
            <a:off x="4572000" y="1905000"/>
            <a:ext cx="4572000" cy="4953000"/>
            <a:chOff x="1440" y="1056"/>
            <a:chExt cx="2880" cy="3120"/>
          </a:xfrm>
        </p:grpSpPr>
        <p:pic>
          <p:nvPicPr>
            <p:cNvPr id="72714" name="Picture 10"/>
            <p:cNvPicPr>
              <a:picLocks noChangeAspect="1" noChangeArrowheads="1"/>
            </p:cNvPicPr>
            <p:nvPr/>
          </p:nvPicPr>
          <p:blipFill>
            <a:blip r:embed="rId4"/>
            <a:srcRect/>
            <a:stretch>
              <a:fillRect/>
            </a:stretch>
          </p:blipFill>
          <p:spPr bwMode="auto">
            <a:xfrm>
              <a:off x="1440" y="1056"/>
              <a:ext cx="2880" cy="3024"/>
            </a:xfrm>
            <a:prstGeom prst="rect">
              <a:avLst/>
            </a:prstGeom>
            <a:noFill/>
            <a:ln w="9525">
              <a:noFill/>
              <a:miter lim="800000"/>
              <a:headEnd/>
              <a:tailEnd/>
            </a:ln>
            <a:effectLst/>
          </p:spPr>
        </p:pic>
        <p:sp>
          <p:nvSpPr>
            <p:cNvPr id="72715" name="Text Box 11"/>
            <p:cNvSpPr txBox="1">
              <a:spLocks noChangeArrowheads="1"/>
            </p:cNvSpPr>
            <p:nvPr/>
          </p:nvSpPr>
          <p:spPr bwMode="auto">
            <a:xfrm>
              <a:off x="1920" y="3888"/>
              <a:ext cx="1983" cy="288"/>
            </a:xfrm>
            <a:prstGeom prst="rect">
              <a:avLst/>
            </a:prstGeom>
            <a:solidFill>
              <a:schemeClr val="bg1"/>
            </a:solidFill>
            <a:ln w="9525">
              <a:noFill/>
              <a:miter lim="800000"/>
              <a:headEnd/>
              <a:tailEnd/>
            </a:ln>
            <a:effectLst/>
          </p:spPr>
          <p:txBody>
            <a:bodyPr wrap="none">
              <a:spAutoFit/>
            </a:bodyPr>
            <a:lstStyle/>
            <a:p>
              <a:r>
                <a:rPr lang="en-US" altLang="en-US" b="1">
                  <a:latin typeface="Arial" pitchFamily="34" charset="0"/>
                </a:rPr>
                <a:t>Dopamine Pathways</a:t>
              </a: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
            </a:r>
            <a:br>
              <a:rPr lang="en-US" dirty="0" smtClean="0"/>
            </a:br>
            <a:r>
              <a:rPr lang="en-US" dirty="0" smtClean="0">
                <a:solidFill>
                  <a:srgbClr val="7030A0"/>
                </a:solidFill>
              </a:rPr>
              <a:t>The Nervous system</a:t>
            </a:r>
            <a:endParaRPr lang="en-US" dirty="0">
              <a:solidFill>
                <a:srgbClr val="7030A0"/>
              </a:solidFill>
            </a:endParaRPr>
          </a:p>
        </p:txBody>
      </p:sp>
      <p:sp>
        <p:nvSpPr>
          <p:cNvPr id="3" name="Content Placeholder 2"/>
          <p:cNvSpPr>
            <a:spLocks noGrp="1"/>
          </p:cNvSpPr>
          <p:nvPr>
            <p:ph idx="1"/>
          </p:nvPr>
        </p:nvSpPr>
        <p:spPr>
          <a:xfrm>
            <a:off x="304800" y="1447800"/>
            <a:ext cx="8382000" cy="4678363"/>
          </a:xfrm>
        </p:spPr>
        <p:txBody>
          <a:bodyPr>
            <a:normAutofit fontScale="92500" lnSpcReduction="10000"/>
          </a:bodyPr>
          <a:lstStyle/>
          <a:p>
            <a:pPr>
              <a:buNone/>
            </a:pPr>
            <a:r>
              <a:rPr lang="en-US" dirty="0" smtClean="0"/>
              <a:t>	The human nervous system is involved in thinking, dreaming, feeling, moving and much more. It is working while we are active, still, awake, or asleep, is involved in how we react to the world, how we learning, remember, and also regulates our internal functions. </a:t>
            </a:r>
          </a:p>
          <a:p>
            <a:pPr>
              <a:buNone/>
            </a:pPr>
            <a:endParaRPr lang="en-US" dirty="0" smtClean="0"/>
          </a:p>
          <a:p>
            <a:pPr>
              <a:buNone/>
            </a:pPr>
            <a:r>
              <a:rPr lang="en-US" dirty="0"/>
              <a:t>	</a:t>
            </a:r>
            <a:r>
              <a:rPr lang="en-US" dirty="0" smtClean="0"/>
              <a:t>Ex: when we learn something new, the nervous system registers that experience and changes to accommodate its storage.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81000" y="228600"/>
            <a:ext cx="6985000" cy="1143000"/>
          </a:xfrm>
        </p:spPr>
        <p:txBody>
          <a:bodyPr/>
          <a:lstStyle/>
          <a:p>
            <a:r>
              <a:rPr lang="en-US" altLang="en-US" sz="4400">
                <a:solidFill>
                  <a:srgbClr val="6600CC"/>
                </a:solidFill>
              </a:rPr>
              <a:t>The Nervous System</a:t>
            </a:r>
          </a:p>
        </p:txBody>
      </p:sp>
      <p:sp>
        <p:nvSpPr>
          <p:cNvPr id="51203" name="Rectangle 3"/>
          <p:cNvSpPr>
            <a:spLocks noGrp="1" noChangeArrowheads="1"/>
          </p:cNvSpPr>
          <p:nvPr>
            <p:ph type="body" idx="1"/>
          </p:nvPr>
        </p:nvSpPr>
        <p:spPr>
          <a:xfrm>
            <a:off x="381000" y="1524000"/>
            <a:ext cx="8305800" cy="5334000"/>
          </a:xfrm>
        </p:spPr>
        <p:txBody>
          <a:bodyPr/>
          <a:lstStyle/>
          <a:p>
            <a:pPr>
              <a:lnSpc>
                <a:spcPct val="90000"/>
              </a:lnSpc>
              <a:buFont typeface="Wingdings" pitchFamily="2" charset="2"/>
              <a:buChar char="§"/>
            </a:pPr>
            <a:r>
              <a:rPr kumimoji="0" lang="en-US" altLang="en-US">
                <a:solidFill>
                  <a:srgbClr val="6600CC"/>
                </a:solidFill>
              </a:rPr>
              <a:t>Nervous System</a:t>
            </a:r>
            <a:r>
              <a:rPr kumimoji="0" lang="en-US" altLang="en-US"/>
              <a:t> </a:t>
            </a:r>
          </a:p>
          <a:p>
            <a:pPr lvl="1">
              <a:lnSpc>
                <a:spcPct val="90000"/>
              </a:lnSpc>
              <a:buFont typeface="Wingdings" pitchFamily="2" charset="2"/>
              <a:buChar char="§"/>
            </a:pPr>
            <a:r>
              <a:rPr kumimoji="0" lang="en-US" altLang="en-US"/>
              <a:t>the body’s speedy, electrochemical communication system </a:t>
            </a:r>
          </a:p>
          <a:p>
            <a:pPr lvl="1">
              <a:lnSpc>
                <a:spcPct val="90000"/>
              </a:lnSpc>
              <a:buFont typeface="Wingdings" pitchFamily="2" charset="2"/>
              <a:buChar char="§"/>
            </a:pPr>
            <a:r>
              <a:rPr kumimoji="0" lang="en-US" altLang="en-US"/>
              <a:t>consists of all the nerve cells of the peripheral and central nervous systems</a:t>
            </a:r>
          </a:p>
          <a:p>
            <a:pPr>
              <a:lnSpc>
                <a:spcPct val="90000"/>
              </a:lnSpc>
              <a:buFont typeface="Wingdings" pitchFamily="2" charset="2"/>
              <a:buChar char="§"/>
            </a:pPr>
            <a:r>
              <a:rPr kumimoji="0" lang="en-US" altLang="en-US">
                <a:solidFill>
                  <a:srgbClr val="6600CC"/>
                </a:solidFill>
              </a:rPr>
              <a:t>Central Nervous System (CNS)</a:t>
            </a:r>
            <a:r>
              <a:rPr kumimoji="0" lang="en-US" altLang="en-US"/>
              <a:t> </a:t>
            </a:r>
          </a:p>
          <a:p>
            <a:pPr lvl="1">
              <a:lnSpc>
                <a:spcPct val="90000"/>
              </a:lnSpc>
              <a:buFont typeface="Wingdings" pitchFamily="2" charset="2"/>
              <a:buChar char="§"/>
            </a:pPr>
            <a:r>
              <a:rPr kumimoji="0" lang="en-US" altLang="en-US"/>
              <a:t>the brain and spinal cord</a:t>
            </a:r>
          </a:p>
          <a:p>
            <a:pPr>
              <a:lnSpc>
                <a:spcPct val="90000"/>
              </a:lnSpc>
              <a:buFont typeface="Wingdings" pitchFamily="2" charset="2"/>
              <a:buChar char="§"/>
            </a:pPr>
            <a:r>
              <a:rPr kumimoji="0" lang="en-US" altLang="en-US">
                <a:solidFill>
                  <a:srgbClr val="6600CC"/>
                </a:solidFill>
              </a:rPr>
              <a:t>Peripheral Nervous System (PNS)</a:t>
            </a:r>
            <a:r>
              <a:rPr kumimoji="0" lang="en-US" altLang="en-US"/>
              <a:t> </a:t>
            </a:r>
          </a:p>
          <a:p>
            <a:pPr lvl="1">
              <a:lnSpc>
                <a:spcPct val="90000"/>
              </a:lnSpc>
              <a:buFont typeface="Wingdings" pitchFamily="2" charset="2"/>
              <a:buChar char="§"/>
            </a:pPr>
            <a:r>
              <a:rPr kumimoji="0" lang="en-US" altLang="en-US"/>
              <a:t>the sensory and motor neurons that connect the central nervous system (CNS) to the rest of the body</a:t>
            </a:r>
          </a:p>
        </p:txBody>
      </p:sp>
      <p:pic>
        <p:nvPicPr>
          <p:cNvPr id="51206" name="Picture 6" descr="H:\Stress\Myers7\7ecover.gif"/>
          <p:cNvPicPr>
            <a:picLocks noChangeAspect="1" noChangeArrowheads="1"/>
          </p:cNvPicPr>
          <p:nvPr/>
        </p:nvPicPr>
        <p:blipFill>
          <a:blip r:embed="rId2"/>
          <a:srcRect/>
          <a:stretch>
            <a:fillRect/>
          </a:stretch>
        </p:blipFill>
        <p:spPr bwMode="auto">
          <a:xfrm>
            <a:off x="7604125" y="152400"/>
            <a:ext cx="1343025" cy="1600200"/>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type="title"/>
          </p:nvPr>
        </p:nvSpPr>
        <p:spPr>
          <a:xfrm>
            <a:off x="381000" y="228600"/>
            <a:ext cx="6985000" cy="1143000"/>
          </a:xfrm>
        </p:spPr>
        <p:txBody>
          <a:bodyPr/>
          <a:lstStyle/>
          <a:p>
            <a:r>
              <a:rPr lang="en-US" altLang="en-US" sz="4400">
                <a:solidFill>
                  <a:srgbClr val="6600CC"/>
                </a:solidFill>
              </a:rPr>
              <a:t>The Nervous System</a:t>
            </a:r>
          </a:p>
        </p:txBody>
      </p:sp>
      <p:grpSp>
        <p:nvGrpSpPr>
          <p:cNvPr id="2" name="Group 1027"/>
          <p:cNvGrpSpPr>
            <a:grpSpLocks/>
          </p:cNvGrpSpPr>
          <p:nvPr/>
        </p:nvGrpSpPr>
        <p:grpSpPr bwMode="auto">
          <a:xfrm>
            <a:off x="609600" y="1752600"/>
            <a:ext cx="7696200" cy="4876800"/>
            <a:chOff x="384" y="1104"/>
            <a:chExt cx="4848" cy="3072"/>
          </a:xfrm>
        </p:grpSpPr>
        <p:grpSp>
          <p:nvGrpSpPr>
            <p:cNvPr id="3" name="Group 1028"/>
            <p:cNvGrpSpPr>
              <a:grpSpLocks/>
            </p:cNvGrpSpPr>
            <p:nvPr/>
          </p:nvGrpSpPr>
          <p:grpSpPr bwMode="auto">
            <a:xfrm>
              <a:off x="2256" y="1632"/>
              <a:ext cx="2064" cy="310"/>
              <a:chOff x="1248" y="2448"/>
              <a:chExt cx="2064" cy="310"/>
            </a:xfrm>
          </p:grpSpPr>
          <p:sp>
            <p:nvSpPr>
              <p:cNvPr id="70661" name="Line 1029"/>
              <p:cNvSpPr>
                <a:spLocks noChangeShapeType="1"/>
              </p:cNvSpPr>
              <p:nvPr/>
            </p:nvSpPr>
            <p:spPr bwMode="auto">
              <a:xfrm flipV="1">
                <a:off x="1248" y="2590"/>
                <a:ext cx="0" cy="168"/>
              </a:xfrm>
              <a:prstGeom prst="line">
                <a:avLst/>
              </a:prstGeom>
              <a:noFill/>
              <a:ln w="38100">
                <a:solidFill>
                  <a:schemeClr val="tx1"/>
                </a:solidFill>
                <a:round/>
                <a:headEnd/>
                <a:tailEnd/>
              </a:ln>
              <a:effectLst/>
            </p:spPr>
            <p:txBody>
              <a:bodyPr wrap="none" anchor="ctr"/>
              <a:lstStyle/>
              <a:p>
                <a:endParaRPr lang="en-US"/>
              </a:p>
            </p:txBody>
          </p:sp>
          <p:sp>
            <p:nvSpPr>
              <p:cNvPr id="70662" name="Line 1030"/>
              <p:cNvSpPr>
                <a:spLocks noChangeShapeType="1"/>
              </p:cNvSpPr>
              <p:nvPr/>
            </p:nvSpPr>
            <p:spPr bwMode="auto">
              <a:xfrm flipV="1">
                <a:off x="1248" y="2600"/>
                <a:ext cx="2064" cy="0"/>
              </a:xfrm>
              <a:prstGeom prst="line">
                <a:avLst/>
              </a:prstGeom>
              <a:noFill/>
              <a:ln w="38100">
                <a:solidFill>
                  <a:schemeClr val="tx1"/>
                </a:solidFill>
                <a:round/>
                <a:headEnd/>
                <a:tailEnd/>
              </a:ln>
              <a:effectLst/>
            </p:spPr>
            <p:txBody>
              <a:bodyPr wrap="none" anchor="ctr"/>
              <a:lstStyle/>
              <a:p>
                <a:endParaRPr lang="en-US"/>
              </a:p>
            </p:txBody>
          </p:sp>
          <p:sp>
            <p:nvSpPr>
              <p:cNvPr id="70663" name="Line 1031"/>
              <p:cNvSpPr>
                <a:spLocks noChangeShapeType="1"/>
              </p:cNvSpPr>
              <p:nvPr/>
            </p:nvSpPr>
            <p:spPr bwMode="auto">
              <a:xfrm flipV="1">
                <a:off x="2304" y="2448"/>
                <a:ext cx="0" cy="144"/>
              </a:xfrm>
              <a:prstGeom prst="line">
                <a:avLst/>
              </a:prstGeom>
              <a:noFill/>
              <a:ln w="38100">
                <a:solidFill>
                  <a:schemeClr val="tx1"/>
                </a:solidFill>
                <a:round/>
                <a:headEnd/>
                <a:tailEnd/>
              </a:ln>
              <a:effectLst/>
            </p:spPr>
            <p:txBody>
              <a:bodyPr wrap="none" anchor="ctr"/>
              <a:lstStyle/>
              <a:p>
                <a:endParaRPr lang="en-US"/>
              </a:p>
            </p:txBody>
          </p:sp>
          <p:sp>
            <p:nvSpPr>
              <p:cNvPr id="70664" name="Line 1032"/>
              <p:cNvSpPr>
                <a:spLocks noChangeShapeType="1"/>
              </p:cNvSpPr>
              <p:nvPr/>
            </p:nvSpPr>
            <p:spPr bwMode="auto">
              <a:xfrm flipV="1">
                <a:off x="3312" y="2590"/>
                <a:ext cx="0" cy="168"/>
              </a:xfrm>
              <a:prstGeom prst="line">
                <a:avLst/>
              </a:prstGeom>
              <a:noFill/>
              <a:ln w="38100">
                <a:solidFill>
                  <a:schemeClr val="tx1"/>
                </a:solidFill>
                <a:round/>
                <a:headEnd/>
                <a:tailEnd/>
              </a:ln>
              <a:effectLst/>
            </p:spPr>
            <p:txBody>
              <a:bodyPr wrap="none" anchor="ctr"/>
              <a:lstStyle/>
              <a:p>
                <a:endParaRPr lang="en-US"/>
              </a:p>
            </p:txBody>
          </p:sp>
        </p:grpSp>
        <p:sp>
          <p:nvSpPr>
            <p:cNvPr id="70665" name="Line 1033"/>
            <p:cNvSpPr>
              <a:spLocks noChangeShapeType="1"/>
            </p:cNvSpPr>
            <p:nvPr/>
          </p:nvSpPr>
          <p:spPr bwMode="auto">
            <a:xfrm flipV="1">
              <a:off x="1248" y="3438"/>
              <a:ext cx="0" cy="168"/>
            </a:xfrm>
            <a:prstGeom prst="line">
              <a:avLst/>
            </a:prstGeom>
            <a:noFill/>
            <a:ln w="38100">
              <a:solidFill>
                <a:schemeClr val="tx1"/>
              </a:solidFill>
              <a:round/>
              <a:headEnd/>
              <a:tailEnd/>
            </a:ln>
            <a:effectLst/>
          </p:spPr>
          <p:txBody>
            <a:bodyPr wrap="none" anchor="ctr"/>
            <a:lstStyle/>
            <a:p>
              <a:endParaRPr lang="en-US"/>
            </a:p>
          </p:txBody>
        </p:sp>
        <p:sp>
          <p:nvSpPr>
            <p:cNvPr id="70666" name="Line 1034"/>
            <p:cNvSpPr>
              <a:spLocks noChangeShapeType="1"/>
            </p:cNvSpPr>
            <p:nvPr/>
          </p:nvSpPr>
          <p:spPr bwMode="auto">
            <a:xfrm flipV="1">
              <a:off x="1248" y="3448"/>
              <a:ext cx="2064" cy="0"/>
            </a:xfrm>
            <a:prstGeom prst="line">
              <a:avLst/>
            </a:prstGeom>
            <a:noFill/>
            <a:ln w="38100">
              <a:solidFill>
                <a:schemeClr val="tx1"/>
              </a:solidFill>
              <a:round/>
              <a:headEnd/>
              <a:tailEnd/>
            </a:ln>
            <a:effectLst/>
          </p:spPr>
          <p:txBody>
            <a:bodyPr wrap="none" anchor="ctr"/>
            <a:lstStyle/>
            <a:p>
              <a:endParaRPr lang="en-US"/>
            </a:p>
          </p:txBody>
        </p:sp>
        <p:sp>
          <p:nvSpPr>
            <p:cNvPr id="70667" name="Line 1035"/>
            <p:cNvSpPr>
              <a:spLocks noChangeShapeType="1"/>
            </p:cNvSpPr>
            <p:nvPr/>
          </p:nvSpPr>
          <p:spPr bwMode="auto">
            <a:xfrm flipV="1">
              <a:off x="1728" y="3296"/>
              <a:ext cx="0" cy="144"/>
            </a:xfrm>
            <a:prstGeom prst="line">
              <a:avLst/>
            </a:prstGeom>
            <a:noFill/>
            <a:ln w="38100">
              <a:solidFill>
                <a:schemeClr val="tx1"/>
              </a:solidFill>
              <a:round/>
              <a:headEnd/>
              <a:tailEnd/>
            </a:ln>
            <a:effectLst/>
          </p:spPr>
          <p:txBody>
            <a:bodyPr wrap="none" anchor="ctr"/>
            <a:lstStyle/>
            <a:p>
              <a:endParaRPr lang="en-US"/>
            </a:p>
          </p:txBody>
        </p:sp>
        <p:sp>
          <p:nvSpPr>
            <p:cNvPr id="70668" name="Line 1036"/>
            <p:cNvSpPr>
              <a:spLocks noChangeShapeType="1"/>
            </p:cNvSpPr>
            <p:nvPr/>
          </p:nvSpPr>
          <p:spPr bwMode="auto">
            <a:xfrm flipV="1">
              <a:off x="3312" y="3438"/>
              <a:ext cx="0" cy="168"/>
            </a:xfrm>
            <a:prstGeom prst="line">
              <a:avLst/>
            </a:prstGeom>
            <a:noFill/>
            <a:ln w="38100">
              <a:solidFill>
                <a:schemeClr val="tx1"/>
              </a:solidFill>
              <a:round/>
              <a:headEnd/>
              <a:tailEnd/>
            </a:ln>
            <a:effectLst/>
          </p:spPr>
          <p:txBody>
            <a:bodyPr wrap="none" anchor="ctr"/>
            <a:lstStyle/>
            <a:p>
              <a:endParaRPr lang="en-US"/>
            </a:p>
          </p:txBody>
        </p:sp>
        <p:grpSp>
          <p:nvGrpSpPr>
            <p:cNvPr id="4" name="Group 1037"/>
            <p:cNvGrpSpPr>
              <a:grpSpLocks/>
            </p:cNvGrpSpPr>
            <p:nvPr/>
          </p:nvGrpSpPr>
          <p:grpSpPr bwMode="auto">
            <a:xfrm>
              <a:off x="1248" y="2448"/>
              <a:ext cx="2064" cy="310"/>
              <a:chOff x="1248" y="2448"/>
              <a:chExt cx="2064" cy="310"/>
            </a:xfrm>
          </p:grpSpPr>
          <p:sp>
            <p:nvSpPr>
              <p:cNvPr id="70670" name="Line 1038"/>
              <p:cNvSpPr>
                <a:spLocks noChangeShapeType="1"/>
              </p:cNvSpPr>
              <p:nvPr/>
            </p:nvSpPr>
            <p:spPr bwMode="auto">
              <a:xfrm flipV="1">
                <a:off x="1248" y="2590"/>
                <a:ext cx="0" cy="168"/>
              </a:xfrm>
              <a:prstGeom prst="line">
                <a:avLst/>
              </a:prstGeom>
              <a:noFill/>
              <a:ln w="38100">
                <a:solidFill>
                  <a:schemeClr val="tx1"/>
                </a:solidFill>
                <a:round/>
                <a:headEnd/>
                <a:tailEnd/>
              </a:ln>
              <a:effectLst/>
            </p:spPr>
            <p:txBody>
              <a:bodyPr wrap="none" anchor="ctr"/>
              <a:lstStyle/>
              <a:p>
                <a:endParaRPr lang="en-US"/>
              </a:p>
            </p:txBody>
          </p:sp>
          <p:sp>
            <p:nvSpPr>
              <p:cNvPr id="70671" name="Line 1039"/>
              <p:cNvSpPr>
                <a:spLocks noChangeShapeType="1"/>
              </p:cNvSpPr>
              <p:nvPr/>
            </p:nvSpPr>
            <p:spPr bwMode="auto">
              <a:xfrm flipV="1">
                <a:off x="1248" y="2600"/>
                <a:ext cx="2064" cy="0"/>
              </a:xfrm>
              <a:prstGeom prst="line">
                <a:avLst/>
              </a:prstGeom>
              <a:noFill/>
              <a:ln w="38100">
                <a:solidFill>
                  <a:schemeClr val="tx1"/>
                </a:solidFill>
                <a:round/>
                <a:headEnd/>
                <a:tailEnd/>
              </a:ln>
              <a:effectLst/>
            </p:spPr>
            <p:txBody>
              <a:bodyPr wrap="none" anchor="ctr"/>
              <a:lstStyle/>
              <a:p>
                <a:endParaRPr lang="en-US"/>
              </a:p>
            </p:txBody>
          </p:sp>
          <p:sp>
            <p:nvSpPr>
              <p:cNvPr id="70672" name="Line 1040"/>
              <p:cNvSpPr>
                <a:spLocks noChangeShapeType="1"/>
              </p:cNvSpPr>
              <p:nvPr/>
            </p:nvSpPr>
            <p:spPr bwMode="auto">
              <a:xfrm flipV="1">
                <a:off x="2304" y="2448"/>
                <a:ext cx="0" cy="144"/>
              </a:xfrm>
              <a:prstGeom prst="line">
                <a:avLst/>
              </a:prstGeom>
              <a:noFill/>
              <a:ln w="38100">
                <a:solidFill>
                  <a:schemeClr val="tx1"/>
                </a:solidFill>
                <a:round/>
                <a:headEnd/>
                <a:tailEnd/>
              </a:ln>
              <a:effectLst/>
            </p:spPr>
            <p:txBody>
              <a:bodyPr wrap="none" anchor="ctr"/>
              <a:lstStyle/>
              <a:p>
                <a:endParaRPr lang="en-US"/>
              </a:p>
            </p:txBody>
          </p:sp>
          <p:sp>
            <p:nvSpPr>
              <p:cNvPr id="70673" name="Line 1041"/>
              <p:cNvSpPr>
                <a:spLocks noChangeShapeType="1"/>
              </p:cNvSpPr>
              <p:nvPr/>
            </p:nvSpPr>
            <p:spPr bwMode="auto">
              <a:xfrm flipV="1">
                <a:off x="3312" y="2590"/>
                <a:ext cx="0" cy="168"/>
              </a:xfrm>
              <a:prstGeom prst="line">
                <a:avLst/>
              </a:prstGeom>
              <a:noFill/>
              <a:ln w="38100">
                <a:solidFill>
                  <a:schemeClr val="tx1"/>
                </a:solidFill>
                <a:round/>
                <a:headEnd/>
                <a:tailEnd/>
              </a:ln>
              <a:effectLst/>
            </p:spPr>
            <p:txBody>
              <a:bodyPr wrap="none" anchor="ctr"/>
              <a:lstStyle/>
              <a:p>
                <a:endParaRPr lang="en-US"/>
              </a:p>
            </p:txBody>
          </p:sp>
        </p:grpSp>
        <p:sp>
          <p:nvSpPr>
            <p:cNvPr id="70674" name="Rectangle 1042"/>
            <p:cNvSpPr>
              <a:spLocks noChangeArrowheads="1"/>
            </p:cNvSpPr>
            <p:nvPr/>
          </p:nvSpPr>
          <p:spPr bwMode="auto">
            <a:xfrm>
              <a:off x="3456" y="1920"/>
              <a:ext cx="1776" cy="576"/>
            </a:xfrm>
            <a:prstGeom prst="rect">
              <a:avLst/>
            </a:prstGeom>
            <a:solidFill>
              <a:srgbClr val="FFCC00"/>
            </a:solidFill>
            <a:ln w="9525">
              <a:solidFill>
                <a:schemeClr val="tx1"/>
              </a:solidFill>
              <a:miter lim="800000"/>
              <a:headEnd/>
              <a:tailEnd/>
            </a:ln>
            <a:effectLst/>
          </p:spPr>
          <p:txBody>
            <a:bodyPr wrap="none" anchor="ctr"/>
            <a:lstStyle/>
            <a:p>
              <a:pPr algn="ctr"/>
              <a:r>
                <a:rPr lang="en-US" altLang="en-US" sz="1600" b="1">
                  <a:latin typeface="Arial" pitchFamily="34" charset="0"/>
                </a:rPr>
                <a:t>Central</a:t>
              </a:r>
            </a:p>
            <a:p>
              <a:pPr algn="ctr"/>
              <a:r>
                <a:rPr lang="en-US" altLang="en-US" sz="1600" b="1">
                  <a:latin typeface="Arial" pitchFamily="34" charset="0"/>
                </a:rPr>
                <a:t>(brain and</a:t>
              </a:r>
            </a:p>
            <a:p>
              <a:pPr algn="ctr"/>
              <a:r>
                <a:rPr lang="en-US" altLang="en-US" sz="1600" b="1">
                  <a:latin typeface="Arial" pitchFamily="34" charset="0"/>
                </a:rPr>
                <a:t>spinal cord)</a:t>
              </a:r>
            </a:p>
          </p:txBody>
        </p:sp>
        <p:sp>
          <p:nvSpPr>
            <p:cNvPr id="70675" name="Rectangle 1043"/>
            <p:cNvSpPr>
              <a:spLocks noChangeArrowheads="1"/>
            </p:cNvSpPr>
            <p:nvPr/>
          </p:nvSpPr>
          <p:spPr bwMode="auto">
            <a:xfrm>
              <a:off x="2448" y="1104"/>
              <a:ext cx="1776" cy="576"/>
            </a:xfrm>
            <a:prstGeom prst="rect">
              <a:avLst/>
            </a:prstGeom>
            <a:solidFill>
              <a:srgbClr val="33CCFF"/>
            </a:solidFill>
            <a:ln w="9525">
              <a:solidFill>
                <a:schemeClr val="tx1"/>
              </a:solidFill>
              <a:miter lim="800000"/>
              <a:headEnd/>
              <a:tailEnd/>
            </a:ln>
            <a:effectLst/>
          </p:spPr>
          <p:txBody>
            <a:bodyPr wrap="none" anchor="ctr"/>
            <a:lstStyle/>
            <a:p>
              <a:pPr algn="ctr"/>
              <a:r>
                <a:rPr lang="en-US" altLang="en-US" sz="1600" b="1">
                  <a:latin typeface="Arial" pitchFamily="34" charset="0"/>
                </a:rPr>
                <a:t>Nervous</a:t>
              </a:r>
            </a:p>
            <a:p>
              <a:pPr algn="ctr"/>
              <a:r>
                <a:rPr lang="en-US" altLang="en-US" sz="1600" b="1">
                  <a:latin typeface="Arial" pitchFamily="34" charset="0"/>
                </a:rPr>
                <a:t>system</a:t>
              </a:r>
            </a:p>
          </p:txBody>
        </p:sp>
        <p:sp>
          <p:nvSpPr>
            <p:cNvPr id="70676" name="Rectangle 1044"/>
            <p:cNvSpPr>
              <a:spLocks noChangeArrowheads="1"/>
            </p:cNvSpPr>
            <p:nvPr/>
          </p:nvSpPr>
          <p:spPr bwMode="auto">
            <a:xfrm>
              <a:off x="384" y="2736"/>
              <a:ext cx="1776" cy="576"/>
            </a:xfrm>
            <a:prstGeom prst="rect">
              <a:avLst/>
            </a:prstGeom>
            <a:solidFill>
              <a:srgbClr val="66FFCC"/>
            </a:solidFill>
            <a:ln w="9525">
              <a:solidFill>
                <a:schemeClr val="tx1"/>
              </a:solidFill>
              <a:miter lim="800000"/>
              <a:headEnd/>
              <a:tailEnd/>
            </a:ln>
            <a:effectLst/>
          </p:spPr>
          <p:txBody>
            <a:bodyPr wrap="none" anchor="ctr"/>
            <a:lstStyle/>
            <a:p>
              <a:pPr algn="ctr"/>
              <a:r>
                <a:rPr lang="en-US" altLang="en-US" sz="1600" b="1">
                  <a:latin typeface="Arial" pitchFamily="34" charset="0"/>
                </a:rPr>
                <a:t>Autonomic (controls</a:t>
              </a:r>
            </a:p>
            <a:p>
              <a:pPr algn="ctr"/>
              <a:r>
                <a:rPr lang="en-US" altLang="en-US" sz="1600" b="1">
                  <a:latin typeface="Arial" pitchFamily="34" charset="0"/>
                </a:rPr>
                <a:t>self-regulated action of</a:t>
              </a:r>
            </a:p>
            <a:p>
              <a:pPr algn="ctr"/>
              <a:r>
                <a:rPr lang="en-US" altLang="en-US" sz="1600" b="1">
                  <a:latin typeface="Arial" pitchFamily="34" charset="0"/>
                </a:rPr>
                <a:t>internal organs and glands)</a:t>
              </a:r>
            </a:p>
          </p:txBody>
        </p:sp>
        <p:sp>
          <p:nvSpPr>
            <p:cNvPr id="70677" name="Rectangle 1045"/>
            <p:cNvSpPr>
              <a:spLocks noChangeArrowheads="1"/>
            </p:cNvSpPr>
            <p:nvPr/>
          </p:nvSpPr>
          <p:spPr bwMode="auto">
            <a:xfrm>
              <a:off x="2448" y="2736"/>
              <a:ext cx="1776" cy="576"/>
            </a:xfrm>
            <a:prstGeom prst="rect">
              <a:avLst/>
            </a:prstGeom>
            <a:solidFill>
              <a:srgbClr val="66FFCC"/>
            </a:solidFill>
            <a:ln w="9525">
              <a:solidFill>
                <a:schemeClr val="tx1"/>
              </a:solidFill>
              <a:miter lim="800000"/>
              <a:headEnd/>
              <a:tailEnd/>
            </a:ln>
            <a:effectLst/>
          </p:spPr>
          <p:txBody>
            <a:bodyPr wrap="none" anchor="ctr"/>
            <a:lstStyle/>
            <a:p>
              <a:pPr algn="ctr"/>
              <a:r>
                <a:rPr lang="en-US" altLang="en-US" sz="1600" b="1">
                  <a:latin typeface="Arial" pitchFamily="34" charset="0"/>
                </a:rPr>
                <a:t>Skeletal (controls</a:t>
              </a:r>
            </a:p>
            <a:p>
              <a:pPr algn="ctr"/>
              <a:r>
                <a:rPr lang="en-US" altLang="en-US" sz="1600" b="1">
                  <a:latin typeface="Arial" pitchFamily="34" charset="0"/>
                </a:rPr>
                <a:t>voluntary movements of</a:t>
              </a:r>
            </a:p>
            <a:p>
              <a:pPr algn="ctr"/>
              <a:r>
                <a:rPr lang="en-US" altLang="en-US" sz="1600" b="1">
                  <a:latin typeface="Arial" pitchFamily="34" charset="0"/>
                </a:rPr>
                <a:t>skeletal muscles)</a:t>
              </a:r>
            </a:p>
          </p:txBody>
        </p:sp>
        <p:sp>
          <p:nvSpPr>
            <p:cNvPr id="70678" name="Rectangle 1046"/>
            <p:cNvSpPr>
              <a:spLocks noChangeArrowheads="1"/>
            </p:cNvSpPr>
            <p:nvPr/>
          </p:nvSpPr>
          <p:spPr bwMode="auto">
            <a:xfrm>
              <a:off x="384" y="3600"/>
              <a:ext cx="1776" cy="576"/>
            </a:xfrm>
            <a:prstGeom prst="rect">
              <a:avLst/>
            </a:prstGeom>
            <a:solidFill>
              <a:srgbClr val="FF9999"/>
            </a:solidFill>
            <a:ln w="9525">
              <a:solidFill>
                <a:schemeClr val="tx1"/>
              </a:solidFill>
              <a:miter lim="800000"/>
              <a:headEnd/>
              <a:tailEnd/>
            </a:ln>
            <a:effectLst/>
          </p:spPr>
          <p:txBody>
            <a:bodyPr wrap="none" anchor="ctr"/>
            <a:lstStyle/>
            <a:p>
              <a:pPr algn="ctr"/>
              <a:r>
                <a:rPr lang="en-US" altLang="en-US" sz="1600" b="1">
                  <a:latin typeface="Arial" pitchFamily="34" charset="0"/>
                </a:rPr>
                <a:t>Sympathetic </a:t>
              </a:r>
            </a:p>
            <a:p>
              <a:pPr algn="ctr"/>
              <a:r>
                <a:rPr lang="en-US" altLang="en-US" sz="1600" b="1">
                  <a:latin typeface="Arial" pitchFamily="34" charset="0"/>
                </a:rPr>
                <a:t>(arousing)</a:t>
              </a:r>
            </a:p>
          </p:txBody>
        </p:sp>
        <p:sp>
          <p:nvSpPr>
            <p:cNvPr id="70679" name="Rectangle 1047"/>
            <p:cNvSpPr>
              <a:spLocks noChangeArrowheads="1"/>
            </p:cNvSpPr>
            <p:nvPr/>
          </p:nvSpPr>
          <p:spPr bwMode="auto">
            <a:xfrm>
              <a:off x="2448" y="3600"/>
              <a:ext cx="1776" cy="576"/>
            </a:xfrm>
            <a:prstGeom prst="rect">
              <a:avLst/>
            </a:prstGeom>
            <a:solidFill>
              <a:srgbClr val="FF9999"/>
            </a:solidFill>
            <a:ln w="9525">
              <a:solidFill>
                <a:schemeClr val="tx1"/>
              </a:solidFill>
              <a:miter lim="800000"/>
              <a:headEnd/>
              <a:tailEnd/>
            </a:ln>
            <a:effectLst/>
          </p:spPr>
          <p:txBody>
            <a:bodyPr wrap="none" anchor="ctr"/>
            <a:lstStyle/>
            <a:p>
              <a:pPr algn="ctr"/>
              <a:r>
                <a:rPr lang="en-US" altLang="en-US" sz="1600" b="1">
                  <a:latin typeface="Arial" pitchFamily="34" charset="0"/>
                </a:rPr>
                <a:t>Parasympathetic </a:t>
              </a:r>
            </a:p>
            <a:p>
              <a:pPr algn="ctr"/>
              <a:r>
                <a:rPr lang="en-US" altLang="en-US" sz="1600" b="1">
                  <a:latin typeface="Arial" pitchFamily="34" charset="0"/>
                </a:rPr>
                <a:t>(calming)</a:t>
              </a:r>
            </a:p>
          </p:txBody>
        </p:sp>
        <p:sp>
          <p:nvSpPr>
            <p:cNvPr id="70680" name="Rectangle 1048"/>
            <p:cNvSpPr>
              <a:spLocks noChangeArrowheads="1"/>
            </p:cNvSpPr>
            <p:nvPr/>
          </p:nvSpPr>
          <p:spPr bwMode="auto">
            <a:xfrm>
              <a:off x="1392" y="1920"/>
              <a:ext cx="1776" cy="576"/>
            </a:xfrm>
            <a:prstGeom prst="rect">
              <a:avLst/>
            </a:prstGeom>
            <a:solidFill>
              <a:srgbClr val="FFCC00"/>
            </a:solidFill>
            <a:ln w="9525">
              <a:solidFill>
                <a:schemeClr val="tx1"/>
              </a:solidFill>
              <a:miter lim="800000"/>
              <a:headEnd/>
              <a:tailEnd/>
            </a:ln>
            <a:effectLst/>
          </p:spPr>
          <p:txBody>
            <a:bodyPr wrap="none" anchor="ctr"/>
            <a:lstStyle/>
            <a:p>
              <a:pPr algn="ctr"/>
              <a:r>
                <a:rPr lang="en-US" altLang="en-US" sz="1600" b="1">
                  <a:latin typeface="Arial" pitchFamily="34" charset="0"/>
                </a:rPr>
                <a:t>Peripheral</a:t>
              </a:r>
            </a:p>
          </p:txBody>
        </p:sp>
      </p:grpSp>
      <p:pic>
        <p:nvPicPr>
          <p:cNvPr id="70681" name="Picture 1049" descr="H:\Stress\Myers7\7ecover.gif"/>
          <p:cNvPicPr>
            <a:picLocks noChangeAspect="1" noChangeArrowheads="1"/>
          </p:cNvPicPr>
          <p:nvPr/>
        </p:nvPicPr>
        <p:blipFill>
          <a:blip r:embed="rId2"/>
          <a:srcRect/>
          <a:stretch>
            <a:fillRect/>
          </a:stretch>
        </p:blipFill>
        <p:spPr bwMode="auto">
          <a:xfrm>
            <a:off x="7604125" y="152400"/>
            <a:ext cx="1343025" cy="1600200"/>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a:xfrm>
            <a:off x="381000" y="228600"/>
            <a:ext cx="6985000" cy="1143000"/>
          </a:xfrm>
        </p:spPr>
        <p:txBody>
          <a:bodyPr/>
          <a:lstStyle/>
          <a:p>
            <a:r>
              <a:rPr lang="en-US" altLang="en-US" sz="4400">
                <a:solidFill>
                  <a:srgbClr val="6600CC"/>
                </a:solidFill>
              </a:rPr>
              <a:t>The Nervous System</a:t>
            </a:r>
          </a:p>
        </p:txBody>
      </p:sp>
      <p:sp>
        <p:nvSpPr>
          <p:cNvPr id="52227" name="Rectangle 1027"/>
          <p:cNvSpPr>
            <a:spLocks noGrp="1" noChangeArrowheads="1"/>
          </p:cNvSpPr>
          <p:nvPr>
            <p:ph type="body" idx="1"/>
          </p:nvPr>
        </p:nvSpPr>
        <p:spPr>
          <a:xfrm>
            <a:off x="381000" y="1752600"/>
            <a:ext cx="8305800" cy="4552950"/>
          </a:xfrm>
        </p:spPr>
        <p:txBody>
          <a:bodyPr/>
          <a:lstStyle/>
          <a:p>
            <a:pPr>
              <a:buFont typeface="Wingdings" pitchFamily="2" charset="2"/>
              <a:buChar char="§"/>
            </a:pPr>
            <a:r>
              <a:rPr kumimoji="0" lang="en-US" altLang="en-US">
                <a:solidFill>
                  <a:srgbClr val="6600CC"/>
                </a:solidFill>
              </a:rPr>
              <a:t>Nerves </a:t>
            </a:r>
            <a:endParaRPr kumimoji="0" lang="en-US" altLang="en-US"/>
          </a:p>
          <a:p>
            <a:pPr lvl="1">
              <a:buFont typeface="Wingdings" pitchFamily="2" charset="2"/>
              <a:buChar char="§"/>
            </a:pPr>
            <a:r>
              <a:rPr kumimoji="0" lang="en-US" altLang="en-US"/>
              <a:t>neural “cables” containing many axons</a:t>
            </a:r>
          </a:p>
          <a:p>
            <a:pPr lvl="1">
              <a:buFont typeface="Wingdings" pitchFamily="2" charset="2"/>
              <a:buChar char="§"/>
            </a:pPr>
            <a:r>
              <a:rPr kumimoji="0" lang="en-US" altLang="en-US"/>
              <a:t>part of the peripheral nervous system</a:t>
            </a:r>
          </a:p>
          <a:p>
            <a:pPr lvl="1">
              <a:buFont typeface="Wingdings" pitchFamily="2" charset="2"/>
              <a:buChar char="§"/>
            </a:pPr>
            <a:r>
              <a:rPr kumimoji="0" lang="en-US" altLang="en-US"/>
              <a:t>connect the central nervous system with muscles, glands, and sense organs</a:t>
            </a:r>
          </a:p>
          <a:p>
            <a:pPr>
              <a:buFont typeface="Wingdings" pitchFamily="2" charset="2"/>
              <a:buChar char="§"/>
            </a:pPr>
            <a:r>
              <a:rPr kumimoji="0" lang="en-US" altLang="en-US">
                <a:solidFill>
                  <a:srgbClr val="6600CC"/>
                </a:solidFill>
              </a:rPr>
              <a:t>Sensory Neurons</a:t>
            </a:r>
            <a:r>
              <a:rPr kumimoji="0" lang="en-US" altLang="en-US"/>
              <a:t> </a:t>
            </a:r>
          </a:p>
          <a:p>
            <a:pPr lvl="1">
              <a:buFont typeface="Wingdings" pitchFamily="2" charset="2"/>
              <a:buChar char="§"/>
            </a:pPr>
            <a:r>
              <a:rPr kumimoji="0" lang="en-US" altLang="en-US"/>
              <a:t>neurons that carry incoming information from the sense receptors to the central nervous system</a:t>
            </a:r>
          </a:p>
        </p:txBody>
      </p:sp>
      <p:pic>
        <p:nvPicPr>
          <p:cNvPr id="52230" name="Picture 1030" descr="H:\Stress\Myers7\7ecover.gif"/>
          <p:cNvPicPr>
            <a:picLocks noChangeAspect="1" noChangeArrowheads="1"/>
          </p:cNvPicPr>
          <p:nvPr/>
        </p:nvPicPr>
        <p:blipFill>
          <a:blip r:embed="rId2"/>
          <a:srcRect/>
          <a:stretch>
            <a:fillRect/>
          </a:stretch>
        </p:blipFill>
        <p:spPr bwMode="auto">
          <a:xfrm>
            <a:off x="7604125" y="152400"/>
            <a:ext cx="1343025" cy="16002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Intro</a:t>
            </a:r>
            <a:endParaRPr lang="en-US" dirty="0">
              <a:solidFill>
                <a:srgbClr val="7030A0"/>
              </a:solidFill>
            </a:endParaRPr>
          </a:p>
        </p:txBody>
      </p:sp>
      <p:sp>
        <p:nvSpPr>
          <p:cNvPr id="3" name="Content Placeholder 2"/>
          <p:cNvSpPr>
            <a:spLocks noGrp="1"/>
          </p:cNvSpPr>
          <p:nvPr>
            <p:ph idx="1"/>
          </p:nvPr>
        </p:nvSpPr>
        <p:spPr/>
        <p:txBody>
          <a:bodyPr/>
          <a:lstStyle/>
          <a:p>
            <a:pPr>
              <a:buNone/>
            </a:pPr>
            <a:r>
              <a:rPr lang="en-US" dirty="0" smtClean="0"/>
              <a:t>	Biological psychologists study the ways in which our behavior and psychological processes are linked to biological structures and processes. Sensation, perception, memory, and thinking are all psychological processes that have at least a partly biological basis.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81000" y="228600"/>
            <a:ext cx="6985000" cy="1143000"/>
          </a:xfrm>
        </p:spPr>
        <p:txBody>
          <a:bodyPr/>
          <a:lstStyle/>
          <a:p>
            <a:r>
              <a:rPr lang="en-US" altLang="en-US" sz="4400">
                <a:solidFill>
                  <a:srgbClr val="6600CC"/>
                </a:solidFill>
              </a:rPr>
              <a:t>The Nervous System</a:t>
            </a:r>
          </a:p>
        </p:txBody>
      </p:sp>
      <p:sp>
        <p:nvSpPr>
          <p:cNvPr id="53251" name="Rectangle 3"/>
          <p:cNvSpPr>
            <a:spLocks noGrp="1" noChangeArrowheads="1"/>
          </p:cNvSpPr>
          <p:nvPr>
            <p:ph type="body" idx="1"/>
          </p:nvPr>
        </p:nvSpPr>
        <p:spPr>
          <a:xfrm>
            <a:off x="381000" y="1676400"/>
            <a:ext cx="8305800" cy="4876800"/>
          </a:xfrm>
        </p:spPr>
        <p:txBody>
          <a:bodyPr/>
          <a:lstStyle/>
          <a:p>
            <a:pPr>
              <a:lnSpc>
                <a:spcPct val="90000"/>
              </a:lnSpc>
              <a:buFont typeface="Wingdings" pitchFamily="2" charset="2"/>
              <a:buChar char="§"/>
            </a:pPr>
            <a:r>
              <a:rPr kumimoji="0" lang="en-US" altLang="en-US">
                <a:solidFill>
                  <a:srgbClr val="6600CC"/>
                </a:solidFill>
              </a:rPr>
              <a:t>Interneurons </a:t>
            </a:r>
            <a:endParaRPr kumimoji="0" lang="en-US" altLang="en-US"/>
          </a:p>
          <a:p>
            <a:pPr lvl="1">
              <a:lnSpc>
                <a:spcPct val="90000"/>
              </a:lnSpc>
              <a:buFont typeface="Wingdings" pitchFamily="2" charset="2"/>
              <a:buChar char="§"/>
            </a:pPr>
            <a:r>
              <a:rPr kumimoji="0" lang="en-US" altLang="en-US"/>
              <a:t>CNS neurons that internally communicate and intervene between the sensory inputs and motor outputs</a:t>
            </a:r>
          </a:p>
          <a:p>
            <a:pPr>
              <a:lnSpc>
                <a:spcPct val="90000"/>
              </a:lnSpc>
              <a:buFont typeface="Wingdings" pitchFamily="2" charset="2"/>
              <a:buChar char="§"/>
            </a:pPr>
            <a:r>
              <a:rPr kumimoji="0" lang="en-US" altLang="en-US">
                <a:solidFill>
                  <a:srgbClr val="6600CC"/>
                </a:solidFill>
              </a:rPr>
              <a:t>Motor Neurons</a:t>
            </a:r>
            <a:endParaRPr kumimoji="0" lang="en-US" altLang="en-US"/>
          </a:p>
          <a:p>
            <a:pPr lvl="1">
              <a:lnSpc>
                <a:spcPct val="90000"/>
              </a:lnSpc>
              <a:buFont typeface="Wingdings" pitchFamily="2" charset="2"/>
              <a:buChar char="§"/>
            </a:pPr>
            <a:r>
              <a:rPr kumimoji="0" lang="en-US" altLang="en-US"/>
              <a:t>carry outgoing information from the CNS to muscles and glands</a:t>
            </a:r>
          </a:p>
          <a:p>
            <a:pPr>
              <a:lnSpc>
                <a:spcPct val="90000"/>
              </a:lnSpc>
              <a:buFont typeface="Wingdings" pitchFamily="2" charset="2"/>
              <a:buChar char="§"/>
            </a:pPr>
            <a:r>
              <a:rPr kumimoji="0" lang="en-US" altLang="en-US">
                <a:solidFill>
                  <a:srgbClr val="6600CC"/>
                </a:solidFill>
              </a:rPr>
              <a:t>Somatic Nervous System</a:t>
            </a:r>
            <a:endParaRPr kumimoji="0" lang="en-US" altLang="en-US"/>
          </a:p>
          <a:p>
            <a:pPr lvl="1">
              <a:lnSpc>
                <a:spcPct val="90000"/>
              </a:lnSpc>
              <a:buFont typeface="Wingdings" pitchFamily="2" charset="2"/>
              <a:buChar char="§"/>
            </a:pPr>
            <a:r>
              <a:rPr kumimoji="0" lang="en-US" altLang="en-US"/>
              <a:t>the division of the peripheral nervous system that controls the body’s skeletal muscles</a:t>
            </a:r>
          </a:p>
        </p:txBody>
      </p:sp>
      <p:pic>
        <p:nvPicPr>
          <p:cNvPr id="53254" name="Picture 6" descr="H:\Stress\Myers7\7ecover.gif"/>
          <p:cNvPicPr>
            <a:picLocks noChangeAspect="1" noChangeArrowheads="1"/>
          </p:cNvPicPr>
          <p:nvPr/>
        </p:nvPicPr>
        <p:blipFill>
          <a:blip r:embed="rId2"/>
          <a:srcRect/>
          <a:stretch>
            <a:fillRect/>
          </a:stretch>
        </p:blipFill>
        <p:spPr bwMode="auto">
          <a:xfrm>
            <a:off x="7604125" y="152400"/>
            <a:ext cx="1343025" cy="1600200"/>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Autonomic Nervous System</a:t>
            </a:r>
            <a:endParaRPr lang="en-US" dirty="0">
              <a:solidFill>
                <a:srgbClr val="7030A0"/>
              </a:solidFill>
            </a:endParaRPr>
          </a:p>
        </p:txBody>
      </p:sp>
      <p:sp>
        <p:nvSpPr>
          <p:cNvPr id="3" name="Content Placeholder 2"/>
          <p:cNvSpPr>
            <a:spLocks noGrp="1"/>
          </p:cNvSpPr>
          <p:nvPr>
            <p:ph idx="1"/>
          </p:nvPr>
        </p:nvSpPr>
        <p:spPr>
          <a:xfrm>
            <a:off x="152400" y="1371600"/>
            <a:ext cx="8686800" cy="5029200"/>
          </a:xfrm>
        </p:spPr>
        <p:txBody>
          <a:bodyPr>
            <a:normAutofit fontScale="92500"/>
          </a:bodyPr>
          <a:lstStyle/>
          <a:p>
            <a:r>
              <a:rPr lang="en-US" dirty="0" smtClean="0"/>
              <a:t>Involuntary. (happens automatically)</a:t>
            </a:r>
          </a:p>
          <a:p>
            <a:r>
              <a:rPr lang="en-US" dirty="0" smtClean="0"/>
              <a:t>Regulates the bodies vital functions such as heartbeat, breathing, digestion, and blood pressure. </a:t>
            </a:r>
          </a:p>
          <a:p>
            <a:r>
              <a:rPr lang="en-US" dirty="0" smtClean="0"/>
              <a:t>These functions happens automatically because the are essential in keeping us alive</a:t>
            </a:r>
          </a:p>
          <a:p>
            <a:r>
              <a:rPr lang="en-US" dirty="0" smtClean="0"/>
              <a:t>The autonomic nervous system has two parts:</a:t>
            </a:r>
          </a:p>
          <a:p>
            <a:pPr lvl="1"/>
            <a:r>
              <a:rPr lang="en-US" dirty="0" smtClean="0"/>
              <a:t>The sympathetic nervous system </a:t>
            </a:r>
          </a:p>
          <a:p>
            <a:pPr lvl="1"/>
            <a:r>
              <a:rPr lang="en-US" dirty="0" smtClean="0"/>
              <a:t>The parasympathetic nervous system </a:t>
            </a:r>
          </a:p>
          <a:p>
            <a:pPr lvl="1"/>
            <a:r>
              <a:rPr lang="en-US" dirty="0" smtClean="0"/>
              <a:t>***these two systems generally have opposing functions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Peripheral Nervous System</a:t>
            </a:r>
            <a:endParaRPr lang="en-US" dirty="0">
              <a:solidFill>
                <a:srgbClr val="7030A0"/>
              </a:solidFill>
            </a:endParaRPr>
          </a:p>
        </p:txBody>
      </p:sp>
      <p:sp>
        <p:nvSpPr>
          <p:cNvPr id="3" name="Content Placeholder 2"/>
          <p:cNvSpPr>
            <a:spLocks noGrp="1"/>
          </p:cNvSpPr>
          <p:nvPr>
            <p:ph idx="1"/>
          </p:nvPr>
        </p:nvSpPr>
        <p:spPr/>
        <p:txBody>
          <a:bodyPr>
            <a:normAutofit fontScale="92500" lnSpcReduction="10000"/>
          </a:bodyPr>
          <a:lstStyle/>
          <a:p>
            <a:r>
              <a:rPr lang="en-US" dirty="0" smtClean="0"/>
              <a:t>Two parts</a:t>
            </a:r>
          </a:p>
          <a:p>
            <a:r>
              <a:rPr lang="en-US" dirty="0" smtClean="0"/>
              <a:t>The Somatic Nervous System:</a:t>
            </a:r>
          </a:p>
          <a:p>
            <a:pPr lvl="1"/>
            <a:r>
              <a:rPr lang="en-US" dirty="0" smtClean="0"/>
              <a:t>Voluntary </a:t>
            </a:r>
          </a:p>
          <a:p>
            <a:pPr lvl="1"/>
            <a:r>
              <a:rPr lang="en-US" dirty="0" smtClean="0"/>
              <a:t>Transmits </a:t>
            </a:r>
            <a:r>
              <a:rPr lang="en-US" b="1" i="1" dirty="0" smtClean="0"/>
              <a:t>sensory messages </a:t>
            </a:r>
            <a:r>
              <a:rPr lang="en-US" dirty="0" smtClean="0"/>
              <a:t>to central nervous system </a:t>
            </a:r>
          </a:p>
          <a:p>
            <a:pPr lvl="1"/>
            <a:r>
              <a:rPr lang="en-US" dirty="0" smtClean="0"/>
              <a:t>Activated by touch, pain, changes in temperature, and changes in body position.</a:t>
            </a:r>
          </a:p>
          <a:p>
            <a:pPr lvl="1"/>
            <a:r>
              <a:rPr lang="en-US" dirty="0" smtClean="0"/>
              <a:t>Ex: allows us to feel sensations of hot and cold, pain or pressure.</a:t>
            </a:r>
          </a:p>
          <a:p>
            <a:pPr lvl="1"/>
            <a:r>
              <a:rPr lang="en-US" dirty="0" smtClean="0"/>
              <a:t>Helps us adjust for posture or balance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The Central Nervous system</a:t>
            </a:r>
            <a:endParaRPr lang="en-US" dirty="0">
              <a:solidFill>
                <a:srgbClr val="7030A0"/>
              </a:solidFill>
            </a:endParaRPr>
          </a:p>
        </p:txBody>
      </p:sp>
      <p:sp>
        <p:nvSpPr>
          <p:cNvPr id="3" name="Content Placeholder 2"/>
          <p:cNvSpPr>
            <a:spLocks noGrp="1"/>
          </p:cNvSpPr>
          <p:nvPr>
            <p:ph idx="1"/>
          </p:nvPr>
        </p:nvSpPr>
        <p:spPr/>
        <p:txBody>
          <a:bodyPr/>
          <a:lstStyle/>
          <a:p>
            <a:r>
              <a:rPr lang="en-US" dirty="0" smtClean="0"/>
              <a:t>Ex: touching a hot stove</a:t>
            </a:r>
          </a:p>
          <a:p>
            <a:r>
              <a:rPr lang="en-US" dirty="0" smtClean="0"/>
              <a:t>From sensory neurons in peripheral nervous system to the central nervous system through the spine to the brain and then message to remove hand come back down from brain to motor neurons to move your hand away. </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The sympathetic nervous system</a:t>
            </a:r>
            <a:endParaRPr lang="en-US" dirty="0">
              <a:solidFill>
                <a:srgbClr val="7030A0"/>
              </a:solidFill>
            </a:endParaRPr>
          </a:p>
        </p:txBody>
      </p:sp>
      <p:sp>
        <p:nvSpPr>
          <p:cNvPr id="3" name="Content Placeholder 2"/>
          <p:cNvSpPr>
            <a:spLocks noGrp="1"/>
          </p:cNvSpPr>
          <p:nvPr>
            <p:ph idx="1"/>
          </p:nvPr>
        </p:nvSpPr>
        <p:spPr/>
        <p:txBody>
          <a:bodyPr/>
          <a:lstStyle/>
          <a:p>
            <a:r>
              <a:rPr lang="en-US" dirty="0" smtClean="0"/>
              <a:t>This system is activated when a person is going into action, perhaps because of some stressful event</a:t>
            </a:r>
          </a:p>
          <a:p>
            <a:r>
              <a:rPr lang="en-US" dirty="0" smtClean="0"/>
              <a:t>It prepares the body to either confront the situation or run away</a:t>
            </a:r>
          </a:p>
          <a:p>
            <a:r>
              <a:rPr lang="en-US" dirty="0" smtClean="0"/>
              <a:t>Called the “fight or flight” response</a:t>
            </a:r>
          </a:p>
          <a:p>
            <a:r>
              <a:rPr lang="en-US" dirty="0" smtClean="0"/>
              <a:t>Ex: being attacked by a dog</a:t>
            </a:r>
          </a:p>
          <a:p>
            <a:r>
              <a:rPr lang="en-US" dirty="0" smtClean="0"/>
              <a:t>Think of “Stress”.    “</a:t>
            </a:r>
            <a:r>
              <a:rPr lang="en-US" dirty="0" err="1" smtClean="0"/>
              <a:t>S”tress</a:t>
            </a:r>
            <a:r>
              <a:rPr lang="en-US" dirty="0" smtClean="0">
                <a:sym typeface="Wingdings" pitchFamily="2" charset="2"/>
              </a:rPr>
              <a:t> “</a:t>
            </a:r>
            <a:r>
              <a:rPr lang="en-US" dirty="0" err="1" smtClean="0">
                <a:sym typeface="Wingdings" pitchFamily="2" charset="2"/>
              </a:rPr>
              <a:t>S”ympathetic</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030A0"/>
                </a:solidFill>
              </a:rPr>
              <a:t>Parasympathetic Nervous System</a:t>
            </a:r>
            <a:endParaRPr lang="en-US" dirty="0">
              <a:solidFill>
                <a:srgbClr val="7030A0"/>
              </a:solidFill>
            </a:endParaRPr>
          </a:p>
        </p:txBody>
      </p:sp>
      <p:sp>
        <p:nvSpPr>
          <p:cNvPr id="3" name="Content Placeholder 2"/>
          <p:cNvSpPr>
            <a:spLocks noGrp="1"/>
          </p:cNvSpPr>
          <p:nvPr>
            <p:ph idx="1"/>
          </p:nvPr>
        </p:nvSpPr>
        <p:spPr/>
        <p:txBody>
          <a:bodyPr>
            <a:normAutofit lnSpcReduction="10000"/>
          </a:bodyPr>
          <a:lstStyle/>
          <a:p>
            <a:r>
              <a:rPr lang="en-US" dirty="0" smtClean="0"/>
              <a:t>This system restores the body’s reserves of energy after an action has occurred.</a:t>
            </a:r>
          </a:p>
          <a:p>
            <a:r>
              <a:rPr lang="en-US" dirty="0" smtClean="0"/>
              <a:t>Ex: after a stressful situation (dog attack), the parasympathetic nervous system will normalize your heart rate and blood pressure, breathing is slowed, and digestion is returned to normal. </a:t>
            </a:r>
          </a:p>
          <a:p>
            <a:r>
              <a:rPr lang="en-US" dirty="0" smtClean="0"/>
              <a:t>Think of “peace”     </a:t>
            </a:r>
          </a:p>
          <a:p>
            <a:r>
              <a:rPr lang="en-US" dirty="0" smtClean="0"/>
              <a:t>“</a:t>
            </a:r>
            <a:r>
              <a:rPr lang="en-US" dirty="0" err="1" smtClean="0"/>
              <a:t>P”eace</a:t>
            </a:r>
            <a:r>
              <a:rPr lang="en-US" dirty="0" smtClean="0">
                <a:sym typeface="Wingdings" pitchFamily="2" charset="2"/>
              </a:rPr>
              <a:t> “</a:t>
            </a:r>
            <a:r>
              <a:rPr lang="en-US" dirty="0" err="1" smtClean="0">
                <a:sym typeface="Wingdings" pitchFamily="2" charset="2"/>
              </a:rPr>
              <a:t>P”arasympathetic</a:t>
            </a:r>
            <a:r>
              <a:rPr lang="en-US" dirty="0" smtClean="0">
                <a:sym typeface="Wingdings" pitchFamily="2" charset="2"/>
              </a:rPr>
              <a:t>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1000" y="228600"/>
            <a:ext cx="6985000" cy="1143000"/>
          </a:xfrm>
        </p:spPr>
        <p:txBody>
          <a:bodyPr/>
          <a:lstStyle/>
          <a:p>
            <a:r>
              <a:rPr lang="en-US" altLang="en-US" sz="4400">
                <a:solidFill>
                  <a:srgbClr val="6600CC"/>
                </a:solidFill>
              </a:rPr>
              <a:t>The Nervous System</a:t>
            </a:r>
          </a:p>
        </p:txBody>
      </p:sp>
      <p:sp>
        <p:nvSpPr>
          <p:cNvPr id="54275" name="Rectangle 3"/>
          <p:cNvSpPr>
            <a:spLocks noGrp="1" noChangeArrowheads="1"/>
          </p:cNvSpPr>
          <p:nvPr>
            <p:ph type="body" idx="1"/>
          </p:nvPr>
        </p:nvSpPr>
        <p:spPr>
          <a:xfrm>
            <a:off x="381000" y="1676400"/>
            <a:ext cx="8305800" cy="5181600"/>
          </a:xfrm>
        </p:spPr>
        <p:txBody>
          <a:bodyPr/>
          <a:lstStyle/>
          <a:p>
            <a:pPr>
              <a:lnSpc>
                <a:spcPct val="90000"/>
              </a:lnSpc>
              <a:buFont typeface="Wingdings" pitchFamily="2" charset="2"/>
              <a:buChar char="§"/>
            </a:pPr>
            <a:r>
              <a:rPr kumimoji="0" lang="en-US" altLang="en-US">
                <a:solidFill>
                  <a:srgbClr val="6600CC"/>
                </a:solidFill>
              </a:rPr>
              <a:t>Autonomic Nervous System</a:t>
            </a:r>
            <a:r>
              <a:rPr kumimoji="0" lang="en-US" altLang="en-US"/>
              <a:t> </a:t>
            </a:r>
          </a:p>
          <a:p>
            <a:pPr lvl="1">
              <a:lnSpc>
                <a:spcPct val="90000"/>
              </a:lnSpc>
              <a:buFont typeface="Wingdings" pitchFamily="2" charset="2"/>
              <a:buChar char="§"/>
            </a:pPr>
            <a:r>
              <a:rPr kumimoji="0" lang="en-US" altLang="en-US"/>
              <a:t>the part of the peripheral nervous system that controls the glands and the muscles of the internal organs (such as the heart)</a:t>
            </a:r>
          </a:p>
          <a:p>
            <a:pPr>
              <a:lnSpc>
                <a:spcPct val="90000"/>
              </a:lnSpc>
              <a:buFont typeface="Wingdings" pitchFamily="2" charset="2"/>
              <a:buChar char="§"/>
            </a:pPr>
            <a:r>
              <a:rPr kumimoji="0" lang="en-US" altLang="en-US">
                <a:solidFill>
                  <a:srgbClr val="6600CC"/>
                </a:solidFill>
              </a:rPr>
              <a:t>Sympathetic Nervous System</a:t>
            </a:r>
            <a:r>
              <a:rPr kumimoji="0" lang="en-US" altLang="en-US"/>
              <a:t> </a:t>
            </a:r>
          </a:p>
          <a:p>
            <a:pPr lvl="1">
              <a:lnSpc>
                <a:spcPct val="90000"/>
              </a:lnSpc>
              <a:buFont typeface="Wingdings" pitchFamily="2" charset="2"/>
              <a:buChar char="§"/>
            </a:pPr>
            <a:r>
              <a:rPr kumimoji="0" lang="en-US" altLang="en-US"/>
              <a:t>division of the autonomic nervous system that arouses the body, mobilizing its energy in stressful situations</a:t>
            </a:r>
          </a:p>
          <a:p>
            <a:pPr>
              <a:lnSpc>
                <a:spcPct val="90000"/>
              </a:lnSpc>
              <a:buFont typeface="Wingdings" pitchFamily="2" charset="2"/>
              <a:buChar char="§"/>
            </a:pPr>
            <a:r>
              <a:rPr kumimoji="0" lang="en-US" altLang="en-US">
                <a:solidFill>
                  <a:srgbClr val="6600CC"/>
                </a:solidFill>
              </a:rPr>
              <a:t>Parasympathetic Nervous System</a:t>
            </a:r>
            <a:r>
              <a:rPr kumimoji="0" lang="en-US" altLang="en-US"/>
              <a:t> </a:t>
            </a:r>
          </a:p>
          <a:p>
            <a:pPr lvl="1">
              <a:lnSpc>
                <a:spcPct val="90000"/>
              </a:lnSpc>
              <a:buFont typeface="Wingdings" pitchFamily="2" charset="2"/>
              <a:buChar char="§"/>
            </a:pPr>
            <a:r>
              <a:rPr kumimoji="0" lang="en-US" altLang="en-US"/>
              <a:t>division of the autonomic nervous system that calms the body, conserving its energy</a:t>
            </a:r>
          </a:p>
        </p:txBody>
      </p:sp>
      <p:pic>
        <p:nvPicPr>
          <p:cNvPr id="54278" name="Picture 6" descr="H:\Stress\Myers7\7ecover.gif"/>
          <p:cNvPicPr>
            <a:picLocks noChangeAspect="1" noChangeArrowheads="1"/>
          </p:cNvPicPr>
          <p:nvPr/>
        </p:nvPicPr>
        <p:blipFill>
          <a:blip r:embed="rId2"/>
          <a:srcRect/>
          <a:stretch>
            <a:fillRect/>
          </a:stretch>
        </p:blipFill>
        <p:spPr bwMode="auto">
          <a:xfrm>
            <a:off x="7604125" y="152400"/>
            <a:ext cx="1343025" cy="1600200"/>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26"/>
          <p:cNvSpPr>
            <a:spLocks noGrp="1" noChangeArrowheads="1"/>
          </p:cNvSpPr>
          <p:nvPr>
            <p:ph type="title"/>
          </p:nvPr>
        </p:nvSpPr>
        <p:spPr>
          <a:xfrm>
            <a:off x="381000" y="228600"/>
            <a:ext cx="6985000" cy="1143000"/>
          </a:xfrm>
        </p:spPr>
        <p:txBody>
          <a:bodyPr/>
          <a:lstStyle/>
          <a:p>
            <a:r>
              <a:rPr lang="en-US" altLang="en-US" sz="4400">
                <a:solidFill>
                  <a:srgbClr val="6600CC"/>
                </a:solidFill>
              </a:rPr>
              <a:t>The Nervous System</a:t>
            </a:r>
          </a:p>
        </p:txBody>
      </p:sp>
      <p:pic>
        <p:nvPicPr>
          <p:cNvPr id="73731" name="Picture 1027" descr="Fig_5_04.gif                                                   00006F14&#10;Love Child                     B3E4B0F3:"/>
          <p:cNvPicPr>
            <a:picLocks noChangeAspect="1" noChangeArrowheads="1"/>
          </p:cNvPicPr>
          <p:nvPr/>
        </p:nvPicPr>
        <p:blipFill>
          <a:blip r:embed="rId2">
            <a:lum bright="-30000" contrast="60000"/>
          </a:blip>
          <a:srcRect l="429" t="609" r="47594" b="902"/>
          <a:stretch>
            <a:fillRect/>
          </a:stretch>
        </p:blipFill>
        <p:spPr bwMode="auto">
          <a:xfrm>
            <a:off x="1905000" y="1663700"/>
            <a:ext cx="5902325" cy="5140325"/>
          </a:xfrm>
          <a:prstGeom prst="rect">
            <a:avLst/>
          </a:prstGeom>
          <a:noFill/>
        </p:spPr>
      </p:pic>
      <p:pic>
        <p:nvPicPr>
          <p:cNvPr id="73732" name="Picture 1028" descr="H:\Stress\Myers7\7ecover.gif"/>
          <p:cNvPicPr>
            <a:picLocks noChangeAspect="1" noChangeArrowheads="1"/>
          </p:cNvPicPr>
          <p:nvPr/>
        </p:nvPicPr>
        <p:blipFill>
          <a:blip r:embed="rId3"/>
          <a:srcRect/>
          <a:stretch>
            <a:fillRect/>
          </a:stretch>
        </p:blipFill>
        <p:spPr bwMode="auto">
          <a:xfrm>
            <a:off x="7604125" y="152400"/>
            <a:ext cx="1343025" cy="1600200"/>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p:txBody>
          <a:bodyPr/>
          <a:lstStyle/>
          <a:p>
            <a:r>
              <a:rPr lang="en-US" altLang="en-US" sz="4400">
                <a:solidFill>
                  <a:srgbClr val="6600CC"/>
                </a:solidFill>
              </a:rPr>
              <a:t>The Nervous System</a:t>
            </a:r>
          </a:p>
        </p:txBody>
      </p:sp>
      <p:pic>
        <p:nvPicPr>
          <p:cNvPr id="74755" name="Picture 1027" descr="Fig_5_04.gif                                                   00006F14&#10;Love Child                     B3E4B0F3:"/>
          <p:cNvPicPr>
            <a:picLocks noChangeAspect="1" noChangeArrowheads="1"/>
          </p:cNvPicPr>
          <p:nvPr/>
        </p:nvPicPr>
        <p:blipFill>
          <a:blip r:embed="rId2">
            <a:lum bright="-30000" contrast="54000"/>
          </a:blip>
          <a:srcRect l="54826" t="584" r="1369" b="877"/>
          <a:stretch>
            <a:fillRect/>
          </a:stretch>
        </p:blipFill>
        <p:spPr bwMode="auto">
          <a:xfrm>
            <a:off x="2084388" y="1600200"/>
            <a:ext cx="5002212" cy="5170488"/>
          </a:xfrm>
          <a:prstGeom prst="rect">
            <a:avLst/>
          </a:prstGeom>
          <a:noFill/>
        </p:spPr>
      </p:pic>
      <p:pic>
        <p:nvPicPr>
          <p:cNvPr id="74756" name="Picture 1028" descr="H:\Stress\Myers7\7ecover.gif"/>
          <p:cNvPicPr>
            <a:picLocks noChangeAspect="1" noChangeArrowheads="1"/>
          </p:cNvPicPr>
          <p:nvPr/>
        </p:nvPicPr>
        <p:blipFill>
          <a:blip r:embed="rId3"/>
          <a:srcRect/>
          <a:stretch>
            <a:fillRect/>
          </a:stretch>
        </p:blipFill>
        <p:spPr bwMode="auto">
          <a:xfrm>
            <a:off x="7604125" y="152400"/>
            <a:ext cx="1343025" cy="1600200"/>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26"/>
          <p:cNvSpPr>
            <a:spLocks noGrp="1" noChangeArrowheads="1"/>
          </p:cNvSpPr>
          <p:nvPr>
            <p:ph type="title"/>
          </p:nvPr>
        </p:nvSpPr>
        <p:spPr>
          <a:xfrm>
            <a:off x="381000" y="228600"/>
            <a:ext cx="6985000" cy="1143000"/>
          </a:xfrm>
        </p:spPr>
        <p:txBody>
          <a:bodyPr/>
          <a:lstStyle/>
          <a:p>
            <a:r>
              <a:rPr lang="en-US" altLang="en-US" sz="4400">
                <a:solidFill>
                  <a:srgbClr val="6600CC"/>
                </a:solidFill>
              </a:rPr>
              <a:t>The Nervous System</a:t>
            </a:r>
          </a:p>
        </p:txBody>
      </p:sp>
      <p:sp>
        <p:nvSpPr>
          <p:cNvPr id="71683" name="Rectangle 1027"/>
          <p:cNvSpPr>
            <a:spLocks noGrp="1" noChangeArrowheads="1"/>
          </p:cNvSpPr>
          <p:nvPr>
            <p:ph type="body" idx="1"/>
          </p:nvPr>
        </p:nvSpPr>
        <p:spPr>
          <a:xfrm>
            <a:off x="0" y="1524000"/>
            <a:ext cx="9144000" cy="4419600"/>
          </a:xfrm>
        </p:spPr>
        <p:txBody>
          <a:bodyPr/>
          <a:lstStyle/>
          <a:p>
            <a:pPr>
              <a:buFont typeface="Wingdings" pitchFamily="2" charset="2"/>
              <a:buChar char="§"/>
            </a:pPr>
            <a:r>
              <a:rPr kumimoji="0" lang="en-US" altLang="en-US" sz="2800">
                <a:solidFill>
                  <a:srgbClr val="6600CC"/>
                </a:solidFill>
              </a:rPr>
              <a:t>Reflex</a:t>
            </a:r>
          </a:p>
          <a:p>
            <a:pPr lvl="1">
              <a:buFont typeface="Wingdings" pitchFamily="2" charset="2"/>
              <a:buChar char="§"/>
            </a:pPr>
            <a:r>
              <a:rPr kumimoji="0" lang="en-US" altLang="en-US" sz="2400"/>
              <a:t>a simple, automatic, inborn response to a sensory stimulus</a:t>
            </a:r>
          </a:p>
        </p:txBody>
      </p:sp>
      <p:grpSp>
        <p:nvGrpSpPr>
          <p:cNvPr id="2" name="Group 1028"/>
          <p:cNvGrpSpPr>
            <a:grpSpLocks/>
          </p:cNvGrpSpPr>
          <p:nvPr/>
        </p:nvGrpSpPr>
        <p:grpSpPr bwMode="auto">
          <a:xfrm>
            <a:off x="152400" y="2590800"/>
            <a:ext cx="8229600" cy="4267200"/>
            <a:chOff x="768" y="1488"/>
            <a:chExt cx="4848" cy="2832"/>
          </a:xfrm>
        </p:grpSpPr>
        <p:pic>
          <p:nvPicPr>
            <p:cNvPr id="71685" name="Picture 1029" descr="C:\myers\pics\2-7.BMP"/>
            <p:cNvPicPr>
              <a:picLocks noChangeAspect="1" noChangeArrowheads="1"/>
            </p:cNvPicPr>
            <p:nvPr/>
          </p:nvPicPr>
          <p:blipFill>
            <a:blip r:embed="rId2">
              <a:lum contrast="66000"/>
            </a:blip>
            <a:srcRect l="16814"/>
            <a:stretch>
              <a:fillRect/>
            </a:stretch>
          </p:blipFill>
          <p:spPr bwMode="auto">
            <a:xfrm>
              <a:off x="1104" y="1536"/>
              <a:ext cx="4512" cy="2784"/>
            </a:xfrm>
            <a:prstGeom prst="rect">
              <a:avLst/>
            </a:prstGeom>
            <a:noFill/>
          </p:spPr>
        </p:pic>
        <p:sp>
          <p:nvSpPr>
            <p:cNvPr id="71686" name="Rectangle 1030"/>
            <p:cNvSpPr>
              <a:spLocks noChangeArrowheads="1"/>
            </p:cNvSpPr>
            <p:nvPr/>
          </p:nvSpPr>
          <p:spPr bwMode="auto">
            <a:xfrm>
              <a:off x="1056" y="2160"/>
              <a:ext cx="1056" cy="672"/>
            </a:xfrm>
            <a:prstGeom prst="rect">
              <a:avLst/>
            </a:prstGeom>
            <a:solidFill>
              <a:schemeClr val="bg1"/>
            </a:solidFill>
            <a:ln w="9525">
              <a:noFill/>
              <a:miter lim="800000"/>
              <a:headEnd/>
              <a:tailEnd/>
            </a:ln>
            <a:effectLst/>
          </p:spPr>
          <p:txBody>
            <a:bodyPr wrap="none" anchor="ctr"/>
            <a:lstStyle/>
            <a:p>
              <a:endParaRPr lang="en-US"/>
            </a:p>
          </p:txBody>
        </p:sp>
        <p:sp>
          <p:nvSpPr>
            <p:cNvPr id="71687" name="Rectangle 1031"/>
            <p:cNvSpPr>
              <a:spLocks noChangeArrowheads="1"/>
            </p:cNvSpPr>
            <p:nvPr/>
          </p:nvSpPr>
          <p:spPr bwMode="auto">
            <a:xfrm>
              <a:off x="3120" y="3744"/>
              <a:ext cx="2352" cy="384"/>
            </a:xfrm>
            <a:prstGeom prst="rect">
              <a:avLst/>
            </a:prstGeom>
            <a:solidFill>
              <a:schemeClr val="bg1"/>
            </a:solidFill>
            <a:ln w="9525">
              <a:noFill/>
              <a:miter lim="800000"/>
              <a:headEnd/>
              <a:tailEnd/>
            </a:ln>
            <a:effectLst/>
          </p:spPr>
          <p:txBody>
            <a:bodyPr wrap="none" anchor="ctr"/>
            <a:lstStyle/>
            <a:p>
              <a:endParaRPr lang="en-US"/>
            </a:p>
          </p:txBody>
        </p:sp>
        <p:sp>
          <p:nvSpPr>
            <p:cNvPr id="71688" name="Line 1032"/>
            <p:cNvSpPr>
              <a:spLocks noChangeShapeType="1"/>
            </p:cNvSpPr>
            <p:nvPr/>
          </p:nvSpPr>
          <p:spPr bwMode="auto">
            <a:xfrm flipH="1">
              <a:off x="1432" y="3480"/>
              <a:ext cx="144" cy="0"/>
            </a:xfrm>
            <a:prstGeom prst="line">
              <a:avLst/>
            </a:prstGeom>
            <a:noFill/>
            <a:ln w="28575">
              <a:solidFill>
                <a:schemeClr val="tx1"/>
              </a:solidFill>
              <a:round/>
              <a:headEnd/>
              <a:tailEnd/>
            </a:ln>
            <a:effectLst/>
          </p:spPr>
          <p:txBody>
            <a:bodyPr wrap="none" anchor="ctr"/>
            <a:lstStyle/>
            <a:p>
              <a:endParaRPr lang="en-US"/>
            </a:p>
          </p:txBody>
        </p:sp>
        <p:sp>
          <p:nvSpPr>
            <p:cNvPr id="71689" name="Rectangle 1033"/>
            <p:cNvSpPr>
              <a:spLocks noChangeArrowheads="1"/>
            </p:cNvSpPr>
            <p:nvPr/>
          </p:nvSpPr>
          <p:spPr bwMode="auto">
            <a:xfrm>
              <a:off x="768" y="3360"/>
              <a:ext cx="672" cy="288"/>
            </a:xfrm>
            <a:prstGeom prst="rect">
              <a:avLst/>
            </a:prstGeom>
            <a:solidFill>
              <a:schemeClr val="bg1"/>
            </a:solidFill>
            <a:ln w="9525">
              <a:solidFill>
                <a:schemeClr val="tx1"/>
              </a:solidFill>
              <a:miter lim="800000"/>
              <a:headEnd/>
              <a:tailEnd/>
            </a:ln>
            <a:effectLst/>
          </p:spPr>
          <p:txBody>
            <a:bodyPr wrap="none" anchor="ctr"/>
            <a:lstStyle/>
            <a:p>
              <a:pPr>
                <a:lnSpc>
                  <a:spcPct val="80000"/>
                </a:lnSpc>
              </a:pPr>
              <a:r>
                <a:rPr lang="en-US" altLang="en-US" sz="1600" b="1">
                  <a:latin typeface="Arial" pitchFamily="34" charset="0"/>
                </a:rPr>
                <a:t>Skin</a:t>
              </a:r>
            </a:p>
            <a:p>
              <a:pPr>
                <a:lnSpc>
                  <a:spcPct val="80000"/>
                </a:lnSpc>
              </a:pPr>
              <a:r>
                <a:rPr lang="en-US" altLang="en-US" sz="1600" b="1">
                  <a:latin typeface="Arial" pitchFamily="34" charset="0"/>
                </a:rPr>
                <a:t>receptors</a:t>
              </a:r>
            </a:p>
          </p:txBody>
        </p:sp>
        <p:sp>
          <p:nvSpPr>
            <p:cNvPr id="71690" name="Line 1034"/>
            <p:cNvSpPr>
              <a:spLocks noChangeShapeType="1"/>
            </p:cNvSpPr>
            <p:nvPr/>
          </p:nvSpPr>
          <p:spPr bwMode="auto">
            <a:xfrm>
              <a:off x="2064" y="3312"/>
              <a:ext cx="0" cy="192"/>
            </a:xfrm>
            <a:prstGeom prst="line">
              <a:avLst/>
            </a:prstGeom>
            <a:noFill/>
            <a:ln w="28575">
              <a:solidFill>
                <a:schemeClr val="tx1"/>
              </a:solidFill>
              <a:round/>
              <a:headEnd/>
              <a:tailEnd/>
            </a:ln>
            <a:effectLst/>
          </p:spPr>
          <p:txBody>
            <a:bodyPr wrap="none" anchor="ctr"/>
            <a:lstStyle/>
            <a:p>
              <a:endParaRPr lang="en-US"/>
            </a:p>
          </p:txBody>
        </p:sp>
        <p:sp>
          <p:nvSpPr>
            <p:cNvPr id="71691" name="Rectangle 1035"/>
            <p:cNvSpPr>
              <a:spLocks noChangeArrowheads="1"/>
            </p:cNvSpPr>
            <p:nvPr/>
          </p:nvSpPr>
          <p:spPr bwMode="auto">
            <a:xfrm>
              <a:off x="1776" y="3120"/>
              <a:ext cx="528" cy="192"/>
            </a:xfrm>
            <a:prstGeom prst="rect">
              <a:avLst/>
            </a:prstGeom>
            <a:solidFill>
              <a:schemeClr val="bg1"/>
            </a:solidFill>
            <a:ln w="9525">
              <a:solidFill>
                <a:schemeClr val="tx1"/>
              </a:solidFill>
              <a:miter lim="800000"/>
              <a:headEnd/>
              <a:tailEnd/>
            </a:ln>
            <a:effectLst/>
          </p:spPr>
          <p:txBody>
            <a:bodyPr wrap="none" anchor="ctr"/>
            <a:lstStyle/>
            <a:p>
              <a:pPr>
                <a:lnSpc>
                  <a:spcPct val="80000"/>
                </a:lnSpc>
              </a:pPr>
              <a:r>
                <a:rPr lang="en-US" altLang="en-US" sz="1600" b="1">
                  <a:latin typeface="Arial" pitchFamily="34" charset="0"/>
                </a:rPr>
                <a:t>Muscle</a:t>
              </a:r>
            </a:p>
          </p:txBody>
        </p:sp>
        <p:sp>
          <p:nvSpPr>
            <p:cNvPr id="71692" name="Line 1036"/>
            <p:cNvSpPr>
              <a:spLocks noChangeShapeType="1"/>
            </p:cNvSpPr>
            <p:nvPr/>
          </p:nvSpPr>
          <p:spPr bwMode="auto">
            <a:xfrm flipV="1">
              <a:off x="2512" y="2080"/>
              <a:ext cx="600" cy="560"/>
            </a:xfrm>
            <a:prstGeom prst="line">
              <a:avLst/>
            </a:prstGeom>
            <a:noFill/>
            <a:ln w="28575">
              <a:solidFill>
                <a:schemeClr val="tx1"/>
              </a:solidFill>
              <a:round/>
              <a:headEnd/>
              <a:tailEnd/>
            </a:ln>
            <a:effectLst/>
          </p:spPr>
          <p:txBody>
            <a:bodyPr wrap="none" anchor="ctr"/>
            <a:lstStyle/>
            <a:p>
              <a:endParaRPr lang="en-US"/>
            </a:p>
          </p:txBody>
        </p:sp>
        <p:sp>
          <p:nvSpPr>
            <p:cNvPr id="71693" name="Rectangle 1037"/>
            <p:cNvSpPr>
              <a:spLocks noChangeArrowheads="1"/>
            </p:cNvSpPr>
            <p:nvPr/>
          </p:nvSpPr>
          <p:spPr bwMode="auto">
            <a:xfrm>
              <a:off x="2400" y="1872"/>
              <a:ext cx="1488" cy="288"/>
            </a:xfrm>
            <a:prstGeom prst="rect">
              <a:avLst/>
            </a:prstGeom>
            <a:solidFill>
              <a:schemeClr val="bg1"/>
            </a:solidFill>
            <a:ln w="9525">
              <a:solidFill>
                <a:schemeClr val="tx1"/>
              </a:solidFill>
              <a:miter lim="800000"/>
              <a:headEnd/>
              <a:tailEnd/>
            </a:ln>
            <a:effectLst/>
          </p:spPr>
          <p:txBody>
            <a:bodyPr wrap="none" anchor="ctr"/>
            <a:lstStyle/>
            <a:p>
              <a:pPr>
                <a:lnSpc>
                  <a:spcPct val="80000"/>
                </a:lnSpc>
              </a:pPr>
              <a:r>
                <a:rPr lang="en-US" altLang="en-US" sz="1600" b="1">
                  <a:latin typeface="Arial" pitchFamily="34" charset="0"/>
                </a:rPr>
                <a:t>Sensory neuron</a:t>
              </a:r>
            </a:p>
            <a:p>
              <a:pPr>
                <a:lnSpc>
                  <a:spcPct val="80000"/>
                </a:lnSpc>
              </a:pPr>
              <a:r>
                <a:rPr lang="en-US" altLang="en-US" sz="1600" b="1">
                  <a:latin typeface="Arial" pitchFamily="34" charset="0"/>
                </a:rPr>
                <a:t>(incoming information)</a:t>
              </a:r>
            </a:p>
          </p:txBody>
        </p:sp>
        <p:sp>
          <p:nvSpPr>
            <p:cNvPr id="71694" name="Line 1038"/>
            <p:cNvSpPr>
              <a:spLocks noChangeShapeType="1"/>
            </p:cNvSpPr>
            <p:nvPr/>
          </p:nvSpPr>
          <p:spPr bwMode="auto">
            <a:xfrm flipV="1">
              <a:off x="2784" y="2904"/>
              <a:ext cx="256" cy="120"/>
            </a:xfrm>
            <a:prstGeom prst="line">
              <a:avLst/>
            </a:prstGeom>
            <a:noFill/>
            <a:ln w="28575">
              <a:solidFill>
                <a:schemeClr val="tx1"/>
              </a:solidFill>
              <a:round/>
              <a:headEnd/>
              <a:tailEnd/>
            </a:ln>
            <a:effectLst/>
          </p:spPr>
          <p:txBody>
            <a:bodyPr wrap="none" anchor="ctr"/>
            <a:lstStyle/>
            <a:p>
              <a:endParaRPr lang="en-US"/>
            </a:p>
          </p:txBody>
        </p:sp>
        <p:sp>
          <p:nvSpPr>
            <p:cNvPr id="71695" name="Rectangle 1039"/>
            <p:cNvSpPr>
              <a:spLocks noChangeArrowheads="1"/>
            </p:cNvSpPr>
            <p:nvPr/>
          </p:nvSpPr>
          <p:spPr bwMode="auto">
            <a:xfrm>
              <a:off x="2976" y="2784"/>
              <a:ext cx="912" cy="384"/>
            </a:xfrm>
            <a:prstGeom prst="rect">
              <a:avLst/>
            </a:prstGeom>
            <a:solidFill>
              <a:schemeClr val="bg1"/>
            </a:solidFill>
            <a:ln w="9525">
              <a:solidFill>
                <a:schemeClr val="tx1"/>
              </a:solidFill>
              <a:miter lim="800000"/>
              <a:headEnd/>
              <a:tailEnd/>
            </a:ln>
            <a:effectLst/>
          </p:spPr>
          <p:txBody>
            <a:bodyPr wrap="none" anchor="ctr"/>
            <a:lstStyle/>
            <a:p>
              <a:pPr>
                <a:lnSpc>
                  <a:spcPct val="80000"/>
                </a:lnSpc>
              </a:pPr>
              <a:r>
                <a:rPr lang="en-US" altLang="en-US" sz="1600" b="1">
                  <a:latin typeface="Arial" pitchFamily="34" charset="0"/>
                </a:rPr>
                <a:t>Motor neuron</a:t>
              </a:r>
            </a:p>
            <a:p>
              <a:pPr>
                <a:lnSpc>
                  <a:spcPct val="80000"/>
                </a:lnSpc>
              </a:pPr>
              <a:r>
                <a:rPr lang="en-US" altLang="en-US" sz="1600" b="1">
                  <a:latin typeface="Arial" pitchFamily="34" charset="0"/>
                </a:rPr>
                <a:t>(outgoing </a:t>
              </a:r>
            </a:p>
            <a:p>
              <a:pPr>
                <a:lnSpc>
                  <a:spcPct val="80000"/>
                </a:lnSpc>
              </a:pPr>
              <a:r>
                <a:rPr lang="en-US" altLang="en-US" sz="1600" b="1">
                  <a:latin typeface="Arial" pitchFamily="34" charset="0"/>
                </a:rPr>
                <a:t>information)</a:t>
              </a:r>
            </a:p>
          </p:txBody>
        </p:sp>
        <p:sp>
          <p:nvSpPr>
            <p:cNvPr id="71696" name="Line 1040"/>
            <p:cNvSpPr>
              <a:spLocks noChangeShapeType="1"/>
            </p:cNvSpPr>
            <p:nvPr/>
          </p:nvSpPr>
          <p:spPr bwMode="auto">
            <a:xfrm flipV="1">
              <a:off x="4576" y="1632"/>
              <a:ext cx="152" cy="208"/>
            </a:xfrm>
            <a:prstGeom prst="line">
              <a:avLst/>
            </a:prstGeom>
            <a:noFill/>
            <a:ln w="28575">
              <a:solidFill>
                <a:schemeClr val="tx1"/>
              </a:solidFill>
              <a:round/>
              <a:headEnd/>
              <a:tailEnd/>
            </a:ln>
            <a:effectLst/>
          </p:spPr>
          <p:txBody>
            <a:bodyPr wrap="none" anchor="ctr"/>
            <a:lstStyle/>
            <a:p>
              <a:endParaRPr lang="en-US"/>
            </a:p>
          </p:txBody>
        </p:sp>
        <p:sp>
          <p:nvSpPr>
            <p:cNvPr id="71697" name="Rectangle 1041"/>
            <p:cNvSpPr>
              <a:spLocks noChangeArrowheads="1"/>
            </p:cNvSpPr>
            <p:nvPr/>
          </p:nvSpPr>
          <p:spPr bwMode="auto">
            <a:xfrm>
              <a:off x="4560" y="1488"/>
              <a:ext cx="432" cy="192"/>
            </a:xfrm>
            <a:prstGeom prst="rect">
              <a:avLst/>
            </a:prstGeom>
            <a:solidFill>
              <a:schemeClr val="bg1"/>
            </a:solidFill>
            <a:ln w="9525">
              <a:solidFill>
                <a:schemeClr val="tx1"/>
              </a:solidFill>
              <a:miter lim="800000"/>
              <a:headEnd/>
              <a:tailEnd/>
            </a:ln>
            <a:effectLst/>
          </p:spPr>
          <p:txBody>
            <a:bodyPr wrap="none" anchor="ctr"/>
            <a:lstStyle/>
            <a:p>
              <a:pPr>
                <a:lnSpc>
                  <a:spcPct val="80000"/>
                </a:lnSpc>
              </a:pPr>
              <a:r>
                <a:rPr lang="en-US" altLang="en-US" sz="1600" b="1">
                  <a:latin typeface="Arial" pitchFamily="34" charset="0"/>
                </a:rPr>
                <a:t>Brain</a:t>
              </a:r>
            </a:p>
          </p:txBody>
        </p:sp>
        <p:sp>
          <p:nvSpPr>
            <p:cNvPr id="71698" name="Line 1042"/>
            <p:cNvSpPr>
              <a:spLocks noChangeShapeType="1"/>
            </p:cNvSpPr>
            <p:nvPr/>
          </p:nvSpPr>
          <p:spPr bwMode="auto">
            <a:xfrm flipV="1">
              <a:off x="4320" y="2240"/>
              <a:ext cx="528" cy="288"/>
            </a:xfrm>
            <a:prstGeom prst="line">
              <a:avLst/>
            </a:prstGeom>
            <a:noFill/>
            <a:ln w="28575">
              <a:solidFill>
                <a:schemeClr val="tx1"/>
              </a:solidFill>
              <a:round/>
              <a:headEnd/>
              <a:tailEnd/>
            </a:ln>
            <a:effectLst/>
          </p:spPr>
          <p:txBody>
            <a:bodyPr wrap="none" anchor="ctr"/>
            <a:lstStyle/>
            <a:p>
              <a:endParaRPr lang="en-US"/>
            </a:p>
          </p:txBody>
        </p:sp>
        <p:sp>
          <p:nvSpPr>
            <p:cNvPr id="71699" name="Rectangle 1043"/>
            <p:cNvSpPr>
              <a:spLocks noChangeArrowheads="1"/>
            </p:cNvSpPr>
            <p:nvPr/>
          </p:nvSpPr>
          <p:spPr bwMode="auto">
            <a:xfrm>
              <a:off x="4752" y="2112"/>
              <a:ext cx="816" cy="144"/>
            </a:xfrm>
            <a:prstGeom prst="rect">
              <a:avLst/>
            </a:prstGeom>
            <a:solidFill>
              <a:schemeClr val="bg1"/>
            </a:solidFill>
            <a:ln w="9525">
              <a:solidFill>
                <a:schemeClr val="tx1"/>
              </a:solidFill>
              <a:miter lim="800000"/>
              <a:headEnd/>
              <a:tailEnd/>
            </a:ln>
            <a:effectLst/>
          </p:spPr>
          <p:txBody>
            <a:bodyPr wrap="none" anchor="ctr"/>
            <a:lstStyle/>
            <a:p>
              <a:pPr>
                <a:lnSpc>
                  <a:spcPct val="80000"/>
                </a:lnSpc>
              </a:pPr>
              <a:r>
                <a:rPr lang="en-US" altLang="en-US" sz="1600" b="1">
                  <a:latin typeface="Arial" pitchFamily="34" charset="0"/>
                </a:rPr>
                <a:t>Interneuron</a:t>
              </a:r>
            </a:p>
          </p:txBody>
        </p:sp>
        <p:sp>
          <p:nvSpPr>
            <p:cNvPr id="71700" name="Line 1044"/>
            <p:cNvSpPr>
              <a:spLocks noChangeShapeType="1"/>
            </p:cNvSpPr>
            <p:nvPr/>
          </p:nvSpPr>
          <p:spPr bwMode="auto">
            <a:xfrm>
              <a:off x="4592" y="2912"/>
              <a:ext cx="96" cy="256"/>
            </a:xfrm>
            <a:prstGeom prst="line">
              <a:avLst/>
            </a:prstGeom>
            <a:noFill/>
            <a:ln w="28575">
              <a:solidFill>
                <a:schemeClr val="tx1"/>
              </a:solidFill>
              <a:round/>
              <a:headEnd/>
              <a:tailEnd/>
            </a:ln>
            <a:effectLst/>
          </p:spPr>
          <p:txBody>
            <a:bodyPr wrap="none" anchor="ctr"/>
            <a:lstStyle/>
            <a:p>
              <a:endParaRPr lang="en-US"/>
            </a:p>
          </p:txBody>
        </p:sp>
        <p:sp>
          <p:nvSpPr>
            <p:cNvPr id="71701" name="Rectangle 1045"/>
            <p:cNvSpPr>
              <a:spLocks noChangeArrowheads="1"/>
            </p:cNvSpPr>
            <p:nvPr/>
          </p:nvSpPr>
          <p:spPr bwMode="auto">
            <a:xfrm>
              <a:off x="4608" y="3120"/>
              <a:ext cx="816" cy="192"/>
            </a:xfrm>
            <a:prstGeom prst="rect">
              <a:avLst/>
            </a:prstGeom>
            <a:solidFill>
              <a:schemeClr val="bg1"/>
            </a:solidFill>
            <a:ln w="9525">
              <a:solidFill>
                <a:schemeClr val="tx1"/>
              </a:solidFill>
              <a:miter lim="800000"/>
              <a:headEnd/>
              <a:tailEnd/>
            </a:ln>
            <a:effectLst/>
          </p:spPr>
          <p:txBody>
            <a:bodyPr wrap="none" anchor="ctr"/>
            <a:lstStyle/>
            <a:p>
              <a:pPr>
                <a:lnSpc>
                  <a:spcPct val="80000"/>
                </a:lnSpc>
              </a:pPr>
              <a:r>
                <a:rPr lang="en-US" altLang="en-US" sz="1600" b="1">
                  <a:latin typeface="Arial" pitchFamily="34" charset="0"/>
                </a:rPr>
                <a:t>Spinal cord</a:t>
              </a:r>
            </a:p>
          </p:txBody>
        </p:sp>
      </p:grpSp>
      <p:pic>
        <p:nvPicPr>
          <p:cNvPr id="71702" name="Picture 1046" descr="H:\Stress\Myers7\7ecover.gif"/>
          <p:cNvPicPr>
            <a:picLocks noChangeAspect="1" noChangeArrowheads="1"/>
          </p:cNvPicPr>
          <p:nvPr/>
        </p:nvPicPr>
        <p:blipFill>
          <a:blip r:embed="rId3"/>
          <a:srcRect/>
          <a:stretch>
            <a:fillRect/>
          </a:stretch>
        </p:blipFill>
        <p:spPr bwMode="auto">
          <a:xfrm>
            <a:off x="7604125" y="152400"/>
            <a:ext cx="1343025" cy="160020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What are neurons?</a:t>
            </a:r>
            <a:endParaRPr lang="en-US" dirty="0">
              <a:solidFill>
                <a:srgbClr val="7030A0"/>
              </a:solidFill>
            </a:endParaRPr>
          </a:p>
        </p:txBody>
      </p:sp>
      <p:sp>
        <p:nvSpPr>
          <p:cNvPr id="3" name="Content Placeholder 2"/>
          <p:cNvSpPr>
            <a:spLocks noGrp="1"/>
          </p:cNvSpPr>
          <p:nvPr>
            <p:ph sz="half" idx="1"/>
          </p:nvPr>
        </p:nvSpPr>
        <p:spPr/>
        <p:txBody>
          <a:bodyPr/>
          <a:lstStyle/>
          <a:p>
            <a:r>
              <a:rPr lang="en-US" dirty="0" smtClean="0"/>
              <a:t>Nerve cells that send and receive messages from other structures in the body, such as muscles and glands.</a:t>
            </a:r>
            <a:endParaRPr lang="en-US" dirty="0"/>
          </a:p>
        </p:txBody>
      </p:sp>
      <p:sp>
        <p:nvSpPr>
          <p:cNvPr id="4" name="Content Placeholder 3"/>
          <p:cNvSpPr>
            <a:spLocks noGrp="1"/>
          </p:cNvSpPr>
          <p:nvPr>
            <p:ph sz="half" idx="2"/>
          </p:nvPr>
        </p:nvSpPr>
        <p:spPr/>
        <p:txBody>
          <a:bodyPr/>
          <a:lstStyle/>
          <a:p>
            <a:r>
              <a:rPr lang="en-US" dirty="0" smtClean="0"/>
              <a:t>Components of a neuron: </a:t>
            </a:r>
          </a:p>
          <a:p>
            <a:pPr lvl="1"/>
            <a:r>
              <a:rPr lang="en-US" dirty="0" smtClean="0"/>
              <a:t>Cell body</a:t>
            </a:r>
          </a:p>
          <a:p>
            <a:pPr lvl="1"/>
            <a:r>
              <a:rPr lang="en-US" dirty="0" smtClean="0"/>
              <a:t>Dendrites</a:t>
            </a:r>
          </a:p>
          <a:p>
            <a:pPr lvl="1"/>
            <a:r>
              <a:rPr lang="en-US" dirty="0" smtClean="0"/>
              <a:t>Axon</a:t>
            </a:r>
          </a:p>
          <a:p>
            <a:pPr lvl="1"/>
            <a:r>
              <a:rPr lang="en-US" dirty="0" smtClean="0"/>
              <a:t>Myelin sheath</a:t>
            </a:r>
          </a:p>
          <a:p>
            <a:pPr lvl="1"/>
            <a:r>
              <a:rPr lang="en-US" dirty="0" smtClean="0"/>
              <a:t>Axon terminals</a:t>
            </a:r>
          </a:p>
          <a:p>
            <a:pPr lvl="1"/>
            <a:r>
              <a:rPr lang="en-US" dirty="0" smtClean="0"/>
              <a:t>Synapse (the communication process)</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228600"/>
            <a:ext cx="6985000" cy="1143000"/>
          </a:xfrm>
        </p:spPr>
        <p:txBody>
          <a:bodyPr/>
          <a:lstStyle/>
          <a:p>
            <a:r>
              <a:rPr lang="en-US" altLang="en-US" sz="4400">
                <a:solidFill>
                  <a:srgbClr val="6600CC"/>
                </a:solidFill>
              </a:rPr>
              <a:t>The Nervous System</a:t>
            </a:r>
          </a:p>
        </p:txBody>
      </p:sp>
      <p:sp>
        <p:nvSpPr>
          <p:cNvPr id="21507" name="Rectangle 3"/>
          <p:cNvSpPr>
            <a:spLocks noGrp="1" noChangeArrowheads="1"/>
          </p:cNvSpPr>
          <p:nvPr>
            <p:ph type="body" idx="1"/>
          </p:nvPr>
        </p:nvSpPr>
        <p:spPr>
          <a:xfrm>
            <a:off x="4724400" y="1752600"/>
            <a:ext cx="4038600" cy="4552950"/>
          </a:xfrm>
        </p:spPr>
        <p:txBody>
          <a:bodyPr/>
          <a:lstStyle/>
          <a:p>
            <a:pPr>
              <a:lnSpc>
                <a:spcPct val="90000"/>
              </a:lnSpc>
              <a:buFont typeface="Wingdings" pitchFamily="2" charset="2"/>
              <a:buChar char="§"/>
            </a:pPr>
            <a:r>
              <a:rPr kumimoji="0" lang="en-US" altLang="en-US" sz="2800">
                <a:solidFill>
                  <a:srgbClr val="6600CC"/>
                </a:solidFill>
              </a:rPr>
              <a:t>Neural Networks</a:t>
            </a:r>
            <a:endParaRPr kumimoji="0" lang="en-US" altLang="en-US"/>
          </a:p>
          <a:p>
            <a:pPr lvl="1">
              <a:lnSpc>
                <a:spcPct val="90000"/>
              </a:lnSpc>
              <a:buFont typeface="Wingdings" pitchFamily="2" charset="2"/>
              <a:buChar char="§"/>
            </a:pPr>
            <a:r>
              <a:rPr kumimoji="0" lang="en-US" altLang="en-US" sz="2400"/>
              <a:t>interconnected neural cells  </a:t>
            </a:r>
          </a:p>
          <a:p>
            <a:pPr lvl="1">
              <a:lnSpc>
                <a:spcPct val="90000"/>
              </a:lnSpc>
              <a:buFont typeface="Wingdings" pitchFamily="2" charset="2"/>
              <a:buChar char="§"/>
            </a:pPr>
            <a:r>
              <a:rPr kumimoji="0" lang="en-US" altLang="en-US" sz="2400"/>
              <a:t>with experience, networks can learn, as feedback strengthens or inhibits connections that produce certain results  </a:t>
            </a:r>
          </a:p>
          <a:p>
            <a:pPr lvl="1">
              <a:lnSpc>
                <a:spcPct val="90000"/>
              </a:lnSpc>
              <a:buFont typeface="Wingdings" pitchFamily="2" charset="2"/>
              <a:buChar char="§"/>
            </a:pPr>
            <a:r>
              <a:rPr kumimoji="0" lang="en-US" altLang="en-US" sz="2400"/>
              <a:t>computer simulations of neural networks show analogous learning</a:t>
            </a:r>
          </a:p>
        </p:txBody>
      </p:sp>
      <p:grpSp>
        <p:nvGrpSpPr>
          <p:cNvPr id="2" name="Group 7"/>
          <p:cNvGrpSpPr>
            <a:grpSpLocks/>
          </p:cNvGrpSpPr>
          <p:nvPr/>
        </p:nvGrpSpPr>
        <p:grpSpPr bwMode="auto">
          <a:xfrm>
            <a:off x="228600" y="1912938"/>
            <a:ext cx="5181600" cy="4708525"/>
            <a:chOff x="144" y="1205"/>
            <a:chExt cx="3264" cy="2966"/>
          </a:xfrm>
        </p:grpSpPr>
        <p:pic>
          <p:nvPicPr>
            <p:cNvPr id="21512" name="Picture 8" descr="C:\myers\pics\2-8.BMP"/>
            <p:cNvPicPr>
              <a:picLocks noChangeAspect="1" noChangeArrowheads="1"/>
            </p:cNvPicPr>
            <p:nvPr/>
          </p:nvPicPr>
          <p:blipFill>
            <a:blip r:embed="rId2">
              <a:lum bright="-18000" contrast="48000"/>
            </a:blip>
            <a:srcRect l="7018" t="16666" r="8771" b="18181"/>
            <a:stretch>
              <a:fillRect/>
            </a:stretch>
          </p:blipFill>
          <p:spPr bwMode="auto">
            <a:xfrm>
              <a:off x="576" y="1680"/>
              <a:ext cx="2304" cy="2064"/>
            </a:xfrm>
            <a:prstGeom prst="rect">
              <a:avLst/>
            </a:prstGeom>
            <a:noFill/>
          </p:spPr>
        </p:pic>
        <p:sp>
          <p:nvSpPr>
            <p:cNvPr id="21513" name="Text Box 9"/>
            <p:cNvSpPr txBox="1">
              <a:spLocks noChangeArrowheads="1"/>
            </p:cNvSpPr>
            <p:nvPr/>
          </p:nvSpPr>
          <p:spPr bwMode="auto">
            <a:xfrm>
              <a:off x="144" y="2592"/>
              <a:ext cx="500" cy="212"/>
            </a:xfrm>
            <a:prstGeom prst="rect">
              <a:avLst/>
            </a:prstGeom>
            <a:noFill/>
            <a:ln w="9525">
              <a:noFill/>
              <a:miter lim="800000"/>
              <a:headEnd/>
              <a:tailEnd/>
            </a:ln>
            <a:effectLst/>
          </p:spPr>
          <p:txBody>
            <a:bodyPr wrap="none">
              <a:spAutoFit/>
            </a:bodyPr>
            <a:lstStyle/>
            <a:p>
              <a:r>
                <a:rPr lang="en-US" altLang="en-US" sz="1600" b="1">
                  <a:latin typeface="Arial" pitchFamily="34" charset="0"/>
                </a:rPr>
                <a:t>Inputs</a:t>
              </a:r>
            </a:p>
          </p:txBody>
        </p:sp>
        <p:sp>
          <p:nvSpPr>
            <p:cNvPr id="21514" name="Text Box 10"/>
            <p:cNvSpPr txBox="1">
              <a:spLocks noChangeArrowheads="1"/>
            </p:cNvSpPr>
            <p:nvPr/>
          </p:nvSpPr>
          <p:spPr bwMode="auto">
            <a:xfrm>
              <a:off x="2801" y="2592"/>
              <a:ext cx="607" cy="212"/>
            </a:xfrm>
            <a:prstGeom prst="rect">
              <a:avLst/>
            </a:prstGeom>
            <a:noFill/>
            <a:ln w="9525">
              <a:noFill/>
              <a:miter lim="800000"/>
              <a:headEnd/>
              <a:tailEnd/>
            </a:ln>
            <a:effectLst/>
          </p:spPr>
          <p:txBody>
            <a:bodyPr wrap="none">
              <a:spAutoFit/>
            </a:bodyPr>
            <a:lstStyle/>
            <a:p>
              <a:r>
                <a:rPr lang="en-US" altLang="en-US" sz="1600" b="1">
                  <a:latin typeface="Arial" pitchFamily="34" charset="0"/>
                </a:rPr>
                <a:t>Outputs</a:t>
              </a:r>
            </a:p>
          </p:txBody>
        </p:sp>
        <p:sp>
          <p:nvSpPr>
            <p:cNvPr id="21515" name="Text Box 11"/>
            <p:cNvSpPr txBox="1">
              <a:spLocks noChangeArrowheads="1"/>
            </p:cNvSpPr>
            <p:nvPr/>
          </p:nvSpPr>
          <p:spPr bwMode="auto">
            <a:xfrm>
              <a:off x="912" y="1205"/>
              <a:ext cx="1661" cy="427"/>
            </a:xfrm>
            <a:prstGeom prst="rect">
              <a:avLst/>
            </a:prstGeom>
            <a:noFill/>
            <a:ln w="9525">
              <a:noFill/>
              <a:miter lim="800000"/>
              <a:headEnd/>
              <a:tailEnd/>
            </a:ln>
            <a:effectLst/>
          </p:spPr>
          <p:txBody>
            <a:bodyPr wrap="none">
              <a:spAutoFit/>
            </a:bodyPr>
            <a:lstStyle/>
            <a:p>
              <a:pPr algn="ctr">
                <a:lnSpc>
                  <a:spcPct val="80000"/>
                </a:lnSpc>
              </a:pPr>
              <a:r>
                <a:rPr lang="en-US" altLang="en-US" sz="1600" b="1">
                  <a:latin typeface="Arial" pitchFamily="34" charset="0"/>
                </a:rPr>
                <a:t>Neurons in the brain </a:t>
              </a:r>
            </a:p>
            <a:p>
              <a:pPr algn="ctr">
                <a:lnSpc>
                  <a:spcPct val="80000"/>
                </a:lnSpc>
              </a:pPr>
              <a:r>
                <a:rPr lang="en-US" altLang="en-US" sz="1600" b="1">
                  <a:latin typeface="Arial" pitchFamily="34" charset="0"/>
                </a:rPr>
                <a:t>connect with one</a:t>
              </a:r>
            </a:p>
            <a:p>
              <a:pPr algn="ctr">
                <a:lnSpc>
                  <a:spcPct val="80000"/>
                </a:lnSpc>
              </a:pPr>
              <a:r>
                <a:rPr lang="en-US" altLang="en-US" sz="1600" b="1">
                  <a:latin typeface="Arial" pitchFamily="34" charset="0"/>
                </a:rPr>
                <a:t>another to form networks</a:t>
              </a:r>
            </a:p>
          </p:txBody>
        </p:sp>
        <p:sp>
          <p:nvSpPr>
            <p:cNvPr id="21516" name="Text Box 12"/>
            <p:cNvSpPr txBox="1">
              <a:spLocks noChangeArrowheads="1"/>
            </p:cNvSpPr>
            <p:nvPr/>
          </p:nvSpPr>
          <p:spPr bwMode="auto">
            <a:xfrm>
              <a:off x="768" y="3744"/>
              <a:ext cx="1938" cy="427"/>
            </a:xfrm>
            <a:prstGeom prst="rect">
              <a:avLst/>
            </a:prstGeom>
            <a:noFill/>
            <a:ln w="9525">
              <a:noFill/>
              <a:miter lim="800000"/>
              <a:headEnd/>
              <a:tailEnd/>
            </a:ln>
            <a:effectLst/>
          </p:spPr>
          <p:txBody>
            <a:bodyPr wrap="none">
              <a:spAutoFit/>
            </a:bodyPr>
            <a:lstStyle/>
            <a:p>
              <a:pPr algn="ctr">
                <a:lnSpc>
                  <a:spcPct val="80000"/>
                </a:lnSpc>
              </a:pPr>
              <a:r>
                <a:rPr lang="en-US" altLang="en-US" sz="1600" b="1">
                  <a:latin typeface="Arial" pitchFamily="34" charset="0"/>
                </a:rPr>
                <a:t>The brain learns by modifying</a:t>
              </a:r>
            </a:p>
            <a:p>
              <a:pPr algn="ctr">
                <a:lnSpc>
                  <a:spcPct val="80000"/>
                </a:lnSpc>
              </a:pPr>
              <a:r>
                <a:rPr lang="en-US" altLang="en-US" sz="1600" b="1">
                  <a:latin typeface="Arial" pitchFamily="34" charset="0"/>
                </a:rPr>
                <a:t>certain connections in </a:t>
              </a:r>
            </a:p>
            <a:p>
              <a:pPr algn="ctr">
                <a:lnSpc>
                  <a:spcPct val="80000"/>
                </a:lnSpc>
              </a:pPr>
              <a:r>
                <a:rPr lang="en-US" altLang="en-US" sz="1600" b="1">
                  <a:latin typeface="Arial" pitchFamily="34" charset="0"/>
                </a:rPr>
                <a:t>response to feedback</a:t>
              </a:r>
            </a:p>
          </p:txBody>
        </p:sp>
      </p:grpSp>
      <p:pic>
        <p:nvPicPr>
          <p:cNvPr id="21517" name="Picture 13" descr="H:\Stress\Myers7\7ecover.gif"/>
          <p:cNvPicPr>
            <a:picLocks noChangeAspect="1" noChangeArrowheads="1"/>
          </p:cNvPicPr>
          <p:nvPr/>
        </p:nvPicPr>
        <p:blipFill>
          <a:blip r:embed="rId3"/>
          <a:srcRect/>
          <a:stretch>
            <a:fillRect/>
          </a:stretch>
        </p:blipFill>
        <p:spPr bwMode="auto">
          <a:xfrm>
            <a:off x="7604125" y="152400"/>
            <a:ext cx="1343025" cy="1600200"/>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Nervous System: Two Main Parts </a:t>
            </a:r>
            <a:endParaRPr lang="en-US" dirty="0"/>
          </a:p>
        </p:txBody>
      </p:sp>
      <p:sp>
        <p:nvSpPr>
          <p:cNvPr id="4" name="Content Placeholder 3"/>
          <p:cNvSpPr>
            <a:spLocks noGrp="1"/>
          </p:cNvSpPr>
          <p:nvPr>
            <p:ph sz="half" idx="1"/>
          </p:nvPr>
        </p:nvSpPr>
        <p:spPr>
          <a:xfrm>
            <a:off x="457200" y="1600200"/>
            <a:ext cx="3124200" cy="4525963"/>
          </a:xfrm>
        </p:spPr>
        <p:txBody>
          <a:bodyPr/>
          <a:lstStyle/>
          <a:p>
            <a:r>
              <a:rPr lang="en-US" dirty="0" smtClean="0"/>
              <a:t>The Central Nervous System</a:t>
            </a:r>
          </a:p>
          <a:p>
            <a:pPr lvl="1"/>
            <a:r>
              <a:rPr lang="en-US" sz="1800" dirty="0" smtClean="0"/>
              <a:t>Consists of brain and spinal cord</a:t>
            </a:r>
          </a:p>
          <a:p>
            <a:endParaRPr lang="en-US" dirty="0"/>
          </a:p>
          <a:p>
            <a:endParaRPr lang="en-US" dirty="0" smtClean="0"/>
          </a:p>
          <a:p>
            <a:endParaRPr lang="en-US" dirty="0"/>
          </a:p>
          <a:p>
            <a:endParaRPr lang="en-US" dirty="0" smtClean="0"/>
          </a:p>
        </p:txBody>
      </p:sp>
      <p:sp>
        <p:nvSpPr>
          <p:cNvPr id="5" name="Content Placeholder 4"/>
          <p:cNvSpPr>
            <a:spLocks noGrp="1"/>
          </p:cNvSpPr>
          <p:nvPr>
            <p:ph sz="half" idx="2"/>
          </p:nvPr>
        </p:nvSpPr>
        <p:spPr>
          <a:xfrm>
            <a:off x="3429000" y="1219200"/>
            <a:ext cx="4114800" cy="4906963"/>
          </a:xfrm>
        </p:spPr>
        <p:txBody>
          <a:bodyPr/>
          <a:lstStyle/>
          <a:p>
            <a:r>
              <a:rPr lang="en-US" dirty="0" smtClean="0"/>
              <a:t>The Peripheral Nervous System</a:t>
            </a:r>
          </a:p>
          <a:p>
            <a:pPr lvl="1"/>
            <a:r>
              <a:rPr lang="en-US" sz="1800" dirty="0" smtClean="0"/>
              <a:t>Made up</a:t>
            </a:r>
          </a:p>
          <a:p>
            <a:pPr lvl="1">
              <a:buNone/>
            </a:pPr>
            <a:r>
              <a:rPr lang="en-US" sz="1800" dirty="0" smtClean="0"/>
              <a:t>Of nerve cells</a:t>
            </a:r>
          </a:p>
          <a:p>
            <a:pPr lvl="1">
              <a:buNone/>
            </a:pPr>
            <a:r>
              <a:rPr lang="en-US" sz="1800" dirty="0" smtClean="0"/>
              <a:t>That send messages</a:t>
            </a:r>
          </a:p>
          <a:p>
            <a:pPr lvl="1">
              <a:buNone/>
            </a:pPr>
            <a:r>
              <a:rPr lang="en-US" sz="1800" dirty="0" smtClean="0"/>
              <a:t>Between central</a:t>
            </a:r>
          </a:p>
          <a:p>
            <a:pPr lvl="1">
              <a:buNone/>
            </a:pPr>
            <a:r>
              <a:rPr lang="en-US" sz="1800" dirty="0" smtClean="0"/>
              <a:t>Nervous system</a:t>
            </a:r>
          </a:p>
          <a:p>
            <a:pPr lvl="1">
              <a:buNone/>
            </a:pPr>
            <a:r>
              <a:rPr lang="en-US" sz="1800" dirty="0" smtClean="0"/>
              <a:t>And all parts of the </a:t>
            </a:r>
          </a:p>
          <a:p>
            <a:pPr lvl="1">
              <a:buNone/>
            </a:pPr>
            <a:r>
              <a:rPr lang="en-US" sz="1800" dirty="0" smtClean="0"/>
              <a:t>body</a:t>
            </a:r>
          </a:p>
          <a:p>
            <a:endParaRPr lang="en-US" sz="1800" dirty="0"/>
          </a:p>
        </p:txBody>
      </p:sp>
      <p:pic>
        <p:nvPicPr>
          <p:cNvPr id="13314" name="Picture 2" descr="http://medicalimages.allrefer.com/large/central-nervous-system-1.jpg"/>
          <p:cNvPicPr>
            <a:picLocks noChangeAspect="1" noChangeArrowheads="1"/>
          </p:cNvPicPr>
          <p:nvPr/>
        </p:nvPicPr>
        <p:blipFill>
          <a:blip r:embed="rId2"/>
          <a:srcRect/>
          <a:stretch>
            <a:fillRect/>
          </a:stretch>
        </p:blipFill>
        <p:spPr bwMode="auto">
          <a:xfrm>
            <a:off x="0" y="3429000"/>
            <a:ext cx="3810000" cy="3048000"/>
          </a:xfrm>
          <a:prstGeom prst="rect">
            <a:avLst/>
          </a:prstGeom>
          <a:noFill/>
        </p:spPr>
      </p:pic>
      <p:pic>
        <p:nvPicPr>
          <p:cNvPr id="13316" name="Picture 4" descr="http://upload.wikimedia.org/wikipedia/commons/thumb/b/ba/Nervous_system_diagram.png/250px-Nervous_system_diagram.png"/>
          <p:cNvPicPr>
            <a:picLocks noChangeAspect="1" noChangeArrowheads="1"/>
          </p:cNvPicPr>
          <p:nvPr/>
        </p:nvPicPr>
        <p:blipFill>
          <a:blip r:embed="rId3"/>
          <a:srcRect/>
          <a:stretch>
            <a:fillRect/>
          </a:stretch>
        </p:blipFill>
        <p:spPr bwMode="auto">
          <a:xfrm>
            <a:off x="6007437" y="1676399"/>
            <a:ext cx="3136563" cy="518160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http://www.merckmanuals.com/media/home/figures/NEU_brain_move_muscle_periph.gif"/>
          <p:cNvPicPr>
            <a:picLocks noChangeAspect="1" noChangeArrowheads="1"/>
          </p:cNvPicPr>
          <p:nvPr/>
        </p:nvPicPr>
        <p:blipFill>
          <a:blip r:embed="rId2"/>
          <a:srcRect/>
          <a:stretch>
            <a:fillRect/>
          </a:stretch>
        </p:blipFill>
        <p:spPr bwMode="auto">
          <a:xfrm>
            <a:off x="2438400" y="92292"/>
            <a:ext cx="3838575" cy="676570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None/>
            </a:pPr>
            <a:r>
              <a:rPr lang="en-US" sz="2400" dirty="0" smtClean="0"/>
              <a:t>	Explain </a:t>
            </a:r>
            <a:r>
              <a:rPr lang="en-US" sz="2400" dirty="0" smtClean="0"/>
              <a:t>the Neural Transmission Process Utilizing the following terms in your answer, and the diagrams above as a guide. You should explain the process from the time a Neuron receive a neural impulse to the time it is reabsorbed into the pre-synaptic neuron</a:t>
            </a:r>
            <a:endParaRPr lang="en-US" sz="2400" dirty="0"/>
          </a:p>
        </p:txBody>
      </p:sp>
      <p:sp>
        <p:nvSpPr>
          <p:cNvPr id="1026" name="Text Box 2"/>
          <p:cNvSpPr txBox="1">
            <a:spLocks noChangeArrowheads="1"/>
          </p:cNvSpPr>
          <p:nvPr/>
        </p:nvSpPr>
        <p:spPr bwMode="auto">
          <a:xfrm>
            <a:off x="457200" y="2819400"/>
            <a:ext cx="8153400" cy="3733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cs typeface="Times New Roman" pitchFamily="18" charset="0"/>
              </a:rPr>
              <a:t>Word Bank (must use all words) </a:t>
            </a:r>
          </a:p>
          <a:p>
            <a:pPr marL="457200" marR="0" lvl="1" indent="0" algn="l" defTabSz="914400" rtl="0" eaLnBrk="1" fontAlgn="base" latinLnBrk="0" hangingPunct="1">
              <a:lnSpc>
                <a:spcPct val="100000"/>
              </a:lnSpc>
              <a:spcBef>
                <a:spcPct val="0"/>
              </a:spcBef>
              <a:spcAft>
                <a:spcPts val="100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dendrite</a:t>
            </a:r>
          </a:p>
          <a:p>
            <a:pPr marL="0" marR="0" lvl="0" indent="0" algn="l" defTabSz="914400" rtl="0" eaLnBrk="1" fontAlgn="base" latinLnBrk="0" hangingPunct="1">
              <a:lnSpc>
                <a:spcPct val="100000"/>
              </a:lnSpc>
              <a:spcBef>
                <a:spcPct val="0"/>
              </a:spcBef>
              <a:spcAft>
                <a:spcPts val="100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Synapse (or Synaptic gap)</a:t>
            </a:r>
          </a:p>
          <a:p>
            <a:pPr marL="0" marR="0" lvl="0" indent="0" algn="l" defTabSz="914400" rtl="0" eaLnBrk="1" fontAlgn="base" latinLnBrk="0" hangingPunct="1">
              <a:lnSpc>
                <a:spcPct val="100000"/>
              </a:lnSpc>
              <a:spcBef>
                <a:spcPct val="0"/>
              </a:spcBef>
              <a:spcAft>
                <a:spcPts val="100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Myelin sheath</a:t>
            </a:r>
          </a:p>
          <a:p>
            <a:pPr marL="457200" marR="0" lvl="1" indent="0" algn="l" defTabSz="914400" rtl="0" eaLnBrk="1" fontAlgn="base" latinLnBrk="0" hangingPunct="1">
              <a:lnSpc>
                <a:spcPct val="100000"/>
              </a:lnSpc>
              <a:spcBef>
                <a:spcPct val="0"/>
              </a:spcBef>
              <a:spcAft>
                <a:spcPts val="100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Neurotransmitters</a:t>
            </a:r>
          </a:p>
          <a:p>
            <a:pPr marL="0" marR="0" lvl="0" indent="0" algn="l" defTabSz="914400" rtl="0" eaLnBrk="1" fontAlgn="base" latinLnBrk="0" hangingPunct="1">
              <a:lnSpc>
                <a:spcPct val="100000"/>
              </a:lnSpc>
              <a:spcBef>
                <a:spcPct val="0"/>
              </a:spcBef>
              <a:spcAft>
                <a:spcPts val="100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Axon</a:t>
            </a:r>
          </a:p>
          <a:p>
            <a:pPr marL="0" marR="0" lvl="0" indent="0" algn="l" defTabSz="914400" rtl="0" eaLnBrk="1" fontAlgn="base" latinLnBrk="0" hangingPunct="1">
              <a:lnSpc>
                <a:spcPct val="100000"/>
              </a:lnSpc>
              <a:spcBef>
                <a:spcPct val="0"/>
              </a:spcBef>
              <a:spcAft>
                <a:spcPts val="100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Cell body</a:t>
            </a:r>
          </a:p>
          <a:p>
            <a:pPr marL="0" marR="0" lvl="0" indent="0" algn="l" defTabSz="914400" rtl="0" eaLnBrk="1" fontAlgn="base" latinLnBrk="0" hangingPunct="1">
              <a:lnSpc>
                <a:spcPct val="100000"/>
              </a:lnSpc>
              <a:spcBef>
                <a:spcPct val="0"/>
              </a:spcBef>
              <a:spcAft>
                <a:spcPts val="100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Receptor sites</a:t>
            </a:r>
          </a:p>
          <a:p>
            <a:pPr marL="457200" marR="0" lvl="1"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endParaRPr>
          </a:p>
          <a:p>
            <a:pPr marL="457200" marR="0" lvl="1"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endParaRPr>
          </a:p>
          <a:p>
            <a:pPr marL="457200" marR="0" lvl="1"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2050" name="Text Box 2"/>
          <p:cNvSpPr txBox="1">
            <a:spLocks noChangeArrowheads="1"/>
          </p:cNvSpPr>
          <p:nvPr/>
        </p:nvSpPr>
        <p:spPr bwMode="auto">
          <a:xfrm>
            <a:off x="457200" y="228600"/>
            <a:ext cx="8229600" cy="64786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Explain how the schizophrenia, depression, Alzheimer’s, Parkinson’s, or bipolar are affected by neurotransmitters. Then explain what medicine does to help treat this disorder. </a:t>
            </a:r>
            <a:r>
              <a:rPr kumimoji="0" lang="en-US" sz="2000" b="0" i="1" u="none" strike="noStrike" cap="none" normalizeH="0" baseline="0" dirty="0" smtClean="0">
                <a:ln>
                  <a:noFill/>
                </a:ln>
                <a:solidFill>
                  <a:schemeClr val="tx1"/>
                </a:solidFill>
                <a:effectLst/>
                <a:latin typeface="Times New Roman" pitchFamily="18" charset="0"/>
              </a:rPr>
              <a:t>(Does it act as an agonist, or antagonist?)</a:t>
            </a:r>
            <a:r>
              <a:rPr kumimoji="0" lang="en-US" sz="2000" b="0"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lang="en-US" sz="1100" dirty="0" smtClean="0">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100" dirty="0" smtClean="0">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100" dirty="0" smtClean="0">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100" dirty="0" smtClean="0">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100" dirty="0" smtClean="0">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100" dirty="0" smtClean="0">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100" dirty="0" smtClean="0">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100" dirty="0" smtClean="0">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100" dirty="0" smtClean="0">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0" y="228600"/>
            <a:ext cx="2438400" cy="563562"/>
          </a:xfrm>
        </p:spPr>
        <p:txBody>
          <a:bodyPr>
            <a:normAutofit fontScale="90000"/>
          </a:bodyPr>
          <a:lstStyle/>
          <a:p>
            <a:r>
              <a:rPr lang="en-US" dirty="0" smtClean="0"/>
              <a:t>How does it work?</a:t>
            </a:r>
            <a:endParaRPr lang="en-US" dirty="0"/>
          </a:p>
        </p:txBody>
      </p:sp>
      <p:sp>
        <p:nvSpPr>
          <p:cNvPr id="5" name="Content Placeholder 4"/>
          <p:cNvSpPr>
            <a:spLocks noGrp="1"/>
          </p:cNvSpPr>
          <p:nvPr>
            <p:ph idx="1"/>
          </p:nvPr>
        </p:nvSpPr>
        <p:spPr>
          <a:xfrm>
            <a:off x="0" y="0"/>
            <a:ext cx="4191000" cy="6858000"/>
          </a:xfrm>
        </p:spPr>
        <p:txBody>
          <a:bodyPr>
            <a:normAutofit fontScale="55000" lnSpcReduction="20000"/>
          </a:bodyPr>
          <a:lstStyle/>
          <a:p>
            <a:pPr marL="514350" indent="-514350">
              <a:buFont typeface="+mj-lt"/>
              <a:buAutoNum type="arabicPeriod"/>
            </a:pPr>
            <a:r>
              <a:rPr lang="en-US" dirty="0" smtClean="0"/>
              <a:t>The </a:t>
            </a:r>
            <a:r>
              <a:rPr lang="en-US" b="1" u="sng" dirty="0" smtClean="0"/>
              <a:t>cell body </a:t>
            </a:r>
            <a:r>
              <a:rPr lang="en-US" dirty="0" smtClean="0"/>
              <a:t>produces energy that fuels the activity of the cell.</a:t>
            </a:r>
          </a:p>
          <a:p>
            <a:pPr marL="514350" indent="-514350">
              <a:buFont typeface="+mj-lt"/>
              <a:buAutoNum type="arabicPeriod"/>
            </a:pPr>
            <a:r>
              <a:rPr lang="en-US" b="1" u="sng" dirty="0" smtClean="0"/>
              <a:t>Dendrites</a:t>
            </a:r>
            <a:r>
              <a:rPr lang="en-US" dirty="0" smtClean="0"/>
              <a:t>, which are thin fibers that branch out from the cell body, receive information from other neurons and pass the message from through the cell body.</a:t>
            </a:r>
          </a:p>
          <a:p>
            <a:pPr marL="514350" indent="-514350">
              <a:buFont typeface="+mj-lt"/>
              <a:buAutoNum type="arabicPeriod"/>
            </a:pPr>
            <a:r>
              <a:rPr lang="en-US" dirty="0" smtClean="0"/>
              <a:t>The </a:t>
            </a:r>
            <a:r>
              <a:rPr lang="en-US" b="1" u="sng" dirty="0" smtClean="0"/>
              <a:t>axon</a:t>
            </a:r>
            <a:r>
              <a:rPr lang="en-US" dirty="0" smtClean="0"/>
              <a:t> take that information or “message” and carries it away from the neuron to get ready to be sent to another neuron</a:t>
            </a:r>
          </a:p>
          <a:p>
            <a:pPr marL="514350" indent="-514350">
              <a:buFont typeface="+mj-lt"/>
              <a:buAutoNum type="arabicPeriod"/>
            </a:pPr>
            <a:r>
              <a:rPr lang="en-US" dirty="0" smtClean="0"/>
              <a:t>Axons are covered in </a:t>
            </a:r>
            <a:r>
              <a:rPr lang="en-US" b="1" u="sng" dirty="0" smtClean="0"/>
              <a:t>myelin, (myelin sheath)</a:t>
            </a:r>
            <a:r>
              <a:rPr lang="en-US" dirty="0" smtClean="0"/>
              <a:t> which helps insulate and protect the axon, and also helps speed up the transmission of the message.</a:t>
            </a:r>
          </a:p>
          <a:p>
            <a:pPr marL="514350" indent="-514350">
              <a:buFont typeface="+mj-lt"/>
              <a:buAutoNum type="arabicPeriod"/>
            </a:pPr>
            <a:r>
              <a:rPr lang="en-US" dirty="0" smtClean="0"/>
              <a:t>At the end of the axon are small fibers that branch out called </a:t>
            </a:r>
            <a:r>
              <a:rPr lang="en-US" b="1" u="sng" dirty="0" smtClean="0"/>
              <a:t>axon terminals. </a:t>
            </a:r>
          </a:p>
          <a:p>
            <a:pPr marL="514350" indent="-514350">
              <a:buFont typeface="+mj-lt"/>
              <a:buAutoNum type="arabicPeriod"/>
            </a:pPr>
            <a:r>
              <a:rPr lang="en-US" dirty="0" smtClean="0"/>
              <a:t>Axon terminals act like a button, and they release the message across the </a:t>
            </a:r>
            <a:r>
              <a:rPr lang="en-US" b="1" u="sng" dirty="0" smtClean="0"/>
              <a:t>synapse (or synaptic gap</a:t>
            </a:r>
            <a:r>
              <a:rPr lang="en-US" dirty="0" smtClean="0"/>
              <a:t>) into the dendrites of another neuron. </a:t>
            </a:r>
          </a:p>
          <a:p>
            <a:pPr marL="514350" indent="-514350">
              <a:buNone/>
            </a:pPr>
            <a:r>
              <a:rPr lang="en-US" dirty="0" smtClean="0"/>
              <a:t>***messages can only be sent in one direction</a:t>
            </a:r>
          </a:p>
          <a:p>
            <a:pPr marL="514350" indent="-514350">
              <a:buNone/>
            </a:pPr>
            <a:r>
              <a:rPr lang="en-US" dirty="0" smtClean="0"/>
              <a:t>***new synapses can develop between neurons not previously connected, when we learn something new</a:t>
            </a:r>
          </a:p>
          <a:p>
            <a:pPr marL="514350" indent="-514350">
              <a:buFont typeface="+mj-lt"/>
              <a:buAutoNum type="arabicPeriod"/>
            </a:pPr>
            <a:endParaRPr lang="en-US" dirty="0"/>
          </a:p>
        </p:txBody>
      </p:sp>
      <p:pic>
        <p:nvPicPr>
          <p:cNvPr id="21506" name="Picture 2" descr="http://vv.carleton.ca/~neil/neural/neuron1.gif"/>
          <p:cNvPicPr>
            <a:picLocks noChangeAspect="1" noChangeArrowheads="1"/>
          </p:cNvPicPr>
          <p:nvPr/>
        </p:nvPicPr>
        <p:blipFill>
          <a:blip r:embed="rId2"/>
          <a:srcRect/>
          <a:stretch>
            <a:fillRect/>
          </a:stretch>
        </p:blipFill>
        <p:spPr bwMode="auto">
          <a:xfrm>
            <a:off x="3893212" y="0"/>
            <a:ext cx="5250788" cy="3962400"/>
          </a:xfrm>
          <a:prstGeom prst="rect">
            <a:avLst/>
          </a:prstGeom>
          <a:noFill/>
        </p:spPr>
      </p:pic>
      <p:sp>
        <p:nvSpPr>
          <p:cNvPr id="7" name="Rectangle 6"/>
          <p:cNvSpPr/>
          <p:nvPr/>
        </p:nvSpPr>
        <p:spPr>
          <a:xfrm>
            <a:off x="5638800" y="0"/>
            <a:ext cx="1143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62400" y="3200400"/>
            <a:ext cx="2209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8" name="Picture 4" descr="http://www.daviddarling.info/images/myelin_sheath.jpg"/>
          <p:cNvPicPr>
            <a:picLocks noChangeAspect="1" noChangeArrowheads="1"/>
          </p:cNvPicPr>
          <p:nvPr/>
        </p:nvPicPr>
        <p:blipFill>
          <a:blip r:embed="rId3"/>
          <a:srcRect t="6977" r="2439"/>
          <a:stretch>
            <a:fillRect/>
          </a:stretch>
        </p:blipFill>
        <p:spPr bwMode="auto">
          <a:xfrm>
            <a:off x="4343400" y="3810000"/>
            <a:ext cx="3048000" cy="3048000"/>
          </a:xfrm>
          <a:prstGeom prst="rect">
            <a:avLst/>
          </a:prstGeom>
          <a:noFill/>
        </p:spPr>
      </p:pic>
      <p:sp>
        <p:nvSpPr>
          <p:cNvPr id="10" name="Rectangle 9"/>
          <p:cNvSpPr/>
          <p:nvPr/>
        </p:nvSpPr>
        <p:spPr>
          <a:xfrm>
            <a:off x="4876800" y="4953000"/>
            <a:ext cx="1447800" cy="2286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6" name="Picture 2" descr="http://www.news-medical.net/image.axd?picture=2010/2/01_neurons.jpg"/>
          <p:cNvPicPr>
            <a:picLocks noChangeAspect="1" noChangeArrowheads="1"/>
          </p:cNvPicPr>
          <p:nvPr/>
        </p:nvPicPr>
        <p:blipFill>
          <a:blip r:embed="rId2"/>
          <a:srcRect/>
          <a:stretch>
            <a:fillRect/>
          </a:stretch>
        </p:blipFill>
        <p:spPr bwMode="auto">
          <a:xfrm>
            <a:off x="1384356" y="0"/>
            <a:ext cx="573082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Neurotransmitters</a:t>
            </a:r>
            <a:endParaRPr lang="en-US" dirty="0">
              <a:solidFill>
                <a:srgbClr val="7030A0"/>
              </a:solidFill>
            </a:endParaRPr>
          </a:p>
        </p:txBody>
      </p:sp>
      <p:sp>
        <p:nvSpPr>
          <p:cNvPr id="3" name="Content Placeholder 2"/>
          <p:cNvSpPr>
            <a:spLocks noGrp="1"/>
          </p:cNvSpPr>
          <p:nvPr>
            <p:ph idx="1"/>
          </p:nvPr>
        </p:nvSpPr>
        <p:spPr/>
        <p:txBody>
          <a:bodyPr>
            <a:normAutofit fontScale="92500" lnSpcReduction="20000"/>
          </a:bodyPr>
          <a:lstStyle/>
          <a:p>
            <a:r>
              <a:rPr lang="en-US" dirty="0" smtClean="0"/>
              <a:t>The messages that neurons send across the synapses of one nerve cell to another are called neurotransmitters.</a:t>
            </a:r>
          </a:p>
          <a:p>
            <a:r>
              <a:rPr lang="en-US" dirty="0" smtClean="0"/>
              <a:t>(neurons can fire five hundreds of times every second)</a:t>
            </a:r>
          </a:p>
          <a:p>
            <a:r>
              <a:rPr lang="en-US" dirty="0" smtClean="0"/>
              <a:t>There are several types of neurotransmitters and each has a its own structure and fits into the receptor sites on the next neuron much like a key fits into a lock. </a:t>
            </a:r>
          </a:p>
          <a:p>
            <a:r>
              <a:rPr lang="en-US" dirty="0" smtClean="0"/>
              <a:t>Neurotransmitters are involved in everything we do.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2050" name="Picture 2" descr="http://4.bp.blogspot.com/-HNCCS5wCSJY/Tfj79_iqnkI/AAAAAAAABEI/Iq6aDqwnEBc/s1600/neuron6.png"/>
          <p:cNvPicPr>
            <a:picLocks noChangeAspect="1" noChangeArrowheads="1"/>
          </p:cNvPicPr>
          <p:nvPr/>
        </p:nvPicPr>
        <p:blipFill>
          <a:blip r:embed="rId2"/>
          <a:srcRect/>
          <a:stretch>
            <a:fillRect/>
          </a:stretch>
        </p:blipFill>
        <p:spPr bwMode="auto">
          <a:xfrm>
            <a:off x="1219200" y="914400"/>
            <a:ext cx="7362825" cy="55245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Neurotransmitters</a:t>
            </a:r>
            <a:endParaRPr lang="en-US" dirty="0">
              <a:solidFill>
                <a:srgbClr val="7030A0"/>
              </a:solidFill>
            </a:endParaRPr>
          </a:p>
        </p:txBody>
      </p:sp>
      <p:sp>
        <p:nvSpPr>
          <p:cNvPr id="3" name="Content Placeholder 2"/>
          <p:cNvSpPr>
            <a:spLocks noGrp="1"/>
          </p:cNvSpPr>
          <p:nvPr>
            <p:ph idx="1"/>
          </p:nvPr>
        </p:nvSpPr>
        <p:spPr/>
        <p:txBody>
          <a:bodyPr/>
          <a:lstStyle/>
          <a:p>
            <a:r>
              <a:rPr lang="en-US" dirty="0" smtClean="0"/>
              <a:t>Acetylcholine</a:t>
            </a:r>
          </a:p>
          <a:p>
            <a:r>
              <a:rPr lang="en-US" dirty="0" smtClean="0"/>
              <a:t>Norepinephrine</a:t>
            </a:r>
          </a:p>
          <a:p>
            <a:r>
              <a:rPr lang="en-US" dirty="0" smtClean="0"/>
              <a:t>Dopamine</a:t>
            </a:r>
          </a:p>
          <a:p>
            <a:r>
              <a:rPr lang="en-US" dirty="0" smtClean="0"/>
              <a:t>Serotonin</a:t>
            </a:r>
          </a:p>
          <a:p>
            <a:r>
              <a:rPr lang="en-US" dirty="0" smtClean="0"/>
              <a:t>Glutamate</a:t>
            </a:r>
          </a:p>
          <a:p>
            <a:r>
              <a:rPr lang="en-US" dirty="0" smtClean="0"/>
              <a:t>GABA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Major Neurotransmitters</a:t>
            </a:r>
            <a:endParaRPr lang="es-SV" dirty="0">
              <a:solidFill>
                <a:srgbClr val="7030A0"/>
              </a:solidFill>
            </a:endParaRPr>
          </a:p>
        </p:txBody>
      </p:sp>
      <p:sp>
        <p:nvSpPr>
          <p:cNvPr id="3" name="Content Placeholder 2"/>
          <p:cNvSpPr>
            <a:spLocks noGrp="1"/>
          </p:cNvSpPr>
          <p:nvPr>
            <p:ph idx="1"/>
          </p:nvPr>
        </p:nvSpPr>
        <p:spPr>
          <a:xfrm>
            <a:off x="762000" y="1371600"/>
            <a:ext cx="6777317" cy="3924748"/>
          </a:xfrm>
        </p:spPr>
        <p:txBody>
          <a:bodyPr>
            <a:normAutofit fontScale="92500" lnSpcReduction="20000"/>
          </a:bodyPr>
          <a:lstStyle/>
          <a:p>
            <a:r>
              <a:rPr lang="en-US" i="1" dirty="0" smtClean="0">
                <a:solidFill>
                  <a:srgbClr val="7030A0"/>
                </a:solidFill>
              </a:rPr>
              <a:t>Acetylcholine</a:t>
            </a:r>
          </a:p>
          <a:p>
            <a:pPr lvl="1"/>
            <a:r>
              <a:rPr lang="en-US" dirty="0" smtClean="0"/>
              <a:t>Enables muscle action, learning, and memory. When there’s too little causes Alzheimer’s disease.</a:t>
            </a:r>
          </a:p>
          <a:p>
            <a:r>
              <a:rPr lang="en-US" i="1" dirty="0" smtClean="0">
                <a:solidFill>
                  <a:srgbClr val="7030A0"/>
                </a:solidFill>
              </a:rPr>
              <a:t>Norepinephrine</a:t>
            </a:r>
          </a:p>
          <a:p>
            <a:pPr lvl="1"/>
            <a:r>
              <a:rPr lang="en-US" dirty="0" smtClean="0"/>
              <a:t>Regulates mood and physical and mental arousal. Undersupply can depress mood.</a:t>
            </a:r>
          </a:p>
          <a:p>
            <a:r>
              <a:rPr lang="en-US" i="1" dirty="0" smtClean="0">
                <a:solidFill>
                  <a:srgbClr val="7030A0"/>
                </a:solidFill>
              </a:rPr>
              <a:t>Serotonin</a:t>
            </a:r>
          </a:p>
          <a:p>
            <a:pPr lvl="1"/>
            <a:r>
              <a:rPr lang="en-US" dirty="0" smtClean="0"/>
              <a:t>Affects mood, hunger, sleep, and arousal. Under supply can cause depression.</a:t>
            </a:r>
          </a:p>
          <a:p>
            <a:endParaRPr lang="en-US" dirty="0" smtClean="0"/>
          </a:p>
        </p:txBody>
      </p:sp>
    </p:spTree>
    <p:extLst>
      <p:ext uri="{BB962C8B-B14F-4D97-AF65-F5344CB8AC3E}">
        <p14:creationId xmlns:p14="http://schemas.microsoft.com/office/powerpoint/2010/main" xmlns="" val="2741983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911</TotalTime>
  <Words>1262</Words>
  <Application>Microsoft Office PowerPoint</Application>
  <PresentationFormat>On-screen Show (4:3)</PresentationFormat>
  <Paragraphs>229</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Biology and Behavior</vt:lpstr>
      <vt:lpstr>Intro</vt:lpstr>
      <vt:lpstr>What are neurons?</vt:lpstr>
      <vt:lpstr>How does it work?</vt:lpstr>
      <vt:lpstr>Slide 5</vt:lpstr>
      <vt:lpstr>Neurotransmitters</vt:lpstr>
      <vt:lpstr>Slide 7</vt:lpstr>
      <vt:lpstr>Neurotransmitters</vt:lpstr>
      <vt:lpstr>Major Neurotransmitters</vt:lpstr>
      <vt:lpstr>Major Neurotransmitters</vt:lpstr>
      <vt:lpstr>Major Neurotransmitters</vt:lpstr>
      <vt:lpstr>More neurotransmitters </vt:lpstr>
      <vt:lpstr>Ex: how to treat schizophrenia </vt:lpstr>
      <vt:lpstr>Neural Communication</vt:lpstr>
      <vt:lpstr>Neural Communication</vt:lpstr>
      <vt:lpstr> The Nervous system</vt:lpstr>
      <vt:lpstr>The Nervous System</vt:lpstr>
      <vt:lpstr>The Nervous System</vt:lpstr>
      <vt:lpstr>The Nervous System</vt:lpstr>
      <vt:lpstr>The Nervous System</vt:lpstr>
      <vt:lpstr>Autonomic Nervous System</vt:lpstr>
      <vt:lpstr>Peripheral Nervous System</vt:lpstr>
      <vt:lpstr>The Central Nervous system</vt:lpstr>
      <vt:lpstr>The sympathetic nervous system</vt:lpstr>
      <vt:lpstr>Parasympathetic Nervous System</vt:lpstr>
      <vt:lpstr>The Nervous System</vt:lpstr>
      <vt:lpstr>The Nervous System</vt:lpstr>
      <vt:lpstr>The Nervous System</vt:lpstr>
      <vt:lpstr>The Nervous System</vt:lpstr>
      <vt:lpstr>The Nervous System</vt:lpstr>
      <vt:lpstr>Nervous System: Two Main Parts </vt:lpstr>
      <vt:lpstr>Slide 32</vt:lpstr>
      <vt:lpstr>QUIZ </vt:lpstr>
      <vt:lpstr>Slide 34</vt:lpstr>
      <vt:lpstr>Slide 35</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and Behavior</dc:title>
  <dc:creator>pete</dc:creator>
  <cp:lastModifiedBy>pete</cp:lastModifiedBy>
  <cp:revision>63</cp:revision>
  <dcterms:created xsi:type="dcterms:W3CDTF">2012-09-12T12:01:50Z</dcterms:created>
  <dcterms:modified xsi:type="dcterms:W3CDTF">2014-02-21T15:24:18Z</dcterms:modified>
</cp:coreProperties>
</file>