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6" r:id="rId3"/>
    <p:sldId id="257" r:id="rId4"/>
    <p:sldId id="271" r:id="rId5"/>
    <p:sldId id="258" r:id="rId6"/>
    <p:sldId id="259" r:id="rId7"/>
    <p:sldId id="260" r:id="rId8"/>
    <p:sldId id="261" r:id="rId9"/>
    <p:sldId id="262" r:id="rId10"/>
    <p:sldId id="272" r:id="rId11"/>
    <p:sldId id="263" r:id="rId12"/>
    <p:sldId id="273" r:id="rId13"/>
    <p:sldId id="274" r:id="rId14"/>
    <p:sldId id="264" r:id="rId15"/>
    <p:sldId id="265" r:id="rId16"/>
    <p:sldId id="266"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78" autoAdjust="0"/>
    <p:restoredTop sz="86343" autoAdjust="0"/>
  </p:normalViewPr>
  <p:slideViewPr>
    <p:cSldViewPr>
      <p:cViewPr varScale="1">
        <p:scale>
          <a:sx n="48" d="100"/>
          <a:sy n="48" d="100"/>
        </p:scale>
        <p:origin x="-90" y="-438"/>
      </p:cViewPr>
      <p:guideLst>
        <p:guide orient="horz" pos="2160"/>
        <p:guide pos="2880"/>
      </p:guideLst>
    </p:cSldViewPr>
  </p:slideViewPr>
  <p:outlineViewPr>
    <p:cViewPr>
      <p:scale>
        <a:sx n="33" d="100"/>
        <a:sy n="33" d="100"/>
      </p:scale>
      <p:origin x="0" y="1001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E29F5-A1FD-4462-8129-2117436196D6}"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56F8A39-BB1A-4CDB-BA76-0C05C489CC79}">
      <dgm:prSet phldrT="[Text]"/>
      <dgm:spPr/>
      <dgm:t>
        <a:bodyPr/>
        <a:lstStyle/>
        <a:p>
          <a:r>
            <a:rPr lang="en-US" dirty="0" smtClean="0"/>
            <a:t>Dharma </a:t>
          </a:r>
          <a:endParaRPr lang="en-US" dirty="0"/>
        </a:p>
      </dgm:t>
    </dgm:pt>
    <dgm:pt modelId="{BDD1C579-04B6-4CCD-B827-400115E31021}" type="parTrans" cxnId="{FA8F83BD-B0CF-4C3B-85FC-C2351412B4E7}">
      <dgm:prSet/>
      <dgm:spPr/>
      <dgm:t>
        <a:bodyPr/>
        <a:lstStyle/>
        <a:p>
          <a:endParaRPr lang="en-US"/>
        </a:p>
      </dgm:t>
    </dgm:pt>
    <dgm:pt modelId="{24901BAF-89F4-4F84-B008-F9EAF7900889}" type="sibTrans" cxnId="{FA8F83BD-B0CF-4C3B-85FC-C2351412B4E7}">
      <dgm:prSet/>
      <dgm:spPr/>
      <dgm:t>
        <a:bodyPr/>
        <a:lstStyle/>
        <a:p>
          <a:endParaRPr lang="en-US"/>
        </a:p>
      </dgm:t>
    </dgm:pt>
    <dgm:pt modelId="{D5AA045B-105D-4550-8153-3DA95D3A4C77}">
      <dgm:prSet phldrT="[Text]"/>
      <dgm:spPr/>
      <dgm:t>
        <a:bodyPr/>
        <a:lstStyle/>
        <a:p>
          <a:r>
            <a:rPr lang="en-US" dirty="0" smtClean="0"/>
            <a:t>A person’s spiritual duties and obligations, which he or she must follow to achieve liberation</a:t>
          </a:r>
          <a:endParaRPr lang="en-US" dirty="0"/>
        </a:p>
      </dgm:t>
    </dgm:pt>
    <dgm:pt modelId="{A644DCAC-43C1-4B14-A975-6429F4F000C9}" type="parTrans" cxnId="{B9ABFC17-596F-4A8A-A21A-D38266D4D1DE}">
      <dgm:prSet/>
      <dgm:spPr/>
      <dgm:t>
        <a:bodyPr/>
        <a:lstStyle/>
        <a:p>
          <a:endParaRPr lang="en-US"/>
        </a:p>
      </dgm:t>
    </dgm:pt>
    <dgm:pt modelId="{93EF270F-D575-47E8-876C-21E3CFCC13F2}" type="sibTrans" cxnId="{B9ABFC17-596F-4A8A-A21A-D38266D4D1DE}">
      <dgm:prSet/>
      <dgm:spPr/>
      <dgm:t>
        <a:bodyPr/>
        <a:lstStyle/>
        <a:p>
          <a:endParaRPr lang="en-US"/>
        </a:p>
      </dgm:t>
    </dgm:pt>
    <dgm:pt modelId="{B6AD0158-2E85-40DA-A818-42650144D55D}">
      <dgm:prSet phldrT="[Text]"/>
      <dgm:spPr/>
      <dgm:t>
        <a:bodyPr/>
        <a:lstStyle/>
        <a:p>
          <a:r>
            <a:rPr lang="en-US" dirty="0" smtClean="0"/>
            <a:t>Karma</a:t>
          </a:r>
          <a:endParaRPr lang="en-US" dirty="0"/>
        </a:p>
      </dgm:t>
    </dgm:pt>
    <dgm:pt modelId="{E99385A5-3944-4E48-909A-0E25A4CD7A07}" type="parTrans" cxnId="{F91DD2AB-CBFB-4508-BFDF-C4E55A96E585}">
      <dgm:prSet/>
      <dgm:spPr/>
      <dgm:t>
        <a:bodyPr/>
        <a:lstStyle/>
        <a:p>
          <a:endParaRPr lang="en-US"/>
        </a:p>
      </dgm:t>
    </dgm:pt>
    <dgm:pt modelId="{243EDCC2-D259-4E9A-9820-5A26B0DF5F3E}" type="sibTrans" cxnId="{F91DD2AB-CBFB-4508-BFDF-C4E55A96E585}">
      <dgm:prSet/>
      <dgm:spPr/>
      <dgm:t>
        <a:bodyPr/>
        <a:lstStyle/>
        <a:p>
          <a:endParaRPr lang="en-US"/>
        </a:p>
      </dgm:t>
    </dgm:pt>
    <dgm:pt modelId="{262D5474-A2C3-460A-BEC6-E57C2391353A}">
      <dgm:prSet phldrT="[Text]"/>
      <dgm:spPr/>
      <dgm:t>
        <a:bodyPr/>
        <a:lstStyle/>
        <a:p>
          <a:r>
            <a:rPr lang="en-US" dirty="0" smtClean="0"/>
            <a:t>The sum effect of a person’s actions, both good and bad, which helps shape future experiences.</a:t>
          </a:r>
          <a:endParaRPr lang="en-US" dirty="0"/>
        </a:p>
      </dgm:t>
    </dgm:pt>
    <dgm:pt modelId="{10A50DCB-89BA-44CF-9B4D-947576E5062E}" type="parTrans" cxnId="{DA3D839B-8D37-413A-B23F-FCE962871EAB}">
      <dgm:prSet/>
      <dgm:spPr/>
      <dgm:t>
        <a:bodyPr/>
        <a:lstStyle/>
        <a:p>
          <a:endParaRPr lang="en-US"/>
        </a:p>
      </dgm:t>
    </dgm:pt>
    <dgm:pt modelId="{D044D90D-927F-46A0-8168-ACCB91FCE2CC}" type="sibTrans" cxnId="{DA3D839B-8D37-413A-B23F-FCE962871EAB}">
      <dgm:prSet/>
      <dgm:spPr/>
      <dgm:t>
        <a:bodyPr/>
        <a:lstStyle/>
        <a:p>
          <a:endParaRPr lang="en-US"/>
        </a:p>
      </dgm:t>
    </dgm:pt>
    <dgm:pt modelId="{714AFAD9-9D03-4EEA-9633-7C95953B9AD3}">
      <dgm:prSet phldrT="[Text]"/>
      <dgm:spPr/>
      <dgm:t>
        <a:bodyPr/>
        <a:lstStyle/>
        <a:p>
          <a:r>
            <a:rPr lang="en-US" dirty="0" err="1" smtClean="0"/>
            <a:t>Samsara</a:t>
          </a:r>
          <a:endParaRPr lang="en-US" dirty="0"/>
        </a:p>
      </dgm:t>
    </dgm:pt>
    <dgm:pt modelId="{A013DFC1-9930-44C2-9145-AEE0EA588132}" type="parTrans" cxnId="{AF0CDADC-E398-438B-B9EE-B528B6540565}">
      <dgm:prSet/>
      <dgm:spPr/>
      <dgm:t>
        <a:bodyPr/>
        <a:lstStyle/>
        <a:p>
          <a:endParaRPr lang="en-US"/>
        </a:p>
      </dgm:t>
    </dgm:pt>
    <dgm:pt modelId="{79E16D8A-EE72-455A-8285-3FEE016AFBE6}" type="sibTrans" cxnId="{AF0CDADC-E398-438B-B9EE-B528B6540565}">
      <dgm:prSet/>
      <dgm:spPr/>
      <dgm:t>
        <a:bodyPr/>
        <a:lstStyle/>
        <a:p>
          <a:endParaRPr lang="en-US"/>
        </a:p>
      </dgm:t>
    </dgm:pt>
    <dgm:pt modelId="{01293F76-1C3E-46CE-AAAE-BA36B914C691}">
      <dgm:prSet phldrT="[Text]"/>
      <dgm:spPr/>
      <dgm:t>
        <a:bodyPr/>
        <a:lstStyle/>
        <a:p>
          <a:r>
            <a:rPr lang="en-US" dirty="0" smtClean="0"/>
            <a:t>Reincarnation; the cycle of birth, death, and rebirth a person follows before achieving liberation </a:t>
          </a:r>
          <a:endParaRPr lang="en-US" dirty="0"/>
        </a:p>
      </dgm:t>
    </dgm:pt>
    <dgm:pt modelId="{D0F69E7E-B163-49BF-A661-59A358404AAD}" type="parTrans" cxnId="{532A0E97-E567-477B-9EC6-748422B7961E}">
      <dgm:prSet/>
      <dgm:spPr/>
      <dgm:t>
        <a:bodyPr/>
        <a:lstStyle/>
        <a:p>
          <a:endParaRPr lang="en-US"/>
        </a:p>
      </dgm:t>
    </dgm:pt>
    <dgm:pt modelId="{A6D812AF-22ED-40B0-9316-6C5AAAD5EB41}" type="sibTrans" cxnId="{532A0E97-E567-477B-9EC6-748422B7961E}">
      <dgm:prSet/>
      <dgm:spPr/>
      <dgm:t>
        <a:bodyPr/>
        <a:lstStyle/>
        <a:p>
          <a:endParaRPr lang="en-US"/>
        </a:p>
      </dgm:t>
    </dgm:pt>
    <dgm:pt modelId="{C7DA0A7C-ECE7-4585-81B6-E2F88CCA51F6}">
      <dgm:prSet phldrT="[Text]"/>
      <dgm:spPr/>
      <dgm:t>
        <a:bodyPr/>
        <a:lstStyle/>
        <a:p>
          <a:endParaRPr lang="en-US" dirty="0"/>
        </a:p>
      </dgm:t>
    </dgm:pt>
    <dgm:pt modelId="{25F6B193-CFB3-43CF-B90C-3401794016FA}" type="parTrans" cxnId="{0F3E0B34-23BD-4B3A-87EE-107BF02A7480}">
      <dgm:prSet/>
      <dgm:spPr/>
      <dgm:t>
        <a:bodyPr/>
        <a:lstStyle/>
        <a:p>
          <a:endParaRPr lang="en-US"/>
        </a:p>
      </dgm:t>
    </dgm:pt>
    <dgm:pt modelId="{B8BB768F-38C1-40A5-91A2-65A3C05F60F1}" type="sibTrans" cxnId="{0F3E0B34-23BD-4B3A-87EE-107BF02A7480}">
      <dgm:prSet/>
      <dgm:spPr/>
      <dgm:t>
        <a:bodyPr/>
        <a:lstStyle/>
        <a:p>
          <a:endParaRPr lang="en-US"/>
        </a:p>
      </dgm:t>
    </dgm:pt>
    <dgm:pt modelId="{CFCDCF19-B057-4D81-A536-F983AF4AAF8C}">
      <dgm:prSet/>
      <dgm:spPr/>
      <dgm:t>
        <a:bodyPr/>
        <a:lstStyle/>
        <a:p>
          <a:r>
            <a:rPr lang="en-US" dirty="0" err="1" smtClean="0"/>
            <a:t>Moksha</a:t>
          </a:r>
          <a:endParaRPr lang="en-US" dirty="0"/>
        </a:p>
      </dgm:t>
    </dgm:pt>
    <dgm:pt modelId="{920727C4-79DB-42B3-B075-424C97B72532}" type="parTrans" cxnId="{2BB8C670-3C21-4AE3-849F-B7BAFA45EEDD}">
      <dgm:prSet/>
      <dgm:spPr/>
      <dgm:t>
        <a:bodyPr/>
        <a:lstStyle/>
        <a:p>
          <a:endParaRPr lang="en-US"/>
        </a:p>
      </dgm:t>
    </dgm:pt>
    <dgm:pt modelId="{E1543F80-49BA-4D9B-88EA-6AB66BD9819B}" type="sibTrans" cxnId="{2BB8C670-3C21-4AE3-849F-B7BAFA45EEDD}">
      <dgm:prSet/>
      <dgm:spPr/>
      <dgm:t>
        <a:bodyPr/>
        <a:lstStyle/>
        <a:p>
          <a:endParaRPr lang="en-US"/>
        </a:p>
      </dgm:t>
    </dgm:pt>
    <dgm:pt modelId="{CE8158B2-CE43-49DC-A7F7-EDE99DD21AD5}">
      <dgm:prSet/>
      <dgm:spPr/>
      <dgm:t>
        <a:bodyPr/>
        <a:lstStyle/>
        <a:p>
          <a:r>
            <a:rPr lang="en-US" dirty="0" smtClean="0"/>
            <a:t>Liberation; release from the cycle of reincarnation, and joining the atman</a:t>
          </a:r>
          <a:endParaRPr lang="en-US" dirty="0"/>
        </a:p>
      </dgm:t>
    </dgm:pt>
    <dgm:pt modelId="{BABBE58A-176C-4165-8359-865E6EB44608}" type="parTrans" cxnId="{BED25A67-9AC9-486B-9466-A161F8933D2B}">
      <dgm:prSet/>
      <dgm:spPr/>
      <dgm:t>
        <a:bodyPr/>
        <a:lstStyle/>
        <a:p>
          <a:endParaRPr lang="en-US"/>
        </a:p>
      </dgm:t>
    </dgm:pt>
    <dgm:pt modelId="{088326F0-5D0B-4054-A81B-545DE160F5BC}" type="sibTrans" cxnId="{BED25A67-9AC9-486B-9466-A161F8933D2B}">
      <dgm:prSet/>
      <dgm:spPr/>
      <dgm:t>
        <a:bodyPr/>
        <a:lstStyle/>
        <a:p>
          <a:endParaRPr lang="en-US"/>
        </a:p>
      </dgm:t>
    </dgm:pt>
    <dgm:pt modelId="{8AF7FD05-8C3E-4750-A7F3-1C55CC84105C}" type="pres">
      <dgm:prSet presAssocID="{45EE29F5-A1FD-4462-8129-2117436196D6}" presName="Name0" presStyleCnt="0">
        <dgm:presLayoutVars>
          <dgm:dir/>
          <dgm:animLvl val="lvl"/>
          <dgm:resizeHandles val="exact"/>
        </dgm:presLayoutVars>
      </dgm:prSet>
      <dgm:spPr/>
      <dgm:t>
        <a:bodyPr/>
        <a:lstStyle/>
        <a:p>
          <a:endParaRPr lang="en-US"/>
        </a:p>
      </dgm:t>
    </dgm:pt>
    <dgm:pt modelId="{B00BA44E-8CC8-4F55-B4DB-2783792E986B}" type="pres">
      <dgm:prSet presAssocID="{456F8A39-BB1A-4CDB-BA76-0C05C489CC79}" presName="linNode" presStyleCnt="0"/>
      <dgm:spPr/>
    </dgm:pt>
    <dgm:pt modelId="{F5F5E809-5F56-4186-9C4E-CF4C9CA09CF1}" type="pres">
      <dgm:prSet presAssocID="{456F8A39-BB1A-4CDB-BA76-0C05C489CC79}" presName="parentText" presStyleLbl="node1" presStyleIdx="0" presStyleCnt="4" custLinFactNeighborY="-208">
        <dgm:presLayoutVars>
          <dgm:chMax val="1"/>
          <dgm:bulletEnabled val="1"/>
        </dgm:presLayoutVars>
      </dgm:prSet>
      <dgm:spPr/>
      <dgm:t>
        <a:bodyPr/>
        <a:lstStyle/>
        <a:p>
          <a:endParaRPr lang="en-US"/>
        </a:p>
      </dgm:t>
    </dgm:pt>
    <dgm:pt modelId="{A9664511-8B6F-418E-85CE-4F1E0ECA283E}" type="pres">
      <dgm:prSet presAssocID="{456F8A39-BB1A-4CDB-BA76-0C05C489CC79}" presName="descendantText" presStyleLbl="alignAccFollowNode1" presStyleIdx="0" presStyleCnt="4">
        <dgm:presLayoutVars>
          <dgm:bulletEnabled val="1"/>
        </dgm:presLayoutVars>
      </dgm:prSet>
      <dgm:spPr/>
      <dgm:t>
        <a:bodyPr/>
        <a:lstStyle/>
        <a:p>
          <a:endParaRPr lang="en-US"/>
        </a:p>
      </dgm:t>
    </dgm:pt>
    <dgm:pt modelId="{3A638B6F-1DD8-4495-B79D-569AD3EDD85C}" type="pres">
      <dgm:prSet presAssocID="{24901BAF-89F4-4F84-B008-F9EAF7900889}" presName="sp" presStyleCnt="0"/>
      <dgm:spPr/>
    </dgm:pt>
    <dgm:pt modelId="{07E1A497-9059-4D68-9D40-FF3116E3EE89}" type="pres">
      <dgm:prSet presAssocID="{B6AD0158-2E85-40DA-A818-42650144D55D}" presName="linNode" presStyleCnt="0"/>
      <dgm:spPr/>
    </dgm:pt>
    <dgm:pt modelId="{3CFD05E8-C6A4-472A-947A-2B50A126BD86}" type="pres">
      <dgm:prSet presAssocID="{B6AD0158-2E85-40DA-A818-42650144D55D}" presName="parentText" presStyleLbl="node1" presStyleIdx="1" presStyleCnt="4">
        <dgm:presLayoutVars>
          <dgm:chMax val="1"/>
          <dgm:bulletEnabled val="1"/>
        </dgm:presLayoutVars>
      </dgm:prSet>
      <dgm:spPr/>
      <dgm:t>
        <a:bodyPr/>
        <a:lstStyle/>
        <a:p>
          <a:endParaRPr lang="en-US"/>
        </a:p>
      </dgm:t>
    </dgm:pt>
    <dgm:pt modelId="{E2158F55-4A80-4FDB-9321-1C04F889749D}" type="pres">
      <dgm:prSet presAssocID="{B6AD0158-2E85-40DA-A818-42650144D55D}" presName="descendantText" presStyleLbl="alignAccFollowNode1" presStyleIdx="1" presStyleCnt="4">
        <dgm:presLayoutVars>
          <dgm:bulletEnabled val="1"/>
        </dgm:presLayoutVars>
      </dgm:prSet>
      <dgm:spPr/>
      <dgm:t>
        <a:bodyPr/>
        <a:lstStyle/>
        <a:p>
          <a:endParaRPr lang="en-US"/>
        </a:p>
      </dgm:t>
    </dgm:pt>
    <dgm:pt modelId="{413F6839-D33D-475C-926A-57A99E29AA2E}" type="pres">
      <dgm:prSet presAssocID="{243EDCC2-D259-4E9A-9820-5A26B0DF5F3E}" presName="sp" presStyleCnt="0"/>
      <dgm:spPr/>
    </dgm:pt>
    <dgm:pt modelId="{F92C5ED1-DD91-47FA-92DF-CC6C33B01DDD}" type="pres">
      <dgm:prSet presAssocID="{CFCDCF19-B057-4D81-A536-F983AF4AAF8C}" presName="linNode" presStyleCnt="0"/>
      <dgm:spPr/>
    </dgm:pt>
    <dgm:pt modelId="{5B958216-6724-48BD-BB52-2A9172547CE4}" type="pres">
      <dgm:prSet presAssocID="{CFCDCF19-B057-4D81-A536-F983AF4AAF8C}" presName="parentText" presStyleLbl="node1" presStyleIdx="2" presStyleCnt="4">
        <dgm:presLayoutVars>
          <dgm:chMax val="1"/>
          <dgm:bulletEnabled val="1"/>
        </dgm:presLayoutVars>
      </dgm:prSet>
      <dgm:spPr/>
      <dgm:t>
        <a:bodyPr/>
        <a:lstStyle/>
        <a:p>
          <a:endParaRPr lang="en-US"/>
        </a:p>
      </dgm:t>
    </dgm:pt>
    <dgm:pt modelId="{B0146A05-2774-4C88-A176-98EC15E1473F}" type="pres">
      <dgm:prSet presAssocID="{CFCDCF19-B057-4D81-A536-F983AF4AAF8C}" presName="descendantText" presStyleLbl="alignAccFollowNode1" presStyleIdx="2" presStyleCnt="4">
        <dgm:presLayoutVars>
          <dgm:bulletEnabled val="1"/>
        </dgm:presLayoutVars>
      </dgm:prSet>
      <dgm:spPr/>
      <dgm:t>
        <a:bodyPr/>
        <a:lstStyle/>
        <a:p>
          <a:endParaRPr lang="en-US"/>
        </a:p>
      </dgm:t>
    </dgm:pt>
    <dgm:pt modelId="{047B5287-3F1B-4114-B526-C71AEF408F47}" type="pres">
      <dgm:prSet presAssocID="{E1543F80-49BA-4D9B-88EA-6AB66BD9819B}" presName="sp" presStyleCnt="0"/>
      <dgm:spPr/>
    </dgm:pt>
    <dgm:pt modelId="{20F563BC-DFAE-476B-9772-8301755F0492}" type="pres">
      <dgm:prSet presAssocID="{714AFAD9-9D03-4EEA-9633-7C95953B9AD3}" presName="linNode" presStyleCnt="0"/>
      <dgm:spPr/>
    </dgm:pt>
    <dgm:pt modelId="{651C1077-981B-4B6E-84A6-D9805FFF53B9}" type="pres">
      <dgm:prSet presAssocID="{714AFAD9-9D03-4EEA-9633-7C95953B9AD3}" presName="parentText" presStyleLbl="node1" presStyleIdx="3" presStyleCnt="4">
        <dgm:presLayoutVars>
          <dgm:chMax val="1"/>
          <dgm:bulletEnabled val="1"/>
        </dgm:presLayoutVars>
      </dgm:prSet>
      <dgm:spPr/>
      <dgm:t>
        <a:bodyPr/>
        <a:lstStyle/>
        <a:p>
          <a:endParaRPr lang="en-US"/>
        </a:p>
      </dgm:t>
    </dgm:pt>
    <dgm:pt modelId="{E2FD4780-E71F-400C-A037-35E6D485E0A5}" type="pres">
      <dgm:prSet presAssocID="{714AFAD9-9D03-4EEA-9633-7C95953B9AD3}" presName="descendantText" presStyleLbl="alignAccFollowNode1" presStyleIdx="3" presStyleCnt="4">
        <dgm:presLayoutVars>
          <dgm:bulletEnabled val="1"/>
        </dgm:presLayoutVars>
      </dgm:prSet>
      <dgm:spPr/>
      <dgm:t>
        <a:bodyPr/>
        <a:lstStyle/>
        <a:p>
          <a:endParaRPr lang="en-US"/>
        </a:p>
      </dgm:t>
    </dgm:pt>
  </dgm:ptLst>
  <dgm:cxnLst>
    <dgm:cxn modelId="{EB7AF5CD-A20F-4622-98F4-D897DC83D35B}" type="presOf" srcId="{CE8158B2-CE43-49DC-A7F7-EDE99DD21AD5}" destId="{B0146A05-2774-4C88-A176-98EC15E1473F}" srcOrd="0" destOrd="0" presId="urn:microsoft.com/office/officeart/2005/8/layout/vList5"/>
    <dgm:cxn modelId="{0F3E0B34-23BD-4B3A-87EE-107BF02A7480}" srcId="{B6AD0158-2E85-40DA-A818-42650144D55D}" destId="{C7DA0A7C-ECE7-4585-81B6-E2F88CCA51F6}" srcOrd="1" destOrd="0" parTransId="{25F6B193-CFB3-43CF-B90C-3401794016FA}" sibTransId="{B8BB768F-38C1-40A5-91A2-65A3C05F60F1}"/>
    <dgm:cxn modelId="{AF0CDADC-E398-438B-B9EE-B528B6540565}" srcId="{45EE29F5-A1FD-4462-8129-2117436196D6}" destId="{714AFAD9-9D03-4EEA-9633-7C95953B9AD3}" srcOrd="3" destOrd="0" parTransId="{A013DFC1-9930-44C2-9145-AEE0EA588132}" sibTransId="{79E16D8A-EE72-455A-8285-3FEE016AFBE6}"/>
    <dgm:cxn modelId="{4F7430EB-D1F1-46E4-8385-C4AA9AE368C2}" type="presOf" srcId="{B6AD0158-2E85-40DA-A818-42650144D55D}" destId="{3CFD05E8-C6A4-472A-947A-2B50A126BD86}" srcOrd="0" destOrd="0" presId="urn:microsoft.com/office/officeart/2005/8/layout/vList5"/>
    <dgm:cxn modelId="{350780D8-70C5-4637-A952-C8130412A770}" type="presOf" srcId="{D5AA045B-105D-4550-8153-3DA95D3A4C77}" destId="{A9664511-8B6F-418E-85CE-4F1E0ECA283E}" srcOrd="0" destOrd="0" presId="urn:microsoft.com/office/officeart/2005/8/layout/vList5"/>
    <dgm:cxn modelId="{E97E951B-F3B5-4540-B0F0-B6E6C82272ED}" type="presOf" srcId="{CFCDCF19-B057-4D81-A536-F983AF4AAF8C}" destId="{5B958216-6724-48BD-BB52-2A9172547CE4}" srcOrd="0" destOrd="0" presId="urn:microsoft.com/office/officeart/2005/8/layout/vList5"/>
    <dgm:cxn modelId="{F91DD2AB-CBFB-4508-BFDF-C4E55A96E585}" srcId="{45EE29F5-A1FD-4462-8129-2117436196D6}" destId="{B6AD0158-2E85-40DA-A818-42650144D55D}" srcOrd="1" destOrd="0" parTransId="{E99385A5-3944-4E48-909A-0E25A4CD7A07}" sibTransId="{243EDCC2-D259-4E9A-9820-5A26B0DF5F3E}"/>
    <dgm:cxn modelId="{B9ABFC17-596F-4A8A-A21A-D38266D4D1DE}" srcId="{456F8A39-BB1A-4CDB-BA76-0C05C489CC79}" destId="{D5AA045B-105D-4550-8153-3DA95D3A4C77}" srcOrd="0" destOrd="0" parTransId="{A644DCAC-43C1-4B14-A975-6429F4F000C9}" sibTransId="{93EF270F-D575-47E8-876C-21E3CFCC13F2}"/>
    <dgm:cxn modelId="{63D23BAE-F341-4A11-83C7-A504D828E6E7}" type="presOf" srcId="{456F8A39-BB1A-4CDB-BA76-0C05C489CC79}" destId="{F5F5E809-5F56-4186-9C4E-CF4C9CA09CF1}" srcOrd="0" destOrd="0" presId="urn:microsoft.com/office/officeart/2005/8/layout/vList5"/>
    <dgm:cxn modelId="{C29B5DFB-7BAF-456B-A6D4-CDF7F2F84A55}" type="presOf" srcId="{C7DA0A7C-ECE7-4585-81B6-E2F88CCA51F6}" destId="{E2158F55-4A80-4FDB-9321-1C04F889749D}" srcOrd="0" destOrd="1" presId="urn:microsoft.com/office/officeart/2005/8/layout/vList5"/>
    <dgm:cxn modelId="{2BB8C670-3C21-4AE3-849F-B7BAFA45EEDD}" srcId="{45EE29F5-A1FD-4462-8129-2117436196D6}" destId="{CFCDCF19-B057-4D81-A536-F983AF4AAF8C}" srcOrd="2" destOrd="0" parTransId="{920727C4-79DB-42B3-B075-424C97B72532}" sibTransId="{E1543F80-49BA-4D9B-88EA-6AB66BD9819B}"/>
    <dgm:cxn modelId="{DA3D839B-8D37-413A-B23F-FCE962871EAB}" srcId="{B6AD0158-2E85-40DA-A818-42650144D55D}" destId="{262D5474-A2C3-460A-BEC6-E57C2391353A}" srcOrd="0" destOrd="0" parTransId="{10A50DCB-89BA-44CF-9B4D-947576E5062E}" sibTransId="{D044D90D-927F-46A0-8168-ACCB91FCE2CC}"/>
    <dgm:cxn modelId="{EC4CB795-0E84-4A27-9B1D-5E6CB27484AE}" type="presOf" srcId="{01293F76-1C3E-46CE-AAAE-BA36B914C691}" destId="{E2FD4780-E71F-400C-A037-35E6D485E0A5}" srcOrd="0" destOrd="0" presId="urn:microsoft.com/office/officeart/2005/8/layout/vList5"/>
    <dgm:cxn modelId="{35F94EC4-8F3C-486A-81D2-764BCFD7E13D}" type="presOf" srcId="{262D5474-A2C3-460A-BEC6-E57C2391353A}" destId="{E2158F55-4A80-4FDB-9321-1C04F889749D}" srcOrd="0" destOrd="0" presId="urn:microsoft.com/office/officeart/2005/8/layout/vList5"/>
    <dgm:cxn modelId="{BED25A67-9AC9-486B-9466-A161F8933D2B}" srcId="{CFCDCF19-B057-4D81-A536-F983AF4AAF8C}" destId="{CE8158B2-CE43-49DC-A7F7-EDE99DD21AD5}" srcOrd="0" destOrd="0" parTransId="{BABBE58A-176C-4165-8359-865E6EB44608}" sibTransId="{088326F0-5D0B-4054-A81B-545DE160F5BC}"/>
    <dgm:cxn modelId="{B99C68EF-343D-47C0-912B-174AAC3E9C13}" type="presOf" srcId="{45EE29F5-A1FD-4462-8129-2117436196D6}" destId="{8AF7FD05-8C3E-4750-A7F3-1C55CC84105C}" srcOrd="0" destOrd="0" presId="urn:microsoft.com/office/officeart/2005/8/layout/vList5"/>
    <dgm:cxn modelId="{FA8F83BD-B0CF-4C3B-85FC-C2351412B4E7}" srcId="{45EE29F5-A1FD-4462-8129-2117436196D6}" destId="{456F8A39-BB1A-4CDB-BA76-0C05C489CC79}" srcOrd="0" destOrd="0" parTransId="{BDD1C579-04B6-4CCD-B827-400115E31021}" sibTransId="{24901BAF-89F4-4F84-B008-F9EAF7900889}"/>
    <dgm:cxn modelId="{532A0E97-E567-477B-9EC6-748422B7961E}" srcId="{714AFAD9-9D03-4EEA-9633-7C95953B9AD3}" destId="{01293F76-1C3E-46CE-AAAE-BA36B914C691}" srcOrd="0" destOrd="0" parTransId="{D0F69E7E-B163-49BF-A661-59A358404AAD}" sibTransId="{A6D812AF-22ED-40B0-9316-6C5AAAD5EB41}"/>
    <dgm:cxn modelId="{20F4E448-30BA-4F2B-AB07-8D3FE63A0F2A}" type="presOf" srcId="{714AFAD9-9D03-4EEA-9633-7C95953B9AD3}" destId="{651C1077-981B-4B6E-84A6-D9805FFF53B9}" srcOrd="0" destOrd="0" presId="urn:microsoft.com/office/officeart/2005/8/layout/vList5"/>
    <dgm:cxn modelId="{DDC0FE75-0DB3-48B8-82B2-18620CF03A39}" type="presParOf" srcId="{8AF7FD05-8C3E-4750-A7F3-1C55CC84105C}" destId="{B00BA44E-8CC8-4F55-B4DB-2783792E986B}" srcOrd="0" destOrd="0" presId="urn:microsoft.com/office/officeart/2005/8/layout/vList5"/>
    <dgm:cxn modelId="{322675E8-4D97-45DA-92EF-A6E2B1EA005D}" type="presParOf" srcId="{B00BA44E-8CC8-4F55-B4DB-2783792E986B}" destId="{F5F5E809-5F56-4186-9C4E-CF4C9CA09CF1}" srcOrd="0" destOrd="0" presId="urn:microsoft.com/office/officeart/2005/8/layout/vList5"/>
    <dgm:cxn modelId="{B7F7A62E-F04A-4982-97AE-BA5997FB8253}" type="presParOf" srcId="{B00BA44E-8CC8-4F55-B4DB-2783792E986B}" destId="{A9664511-8B6F-418E-85CE-4F1E0ECA283E}" srcOrd="1" destOrd="0" presId="urn:microsoft.com/office/officeart/2005/8/layout/vList5"/>
    <dgm:cxn modelId="{20C01AC5-10B2-4468-B551-5809FDC99A63}" type="presParOf" srcId="{8AF7FD05-8C3E-4750-A7F3-1C55CC84105C}" destId="{3A638B6F-1DD8-4495-B79D-569AD3EDD85C}" srcOrd="1" destOrd="0" presId="urn:microsoft.com/office/officeart/2005/8/layout/vList5"/>
    <dgm:cxn modelId="{BF41E3A2-52C9-4EDE-90EF-53ED4B9D5477}" type="presParOf" srcId="{8AF7FD05-8C3E-4750-A7F3-1C55CC84105C}" destId="{07E1A497-9059-4D68-9D40-FF3116E3EE89}" srcOrd="2" destOrd="0" presId="urn:microsoft.com/office/officeart/2005/8/layout/vList5"/>
    <dgm:cxn modelId="{A1744ECC-C28D-4757-8339-604CFBB0A729}" type="presParOf" srcId="{07E1A497-9059-4D68-9D40-FF3116E3EE89}" destId="{3CFD05E8-C6A4-472A-947A-2B50A126BD86}" srcOrd="0" destOrd="0" presId="urn:microsoft.com/office/officeart/2005/8/layout/vList5"/>
    <dgm:cxn modelId="{E33FF463-D1F9-44DC-A6DB-2F30796D4824}" type="presParOf" srcId="{07E1A497-9059-4D68-9D40-FF3116E3EE89}" destId="{E2158F55-4A80-4FDB-9321-1C04F889749D}" srcOrd="1" destOrd="0" presId="urn:microsoft.com/office/officeart/2005/8/layout/vList5"/>
    <dgm:cxn modelId="{E42CB46D-AE4B-45A9-8FEF-DAE9A7E61021}" type="presParOf" srcId="{8AF7FD05-8C3E-4750-A7F3-1C55CC84105C}" destId="{413F6839-D33D-475C-926A-57A99E29AA2E}" srcOrd="3" destOrd="0" presId="urn:microsoft.com/office/officeart/2005/8/layout/vList5"/>
    <dgm:cxn modelId="{617C3368-E904-480B-8076-017EAF81EE61}" type="presParOf" srcId="{8AF7FD05-8C3E-4750-A7F3-1C55CC84105C}" destId="{F92C5ED1-DD91-47FA-92DF-CC6C33B01DDD}" srcOrd="4" destOrd="0" presId="urn:microsoft.com/office/officeart/2005/8/layout/vList5"/>
    <dgm:cxn modelId="{8F2F2655-6271-49D6-8D3A-D7A131CFFBA8}" type="presParOf" srcId="{F92C5ED1-DD91-47FA-92DF-CC6C33B01DDD}" destId="{5B958216-6724-48BD-BB52-2A9172547CE4}" srcOrd="0" destOrd="0" presId="urn:microsoft.com/office/officeart/2005/8/layout/vList5"/>
    <dgm:cxn modelId="{8AA6D0B2-E244-44C1-8EF9-A329FC4AB508}" type="presParOf" srcId="{F92C5ED1-DD91-47FA-92DF-CC6C33B01DDD}" destId="{B0146A05-2774-4C88-A176-98EC15E1473F}" srcOrd="1" destOrd="0" presId="urn:microsoft.com/office/officeart/2005/8/layout/vList5"/>
    <dgm:cxn modelId="{86BF6FCA-008C-4312-A4BC-078E38125845}" type="presParOf" srcId="{8AF7FD05-8C3E-4750-A7F3-1C55CC84105C}" destId="{047B5287-3F1B-4114-B526-C71AEF408F47}" srcOrd="5" destOrd="0" presId="urn:microsoft.com/office/officeart/2005/8/layout/vList5"/>
    <dgm:cxn modelId="{C9062BBA-A99A-467A-AA3C-B326851CA683}" type="presParOf" srcId="{8AF7FD05-8C3E-4750-A7F3-1C55CC84105C}" destId="{20F563BC-DFAE-476B-9772-8301755F0492}" srcOrd="6" destOrd="0" presId="urn:microsoft.com/office/officeart/2005/8/layout/vList5"/>
    <dgm:cxn modelId="{9961DC24-5F84-49BF-AFDA-E1816D61DE10}" type="presParOf" srcId="{20F563BC-DFAE-476B-9772-8301755F0492}" destId="{651C1077-981B-4B6E-84A6-D9805FFF53B9}" srcOrd="0" destOrd="0" presId="urn:microsoft.com/office/officeart/2005/8/layout/vList5"/>
    <dgm:cxn modelId="{EEB17236-6DEC-44B4-9D22-0FFF6BF331E7}" type="presParOf" srcId="{20F563BC-DFAE-476B-9772-8301755F0492}" destId="{E2FD4780-E71F-400C-A037-35E6D485E0A5}"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2F2757-76C8-4D63-BC0D-8671B065F4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6D142A7-6123-478F-9B38-B99B1327E374}" type="datetimeFigureOut">
              <a:rPr lang="en-US" smtClean="0"/>
              <a:pPr/>
              <a:t>9/17/2013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2F2757-76C8-4D63-BC0D-8671B065F467}"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6D142A7-6123-478F-9B38-B99B1327E374}" type="datetimeFigureOut">
              <a:rPr lang="en-US" smtClean="0"/>
              <a:pPr/>
              <a:t>9/17/2013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72F2757-76C8-4D63-BC0D-8671B065F4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Take out notes and have a seat</a:t>
            </a:r>
          </a:p>
          <a:p>
            <a:r>
              <a:rPr lang="en-US" dirty="0" smtClean="0"/>
              <a:t>Remain quiet</a:t>
            </a:r>
          </a:p>
          <a:p>
            <a:r>
              <a:rPr lang="en-US" dirty="0" smtClean="0"/>
              <a:t>Thanks </a:t>
            </a:r>
            <a:r>
              <a:rPr lang="en-US" dirty="0" smtClean="0">
                <a:sym typeface="Wingdings" pitchFamily="2" charset="2"/>
              </a:rPr>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0000" dirty="0" smtClean="0">
                <a:latin typeface="Copperplate Gothic Light" pitchFamily="34" charset="0"/>
              </a:rPr>
              <a:t>E</a:t>
            </a:r>
            <a:r>
              <a:rPr lang="en-US" sz="4400" dirty="0" smtClean="0">
                <a:latin typeface="Copperplate Gothic Light" pitchFamily="34" charset="0"/>
              </a:rPr>
              <a:t> </a:t>
            </a:r>
            <a:r>
              <a:rPr lang="en-US" dirty="0" smtClean="0">
                <a:latin typeface="Copperplate Gothic Light" pitchFamily="34" charset="0"/>
              </a:rPr>
              <a:t>economy </a:t>
            </a:r>
            <a:endParaRPr lang="en-US" dirty="0">
              <a:latin typeface="Copperplate Gothic Light"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and trade </a:t>
            </a:r>
            <a:endParaRPr lang="en-US" dirty="0"/>
          </a:p>
        </p:txBody>
      </p:sp>
      <p:sp>
        <p:nvSpPr>
          <p:cNvPr id="3" name="Content Placeholder 2"/>
          <p:cNvSpPr>
            <a:spLocks noGrp="1"/>
          </p:cNvSpPr>
          <p:nvPr>
            <p:ph idx="1"/>
          </p:nvPr>
        </p:nvSpPr>
        <p:spPr/>
        <p:txBody>
          <a:bodyPr>
            <a:normAutofit lnSpcReduction="10000"/>
          </a:bodyPr>
          <a:lstStyle/>
          <a:p>
            <a:r>
              <a:rPr lang="en-US" dirty="0" smtClean="0"/>
              <a:t>Traditional economy (based on agriculture and trade)</a:t>
            </a:r>
          </a:p>
          <a:p>
            <a:pPr>
              <a:buNone/>
            </a:pPr>
            <a:endParaRPr lang="en-US" dirty="0" smtClean="0"/>
          </a:p>
          <a:p>
            <a:r>
              <a:rPr lang="en-US" dirty="0" smtClean="0"/>
              <a:t>They had specialized workers (artisans) who made things such as pottery, metalwork, and jewelry.</a:t>
            </a:r>
          </a:p>
          <a:p>
            <a:pPr>
              <a:buNone/>
            </a:pPr>
            <a:endParaRPr lang="en-US" dirty="0" smtClean="0"/>
          </a:p>
          <a:p>
            <a:r>
              <a:rPr lang="en-US" dirty="0" smtClean="0"/>
              <a:t>They traded food and goods with nearby villages as well as distant civilizations—some as far as Mesopotamia!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792162"/>
          </a:xfrm>
        </p:spPr>
        <p:txBody>
          <a:bodyPr/>
          <a:lstStyle/>
          <a:p>
            <a:pPr eaLnBrk="1" hangingPunct="1"/>
            <a:r>
              <a:rPr lang="en-US" b="1" smtClean="0"/>
              <a:t>SILK ROAD</a:t>
            </a:r>
          </a:p>
        </p:txBody>
      </p:sp>
      <p:sp>
        <p:nvSpPr>
          <p:cNvPr id="12291" name="Rectangle 3"/>
          <p:cNvSpPr>
            <a:spLocks noGrp="1" noChangeArrowheads="1"/>
          </p:cNvSpPr>
          <p:nvPr>
            <p:ph type="body" idx="1"/>
          </p:nvPr>
        </p:nvSpPr>
        <p:spPr>
          <a:xfrm>
            <a:off x="228600" y="1143000"/>
            <a:ext cx="8686800" cy="5334000"/>
          </a:xfrm>
        </p:spPr>
        <p:txBody>
          <a:bodyPr/>
          <a:lstStyle/>
          <a:p>
            <a:pPr eaLnBrk="1" hangingPunct="1">
              <a:lnSpc>
                <a:spcPct val="90000"/>
              </a:lnSpc>
            </a:pPr>
            <a:r>
              <a:rPr lang="en-US" dirty="0" smtClean="0"/>
              <a:t>***The Silk Road was a vast system of trade routes that connected China with the West.</a:t>
            </a:r>
          </a:p>
          <a:p>
            <a:pPr eaLnBrk="1" hangingPunct="1">
              <a:lnSpc>
                <a:spcPct val="90000"/>
              </a:lnSpc>
              <a:buNone/>
            </a:pPr>
            <a:endParaRPr lang="en-US" dirty="0" smtClean="0"/>
          </a:p>
          <a:p>
            <a:pPr eaLnBrk="1" hangingPunct="1">
              <a:lnSpc>
                <a:spcPct val="90000"/>
              </a:lnSpc>
            </a:pPr>
            <a:r>
              <a:rPr lang="en-US" dirty="0" smtClean="0"/>
              <a:t>Stretched about 4,000 miles from China to Mesopotamia.</a:t>
            </a:r>
          </a:p>
          <a:p>
            <a:pPr eaLnBrk="1" hangingPunct="1">
              <a:lnSpc>
                <a:spcPct val="90000"/>
              </a:lnSpc>
              <a:buNone/>
            </a:pPr>
            <a:endParaRPr lang="en-US" dirty="0" smtClean="0"/>
          </a:p>
          <a:p>
            <a:pPr eaLnBrk="1" hangingPunct="1">
              <a:lnSpc>
                <a:spcPct val="90000"/>
              </a:lnSpc>
            </a:pPr>
            <a:r>
              <a:rPr lang="en-US" dirty="0" smtClean="0"/>
              <a:t>Only luxury goods were carried on the Silk Road.</a:t>
            </a:r>
            <a:endParaRPr lang="en-US" smtClean="0"/>
          </a:p>
          <a:p>
            <a:pPr eaLnBrk="1" hangingPunct="1">
              <a:lnSpc>
                <a:spcPct val="90000"/>
              </a:lnSpc>
              <a:buNone/>
            </a:pPr>
            <a:endParaRPr lang="en-US" dirty="0" smtClean="0"/>
          </a:p>
          <a:p>
            <a:pPr eaLnBrk="1" hangingPunct="1">
              <a:lnSpc>
                <a:spcPct val="90000"/>
              </a:lnSpc>
            </a:pPr>
            <a:r>
              <a:rPr lang="en-US" dirty="0" smtClean="0"/>
              <a:t>Goods Included:  silk, spices, teas, porcelain, ivory, textiles, pepper, woolen and linen clothes, glass, and precious stones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 calcmode="lin" valueType="num">
                                      <p:cBhvr>
                                        <p:cTn id="9" dur="500" fill="hold"/>
                                        <p:tgtEl>
                                          <p:spTgt spid="12290"/>
                                        </p:tgtEl>
                                        <p:attrNameLst>
                                          <p:attrName>style.rotation</p:attrName>
                                        </p:attrNameLst>
                                      </p:cBhvr>
                                      <p:tavLst>
                                        <p:tav tm="0">
                                          <p:val>
                                            <p:fltVal val="90"/>
                                          </p:val>
                                        </p:tav>
                                        <p:tav tm="100000">
                                          <p:val>
                                            <p:fltVal val="0"/>
                                          </p:val>
                                        </p:tav>
                                      </p:tavLst>
                                    </p:anim>
                                    <p:animEffect transition="in" filter="fade">
                                      <p:cBhvr>
                                        <p:cTn id="10" dur="500"/>
                                        <p:tgtEl>
                                          <p:spTgt spid="12290"/>
                                        </p:tgtEl>
                                      </p:cBhvr>
                                    </p:animEffect>
                                  </p:childTnLst>
                                </p:cTn>
                              </p:par>
                            </p:childTnLst>
                          </p:cTn>
                        </p:par>
                        <p:par>
                          <p:cTn id="11" fill="hold">
                            <p:stCondLst>
                              <p:cond delay="675"/>
                            </p:stCondLst>
                            <p:childTnLst>
                              <p:par>
                                <p:cTn id="12" presetID="39" presetClass="entr" presetSubtype="0" accel="100000" fill="hold" nodeType="after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p:cTn id="14" dur="500" fill="hold"/>
                                        <p:tgtEl>
                                          <p:spTgt spid="1229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229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229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175"/>
                            </p:stCondLst>
                            <p:childTnLst>
                              <p:par>
                                <p:cTn id="19" presetID="39" presetClass="entr" presetSubtype="0" accel="100000" fill="hold" nodeType="after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500" fill="hold"/>
                                        <p:tgtEl>
                                          <p:spTgt spid="1229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229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229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1675"/>
                            </p:stCondLst>
                            <p:childTnLst>
                              <p:par>
                                <p:cTn id="26" presetID="39" presetClass="entr" presetSubtype="0" accel="100000" fill="hold" nodeType="afterEffect">
                                  <p:stCondLst>
                                    <p:cond delay="0"/>
                                  </p:stCondLst>
                                  <p:childTnLst>
                                    <p:set>
                                      <p:cBhvr>
                                        <p:cTn id="27" dur="1" fill="hold">
                                          <p:stCondLst>
                                            <p:cond delay="0"/>
                                          </p:stCondLst>
                                        </p:cTn>
                                        <p:tgtEl>
                                          <p:spTgt spid="12291">
                                            <p:txEl>
                                              <p:pRg st="4" end="4"/>
                                            </p:txEl>
                                          </p:spTgt>
                                        </p:tgtEl>
                                        <p:attrNameLst>
                                          <p:attrName>style.visibility</p:attrName>
                                        </p:attrNameLst>
                                      </p:cBhvr>
                                      <p:to>
                                        <p:strVal val="visible"/>
                                      </p:to>
                                    </p:set>
                                    <p:anim calcmode="lin" valueType="num">
                                      <p:cBhvr>
                                        <p:cTn id="28" dur="500" fill="hold"/>
                                        <p:tgtEl>
                                          <p:spTgt spid="1229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229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229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175"/>
                            </p:stCondLst>
                            <p:childTnLst>
                              <p:par>
                                <p:cTn id="33" presetID="39" presetClass="entr" presetSubtype="0" accel="100000" fill="hold" nodeType="after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anim calcmode="lin" valueType="num">
                                      <p:cBhvr>
                                        <p:cTn id="35" dur="500" fill="hold"/>
                                        <p:tgtEl>
                                          <p:spTgt spid="1229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1229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1229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122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http://www.penn.museum/silkroad/images/ssr_map_small.jpg"/>
          <p:cNvPicPr>
            <a:picLocks noChangeAspect="1" noChangeArrowheads="1"/>
          </p:cNvPicPr>
          <p:nvPr/>
        </p:nvPicPr>
        <p:blipFill>
          <a:blip r:embed="rId2"/>
          <a:srcRect/>
          <a:stretch>
            <a:fillRect/>
          </a:stretch>
        </p:blipFill>
        <p:spPr bwMode="auto">
          <a:xfrm>
            <a:off x="152400" y="457200"/>
            <a:ext cx="8877062" cy="51530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must can be known about Indus Valley civilizations because although people in the Indus River Valley civilization had a writing system, historians can not yet read it. </a:t>
            </a:r>
          </a:p>
          <a:p>
            <a:pPr>
              <a:buNone/>
            </a:pPr>
            <a:endParaRPr lang="en-US" dirty="0" smtClean="0"/>
          </a:p>
          <a:p>
            <a:r>
              <a:rPr lang="en-US" dirty="0" smtClean="0"/>
              <a:t>Based on material evidence, scholars believe the Indus civilization was a single society, rather than broken into city states.</a:t>
            </a:r>
          </a:p>
          <a:p>
            <a:pPr>
              <a:buNone/>
            </a:pPr>
            <a:endParaRPr lang="en-US" dirty="0" smtClean="0"/>
          </a:p>
          <a:p>
            <a:r>
              <a:rPr lang="en-US" dirty="0" smtClean="0"/>
              <a:t>Many cities and towns throughout this region were very similar.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Verdic Period</a:t>
            </a:r>
            <a:endParaRPr lang="en-US" dirty="0"/>
          </a:p>
        </p:txBody>
      </p:sp>
      <p:sp>
        <p:nvSpPr>
          <p:cNvPr id="3" name="Content Placeholder 2"/>
          <p:cNvSpPr>
            <a:spLocks noGrp="1"/>
          </p:cNvSpPr>
          <p:nvPr>
            <p:ph idx="1"/>
          </p:nvPr>
        </p:nvSpPr>
        <p:spPr/>
        <p:txBody>
          <a:bodyPr>
            <a:normAutofit lnSpcReduction="10000"/>
          </a:bodyPr>
          <a:lstStyle/>
          <a:p>
            <a:r>
              <a:rPr lang="en-US" dirty="0" smtClean="0"/>
              <a:t>After the decline of the Harrapan Civilizations in the Indus River Valley, a new people took control of India. They were called the </a:t>
            </a:r>
            <a:r>
              <a:rPr lang="en-US" u="sng" dirty="0" smtClean="0"/>
              <a:t>Aryans</a:t>
            </a:r>
            <a:r>
              <a:rPr lang="en-US" dirty="0" smtClean="0"/>
              <a:t>. </a:t>
            </a:r>
          </a:p>
          <a:p>
            <a:pPr>
              <a:buNone/>
            </a:pPr>
            <a:endParaRPr lang="en-US" dirty="0" smtClean="0"/>
          </a:p>
          <a:p>
            <a:r>
              <a:rPr lang="en-US" dirty="0" smtClean="0"/>
              <a:t>Everything we know about the Aryans come from their secret writings called the Vedas—which is why we call the period of time where the Aryans were in power the Verdic Period.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Society</a:t>
            </a:r>
            <a:endParaRPr lang="en-US" dirty="0"/>
          </a:p>
        </p:txBody>
      </p:sp>
      <p:sp>
        <p:nvSpPr>
          <p:cNvPr id="3" name="Content Placeholder 2"/>
          <p:cNvSpPr>
            <a:spLocks noGrp="1"/>
          </p:cNvSpPr>
          <p:nvPr>
            <p:ph idx="1"/>
          </p:nvPr>
        </p:nvSpPr>
        <p:spPr>
          <a:xfrm>
            <a:off x="502920" y="530352"/>
            <a:ext cx="8183880" cy="5184648"/>
          </a:xfrm>
        </p:spPr>
        <p:txBody>
          <a:bodyPr>
            <a:normAutofit fontScale="77500" lnSpcReduction="20000"/>
          </a:bodyPr>
          <a:lstStyle/>
          <a:p>
            <a:r>
              <a:rPr lang="en-US" dirty="0" smtClean="0"/>
              <a:t>Regional leaders called “Rajas”—war leaders responsible for protecting the people</a:t>
            </a:r>
          </a:p>
          <a:p>
            <a:pPr>
              <a:buNone/>
            </a:pPr>
            <a:endParaRPr lang="en-US" dirty="0" smtClean="0"/>
          </a:p>
          <a:p>
            <a:r>
              <a:rPr lang="en-US" dirty="0" smtClean="0"/>
              <a:t>Social Structure was divided into four social classes called “</a:t>
            </a:r>
            <a:r>
              <a:rPr lang="en-US" dirty="0" err="1" smtClean="0"/>
              <a:t>varnas</a:t>
            </a:r>
            <a:r>
              <a:rPr lang="en-US" dirty="0" smtClean="0"/>
              <a:t>”. </a:t>
            </a:r>
          </a:p>
          <a:p>
            <a:pPr>
              <a:buNone/>
            </a:pPr>
            <a:endParaRPr lang="en-US" dirty="0" smtClean="0"/>
          </a:p>
          <a:p>
            <a:r>
              <a:rPr lang="en-US" dirty="0" smtClean="0"/>
              <a:t>Each </a:t>
            </a:r>
            <a:r>
              <a:rPr lang="en-US" dirty="0" err="1" smtClean="0"/>
              <a:t>varna</a:t>
            </a:r>
            <a:r>
              <a:rPr lang="en-US" dirty="0" smtClean="0"/>
              <a:t> played a particular role in society</a:t>
            </a:r>
          </a:p>
          <a:p>
            <a:pPr>
              <a:buNone/>
            </a:pPr>
            <a:endParaRPr lang="en-US" dirty="0" smtClean="0"/>
          </a:p>
          <a:p>
            <a:r>
              <a:rPr lang="en-US" dirty="0" smtClean="0"/>
              <a:t>Each </a:t>
            </a:r>
            <a:r>
              <a:rPr lang="en-US" dirty="0" err="1" smtClean="0"/>
              <a:t>varna</a:t>
            </a:r>
            <a:r>
              <a:rPr lang="en-US" dirty="0" smtClean="0"/>
              <a:t> was created from the body into a single being</a:t>
            </a:r>
          </a:p>
          <a:p>
            <a:pPr>
              <a:buNone/>
            </a:pPr>
            <a:endParaRPr lang="en-US" dirty="0" smtClean="0"/>
          </a:p>
          <a:p>
            <a:r>
              <a:rPr lang="en-US" dirty="0" smtClean="0"/>
              <a:t>Therefore, the part of the body in which your </a:t>
            </a:r>
            <a:r>
              <a:rPr lang="en-US" dirty="0" err="1" smtClean="0"/>
              <a:t>varna</a:t>
            </a:r>
            <a:r>
              <a:rPr lang="en-US" dirty="0" smtClean="0"/>
              <a:t> was created was tied to your duties</a:t>
            </a:r>
          </a:p>
          <a:p>
            <a:endParaRPr lang="en-US" dirty="0" smtClean="0"/>
          </a:p>
          <a:p>
            <a:r>
              <a:rPr lang="en-US" dirty="0" smtClean="0"/>
              <a:t>The four </a:t>
            </a:r>
            <a:r>
              <a:rPr lang="en-US" dirty="0" err="1" smtClean="0"/>
              <a:t>Varnas</a:t>
            </a:r>
            <a:r>
              <a:rPr lang="en-US" dirty="0" smtClean="0"/>
              <a:t> over time because known as castes. This caste system is still used in society today.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228600"/>
            <a:ext cx="7848600" cy="1143000"/>
          </a:xfrm>
        </p:spPr>
        <p:txBody>
          <a:bodyPr>
            <a:normAutofit fontScale="62500" lnSpcReduction="20000"/>
          </a:bodyPr>
          <a:lstStyle/>
          <a:p>
            <a:endParaRPr lang="en-US" dirty="0" smtClean="0"/>
          </a:p>
          <a:p>
            <a:r>
              <a:rPr lang="en-US" dirty="0" smtClean="0"/>
              <a:t>For example: Brahmins came from the mouth, the source of speech and wisdom. Thus, their duty in society was to be priests. </a:t>
            </a:r>
          </a:p>
          <a:p>
            <a:endParaRPr lang="en-US" dirty="0"/>
          </a:p>
        </p:txBody>
      </p:sp>
      <p:pic>
        <p:nvPicPr>
          <p:cNvPr id="17410" name="Picture 2" descr="http://1.bp.blogspot.com/-4MNPWA-ymNU/TWEuwEyrpAI/AAAAAAAAAKw/UboYBvzKfsw/s1600/caste_system.jpg"/>
          <p:cNvPicPr>
            <a:picLocks noChangeAspect="1" noChangeArrowheads="1"/>
          </p:cNvPicPr>
          <p:nvPr/>
        </p:nvPicPr>
        <p:blipFill>
          <a:blip r:embed="rId2"/>
          <a:srcRect/>
          <a:stretch>
            <a:fillRect/>
          </a:stretch>
        </p:blipFill>
        <p:spPr bwMode="auto">
          <a:xfrm>
            <a:off x="3810000" y="1219200"/>
            <a:ext cx="5124450" cy="5408016"/>
          </a:xfrm>
          <a:prstGeom prst="rect">
            <a:avLst/>
          </a:prstGeom>
          <a:noFill/>
        </p:spPr>
      </p:pic>
      <p:pic>
        <p:nvPicPr>
          <p:cNvPr id="17412" name="Picture 4" descr="http://www.waupun.k12.wi.us/Policy/other/dickhut/religions/Images/CasteBody.jpg"/>
          <p:cNvPicPr>
            <a:picLocks noChangeAspect="1" noChangeArrowheads="1"/>
          </p:cNvPicPr>
          <p:nvPr/>
        </p:nvPicPr>
        <p:blipFill>
          <a:blip r:embed="rId3"/>
          <a:srcRect/>
          <a:stretch>
            <a:fillRect/>
          </a:stretch>
        </p:blipFill>
        <p:spPr bwMode="auto">
          <a:xfrm>
            <a:off x="304800" y="1485900"/>
            <a:ext cx="3581400" cy="53721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sp>
        <p:nvSpPr>
          <p:cNvPr id="3" name="Content Placeholder 2"/>
          <p:cNvSpPr>
            <a:spLocks noGrp="1"/>
          </p:cNvSpPr>
          <p:nvPr>
            <p:ph idx="1"/>
          </p:nvPr>
        </p:nvSpPr>
        <p:spPr>
          <a:xfrm>
            <a:off x="502920" y="530352"/>
            <a:ext cx="2011680" cy="3127248"/>
          </a:xfrm>
        </p:spPr>
        <p:txBody>
          <a:bodyPr>
            <a:normAutofit fontScale="62500" lnSpcReduction="20000"/>
          </a:bodyPr>
          <a:lstStyle/>
          <a:p>
            <a:r>
              <a:rPr lang="en-US" dirty="0" smtClean="0"/>
              <a:t>Polytheistic</a:t>
            </a:r>
          </a:p>
          <a:p>
            <a:endParaRPr lang="en-US" dirty="0" smtClean="0"/>
          </a:p>
          <a:p>
            <a:r>
              <a:rPr lang="en-US" dirty="0" smtClean="0"/>
              <a:t>Major religion that emerged: </a:t>
            </a:r>
            <a:r>
              <a:rPr lang="en-US" sz="3800" dirty="0" smtClean="0"/>
              <a:t>Hinduism</a:t>
            </a:r>
          </a:p>
          <a:p>
            <a:endParaRPr lang="en-US" dirty="0" smtClean="0"/>
          </a:p>
          <a:p>
            <a:r>
              <a:rPr lang="en-US" dirty="0" smtClean="0"/>
              <a:t>Hinduism has no founder</a:t>
            </a:r>
          </a:p>
          <a:p>
            <a:r>
              <a:rPr lang="en-US" dirty="0" smtClean="0"/>
              <a:t>Basic Hindu beliefs:</a:t>
            </a:r>
          </a:p>
          <a:p>
            <a:pPr lvl="1"/>
            <a:endParaRPr lang="en-US" dirty="0" smtClean="0"/>
          </a:p>
        </p:txBody>
      </p:sp>
      <p:graphicFrame>
        <p:nvGraphicFramePr>
          <p:cNvPr id="4" name="Diagram 3"/>
          <p:cNvGraphicFramePr/>
          <p:nvPr/>
        </p:nvGraphicFramePr>
        <p:xfrm>
          <a:off x="2971800" y="609600"/>
          <a:ext cx="6172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&amp; Art </a:t>
            </a:r>
            <a:endParaRPr lang="en-US" dirty="0"/>
          </a:p>
        </p:txBody>
      </p:sp>
      <p:sp>
        <p:nvSpPr>
          <p:cNvPr id="3" name="Content Placeholder 2"/>
          <p:cNvSpPr>
            <a:spLocks noGrp="1"/>
          </p:cNvSpPr>
          <p:nvPr>
            <p:ph idx="1"/>
          </p:nvPr>
        </p:nvSpPr>
        <p:spPr/>
        <p:txBody>
          <a:bodyPr/>
          <a:lstStyle/>
          <a:p>
            <a:r>
              <a:rPr lang="en-US" dirty="0" smtClean="0"/>
              <a:t>Sanskrit</a:t>
            </a:r>
          </a:p>
          <a:p>
            <a:endParaRPr lang="en-US" dirty="0"/>
          </a:p>
        </p:txBody>
      </p:sp>
      <p:pic>
        <p:nvPicPr>
          <p:cNvPr id="25602" name="Picture 2" descr="http://www.historyforkids.org/learn/india/literature/pictures/harappa2.jpg"/>
          <p:cNvPicPr>
            <a:picLocks noChangeAspect="1" noChangeArrowheads="1"/>
          </p:cNvPicPr>
          <p:nvPr/>
        </p:nvPicPr>
        <p:blipFill>
          <a:blip r:embed="rId2"/>
          <a:srcRect/>
          <a:stretch>
            <a:fillRect/>
          </a:stretch>
        </p:blipFill>
        <p:spPr bwMode="auto">
          <a:xfrm>
            <a:off x="4648200" y="1219200"/>
            <a:ext cx="3600450" cy="35860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India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Indus River Valley</a:t>
            </a:r>
            <a:endParaRPr lang="en-US" dirty="0"/>
          </a:p>
        </p:txBody>
      </p:sp>
      <p:sp>
        <p:nvSpPr>
          <p:cNvPr id="3" name="Content Placeholder 2"/>
          <p:cNvSpPr>
            <a:spLocks noGrp="1"/>
          </p:cNvSpPr>
          <p:nvPr>
            <p:ph idx="1"/>
          </p:nvPr>
        </p:nvSpPr>
        <p:spPr/>
        <p:txBody>
          <a:bodyPr/>
          <a:lstStyle/>
          <a:p>
            <a:r>
              <a:rPr lang="en-US" dirty="0" smtClean="0"/>
              <a:t>The first civilizations in ancient India emerged in the Indus River Valley, which flows across the northwest edge of the Indian subcontinent.</a:t>
            </a:r>
          </a:p>
          <a:p>
            <a:pPr lvl="1"/>
            <a:r>
              <a:rPr lang="en-US" dirty="0" smtClean="0"/>
              <a:t>A subcontinent is a large landmass that is part of a continent.</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20000" dirty="0" smtClean="0">
                <a:latin typeface="Copperplate Gothic Light" pitchFamily="34" charset="0"/>
              </a:rPr>
              <a:t>G</a:t>
            </a:r>
            <a:r>
              <a:rPr lang="en-US" dirty="0" smtClean="0">
                <a:latin typeface="Copperplate Gothic Light" pitchFamily="34" charset="0"/>
              </a:rPr>
              <a:t> geography </a:t>
            </a:r>
            <a:endParaRPr lang="en-US" dirty="0">
              <a:latin typeface="Copperplate Gothic Light"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Indus River Valley geography</a:t>
            </a:r>
            <a:endParaRPr lang="en-US" dirty="0"/>
          </a:p>
        </p:txBody>
      </p:sp>
      <p:sp>
        <p:nvSpPr>
          <p:cNvPr id="3" name="Content Placeholder 2"/>
          <p:cNvSpPr>
            <a:spLocks noGrp="1"/>
          </p:cNvSpPr>
          <p:nvPr>
            <p:ph idx="1"/>
          </p:nvPr>
        </p:nvSpPr>
        <p:spPr>
          <a:xfrm>
            <a:off x="381000" y="530352"/>
            <a:ext cx="8305800" cy="4879848"/>
          </a:xfrm>
        </p:spPr>
        <p:txBody>
          <a:bodyPr>
            <a:normAutofit fontScale="85000" lnSpcReduction="20000"/>
          </a:bodyPr>
          <a:lstStyle/>
          <a:p>
            <a:r>
              <a:rPr lang="en-US" dirty="0" smtClean="0"/>
              <a:t>The Indian subcontinent has three geographic zones:</a:t>
            </a:r>
          </a:p>
          <a:p>
            <a:pPr>
              <a:buNone/>
            </a:pPr>
            <a:endParaRPr lang="en-US" dirty="0" smtClean="0"/>
          </a:p>
          <a:p>
            <a:pPr lvl="1"/>
            <a:r>
              <a:rPr lang="en-US" dirty="0" smtClean="0"/>
              <a:t>In the north there are the Himalaya and Hindu Kush mountains, which separate India from the rest of Asia. </a:t>
            </a:r>
          </a:p>
          <a:p>
            <a:pPr lvl="1">
              <a:buNone/>
            </a:pPr>
            <a:endParaRPr lang="en-US" dirty="0" smtClean="0"/>
          </a:p>
          <a:p>
            <a:pPr lvl="1"/>
            <a:r>
              <a:rPr lang="en-US" dirty="0" smtClean="0"/>
              <a:t>In the south there is the Deccan Plateau; a high plateau that receives less rain than other parts of the subcontinent.</a:t>
            </a:r>
          </a:p>
          <a:p>
            <a:pPr lvl="1">
              <a:buNone/>
            </a:pPr>
            <a:endParaRPr lang="en-US" dirty="0" smtClean="0"/>
          </a:p>
          <a:p>
            <a:pPr lvl="1"/>
            <a:r>
              <a:rPr lang="en-US" dirty="0" smtClean="0"/>
              <a:t>Between the mountains and the plateau are the Northern plains, where society first developed in India.</a:t>
            </a:r>
          </a:p>
          <a:p>
            <a:pPr lvl="1">
              <a:buNone/>
            </a:pPr>
            <a:r>
              <a:rPr lang="en-US" dirty="0" smtClean="0"/>
              <a:t> </a:t>
            </a:r>
          </a:p>
          <a:p>
            <a:pPr lvl="2"/>
            <a:r>
              <a:rPr lang="en-US" dirty="0" smtClean="0"/>
              <a:t>Here, flood deposits from three rivers—the Indus, Ganges, and Brahmaputra—enrich the soil of plants, making it very fertile.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img.docstoccdn.com/thumb/orig/132668426.png"/>
          <p:cNvPicPr>
            <a:picLocks noChangeAspect="1" noChangeArrowheads="1"/>
          </p:cNvPicPr>
          <p:nvPr/>
        </p:nvPicPr>
        <p:blipFill>
          <a:blip r:embed="rId2"/>
          <a:srcRect t="18519" r="-926"/>
          <a:stretch>
            <a:fillRect/>
          </a:stretch>
        </p:blipFill>
        <p:spPr bwMode="auto">
          <a:xfrm>
            <a:off x="659244" y="609600"/>
            <a:ext cx="8179955" cy="5257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Monsoons!</a:t>
            </a:r>
            <a:endParaRPr lang="en-US" dirty="0"/>
          </a:p>
        </p:txBody>
      </p:sp>
      <p:sp>
        <p:nvSpPr>
          <p:cNvPr id="3" name="Content Placeholder 2"/>
          <p:cNvSpPr>
            <a:spLocks noGrp="1"/>
          </p:cNvSpPr>
          <p:nvPr>
            <p:ph idx="1"/>
          </p:nvPr>
        </p:nvSpPr>
        <p:spPr>
          <a:xfrm>
            <a:off x="502920" y="530352"/>
            <a:ext cx="8183880" cy="4879848"/>
          </a:xfrm>
        </p:spPr>
        <p:txBody>
          <a:bodyPr>
            <a:normAutofit fontScale="77500" lnSpcReduction="20000"/>
          </a:bodyPr>
          <a:lstStyle/>
          <a:p>
            <a:r>
              <a:rPr lang="en-US" dirty="0" smtClean="0"/>
              <a:t>Much of the rain that added fertility to the northern plains were brought to India by seasonal winds called </a:t>
            </a:r>
            <a:r>
              <a:rPr lang="en-US" u="sng" dirty="0" smtClean="0"/>
              <a:t>monsoons</a:t>
            </a:r>
            <a:r>
              <a:rPr lang="en-US" dirty="0" smtClean="0"/>
              <a:t>.</a:t>
            </a:r>
          </a:p>
          <a:p>
            <a:pPr>
              <a:buNone/>
            </a:pPr>
            <a:endParaRPr lang="en-US" dirty="0" smtClean="0"/>
          </a:p>
          <a:p>
            <a:pPr lvl="1"/>
            <a:r>
              <a:rPr lang="en-US" dirty="0" smtClean="0"/>
              <a:t>During summer months monsoon winds from the southwest bring warm air and heavy rains from the Indian Ocean. Most of India’s annual rain occurs during that time.</a:t>
            </a:r>
          </a:p>
          <a:p>
            <a:pPr lvl="1">
              <a:buNone/>
            </a:pPr>
            <a:r>
              <a:rPr lang="en-US" dirty="0" smtClean="0"/>
              <a:t> </a:t>
            </a:r>
          </a:p>
          <a:p>
            <a:pPr lvl="1"/>
            <a:r>
              <a:rPr lang="en-US" dirty="0" smtClean="0"/>
              <a:t>India’s first civilizations depended on these monsoons to bring water that their crops needed. The rivers would flood and leave behind silt, which helped farmers grow crops. </a:t>
            </a:r>
          </a:p>
          <a:p>
            <a:pPr lvl="1">
              <a:buNone/>
            </a:pPr>
            <a:endParaRPr lang="en-US" dirty="0" smtClean="0"/>
          </a:p>
          <a:p>
            <a:pPr lvl="1"/>
            <a:r>
              <a:rPr lang="en-US" dirty="0" smtClean="0"/>
              <a:t>***Down side: if monsoon rains were too heavy, it could devastate crops, homes, and lives could be lost. In contrast, if the rains were too little, people wouldn’t be able to grow crops and famine could set it.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 Valley Civilization</a:t>
            </a:r>
            <a:endParaRPr lang="en-US" dirty="0"/>
          </a:p>
        </p:txBody>
      </p:sp>
      <p:sp>
        <p:nvSpPr>
          <p:cNvPr id="3" name="Content Placeholder 2"/>
          <p:cNvSpPr>
            <a:spLocks noGrp="1"/>
          </p:cNvSpPr>
          <p:nvPr>
            <p:ph idx="1"/>
          </p:nvPr>
        </p:nvSpPr>
        <p:spPr/>
        <p:txBody>
          <a:bodyPr/>
          <a:lstStyle/>
          <a:p>
            <a:r>
              <a:rPr lang="en-US" dirty="0" smtClean="0"/>
              <a:t>Date back to 2500BC, when people learned to farm in this region and developed a system of writing</a:t>
            </a:r>
          </a:p>
          <a:p>
            <a:r>
              <a:rPr lang="en-US" dirty="0" smtClean="0"/>
              <a:t>The firs ruins of Indus Valley civilization were the remains of two large cities:</a:t>
            </a:r>
          </a:p>
          <a:p>
            <a:pPr lvl="1"/>
            <a:r>
              <a:rPr lang="en-US" dirty="0" smtClean="0"/>
              <a:t>Harappa and Mohenjo-Daro.</a:t>
            </a:r>
          </a:p>
          <a:p>
            <a:pPr lvl="1"/>
            <a:r>
              <a:rPr lang="en-US" dirty="0" smtClean="0"/>
              <a:t>These cities are often referred to as the </a:t>
            </a:r>
            <a:r>
              <a:rPr lang="en-US" u="sng" dirty="0" smtClean="0"/>
              <a:t>Harrapan Civilizations</a:t>
            </a:r>
            <a:r>
              <a:rPr lang="en-US" dirty="0" smtClean="0"/>
              <a:t>.</a:t>
            </a:r>
          </a:p>
          <a:p>
            <a:pPr lvl="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Structure </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Indus settlements were well planned out. Streets were laid in a grid pattern.</a:t>
            </a:r>
          </a:p>
          <a:p>
            <a:pPr>
              <a:buNone/>
            </a:pPr>
            <a:r>
              <a:rPr lang="en-US" dirty="0" smtClean="0"/>
              <a:t> </a:t>
            </a:r>
          </a:p>
          <a:p>
            <a:r>
              <a:rPr lang="en-US" dirty="0" smtClean="0"/>
              <a:t>People drew water from wells</a:t>
            </a:r>
          </a:p>
          <a:p>
            <a:pPr>
              <a:buNone/>
            </a:pPr>
            <a:endParaRPr lang="en-US" dirty="0" smtClean="0"/>
          </a:p>
          <a:p>
            <a:r>
              <a:rPr lang="en-US" dirty="0" smtClean="0"/>
              <a:t>They had public drainage systems that carried away waster water.</a:t>
            </a:r>
          </a:p>
          <a:p>
            <a:pPr>
              <a:buNone/>
            </a:pPr>
            <a:endParaRPr lang="en-US" dirty="0" smtClean="0"/>
          </a:p>
          <a:p>
            <a:r>
              <a:rPr lang="en-US" dirty="0" smtClean="0"/>
              <a:t>This structure planning suggests that central authority held power over the civilization.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999</TotalTime>
  <Words>826</Words>
  <Application>Microsoft Office PowerPoint</Application>
  <PresentationFormat>On-screen Show (4:3)</PresentationFormat>
  <Paragraphs>96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Aspect</vt:lpstr>
      <vt:lpstr>Slide 1</vt:lpstr>
      <vt:lpstr>Ancient India </vt:lpstr>
      <vt:lpstr>The Indus River Valley</vt:lpstr>
      <vt:lpstr>Slide 4</vt:lpstr>
      <vt:lpstr>Indus River Valley geography</vt:lpstr>
      <vt:lpstr>Slide 6</vt:lpstr>
      <vt:lpstr>Monsoons!</vt:lpstr>
      <vt:lpstr>Indus Valley Civilization</vt:lpstr>
      <vt:lpstr>City Structure </vt:lpstr>
      <vt:lpstr>Slide 10</vt:lpstr>
      <vt:lpstr>Economy and trade </vt:lpstr>
      <vt:lpstr>SILK ROAD</vt:lpstr>
      <vt:lpstr>Slide 13</vt:lpstr>
      <vt:lpstr>Society</vt:lpstr>
      <vt:lpstr>The Verdic Period</vt:lpstr>
      <vt:lpstr>Society</vt:lpstr>
      <vt:lpstr>Slide 17</vt:lpstr>
      <vt:lpstr>Religion </vt:lpstr>
      <vt:lpstr>Language &amp; Art </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India </dc:title>
  <dc:creator>pete</dc:creator>
  <cp:lastModifiedBy>pete</cp:lastModifiedBy>
  <cp:revision>62</cp:revision>
  <dcterms:created xsi:type="dcterms:W3CDTF">2013-02-07T13:11:57Z</dcterms:created>
  <dcterms:modified xsi:type="dcterms:W3CDTF">2013-09-17T18:51:11Z</dcterms:modified>
</cp:coreProperties>
</file>