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2AA83D1-4A20-4059-B004-B7A058062E21}" type="datetimeFigureOut">
              <a:rPr lang="en-US" smtClean="0"/>
              <a:pPr/>
              <a:t>10/9/2012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A1A86F8-3212-4E29-8171-2D8275A07F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AA83D1-4A20-4059-B004-B7A058062E21}" type="datetimeFigureOut">
              <a:rPr lang="en-US" smtClean="0"/>
              <a:pPr/>
              <a:t>10/9/2012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1A86F8-3212-4E29-8171-2D8275A07F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2AA83D1-4A20-4059-B004-B7A058062E21}" type="datetimeFigureOut">
              <a:rPr lang="en-US" smtClean="0"/>
              <a:pPr/>
              <a:t>10/9/2012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A1A86F8-3212-4E29-8171-2D8275A07F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AA83D1-4A20-4059-B004-B7A058062E21}" type="datetimeFigureOut">
              <a:rPr lang="en-US" smtClean="0"/>
              <a:pPr/>
              <a:t>10/9/2012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1A86F8-3212-4E29-8171-2D8275A07F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2AA83D1-4A20-4059-B004-B7A058062E21}" type="datetimeFigureOut">
              <a:rPr lang="en-US" smtClean="0"/>
              <a:pPr/>
              <a:t>10/9/2012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A1A86F8-3212-4E29-8171-2D8275A07F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AA83D1-4A20-4059-B004-B7A058062E21}" type="datetimeFigureOut">
              <a:rPr lang="en-US" smtClean="0"/>
              <a:pPr/>
              <a:t>10/9/2012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1A86F8-3212-4E29-8171-2D8275A07F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2AA83D1-4A20-4059-B004-B7A058062E21}" type="datetimeFigureOut">
              <a:rPr lang="en-US" smtClean="0"/>
              <a:pPr/>
              <a:t>10/9/2012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1A86F8-3212-4E29-8171-2D8275A07F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2AA83D1-4A20-4059-B004-B7A058062E21}" type="datetimeFigureOut">
              <a:rPr lang="en-US" smtClean="0"/>
              <a:pPr/>
              <a:t>10/9/2012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1A86F8-3212-4E29-8171-2D8275A07F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2AA83D1-4A20-4059-B004-B7A058062E21}" type="datetimeFigureOut">
              <a:rPr lang="en-US" smtClean="0"/>
              <a:pPr/>
              <a:t>10/9/2012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A1A86F8-3212-4E29-8171-2D8275A07F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AA83D1-4A20-4059-B004-B7A058062E21}" type="datetimeFigureOut">
              <a:rPr lang="en-US" smtClean="0"/>
              <a:pPr/>
              <a:t>10/9/2012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1A86F8-3212-4E29-8171-2D8275A07F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2AA83D1-4A20-4059-B004-B7A058062E21}" type="datetimeFigureOut">
              <a:rPr lang="en-US" smtClean="0"/>
              <a:pPr/>
              <a:t>10/9/2012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1A86F8-3212-4E29-8171-2D8275A07F9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2AA83D1-4A20-4059-B004-B7A058062E21}" type="datetimeFigureOut">
              <a:rPr lang="en-US" smtClean="0"/>
              <a:pPr/>
              <a:t>10/9/2012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A1A86F8-3212-4E29-8171-2D8275A07F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Adolescent Development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Cliques and Crowds: pg. 258</a:t>
            </a:r>
          </a:p>
          <a:p>
            <a:pPr lvl="1"/>
            <a:r>
              <a:rPr lang="en-US" dirty="0" smtClean="0"/>
              <a:t>What's the difference between cliques and crowds </a:t>
            </a:r>
          </a:p>
          <a:p>
            <a:pPr lvl="1">
              <a:buNone/>
            </a:pPr>
            <a:r>
              <a:rPr lang="en-US" dirty="0" smtClean="0"/>
              <a:t>and give an example of each.</a:t>
            </a:r>
          </a:p>
          <a:p>
            <a:pPr lvl="1"/>
            <a:r>
              <a:rPr lang="en-US" dirty="0" smtClean="0"/>
              <a:t>Pros of Cliques, and the Cons of Cliques.</a:t>
            </a:r>
          </a:p>
          <a:p>
            <a:pPr lvl="1"/>
            <a:r>
              <a:rPr lang="en-US" dirty="0" smtClean="0"/>
              <a:t>What can happen negatively when high schools are</a:t>
            </a:r>
          </a:p>
          <a:p>
            <a:pPr lvl="1">
              <a:buNone/>
            </a:pPr>
            <a:r>
              <a:rPr lang="en-US" dirty="0" smtClean="0"/>
              <a:t> broken up into cliques?</a:t>
            </a:r>
          </a:p>
          <a:p>
            <a:pPr lvl="1">
              <a:buNone/>
            </a:pPr>
            <a:endParaRPr lang="en-US" dirty="0" smtClean="0"/>
          </a:p>
          <a:p>
            <a:r>
              <a:rPr lang="en-US" dirty="0" smtClean="0"/>
              <a:t>Peer Influences: pg. 258-259</a:t>
            </a:r>
          </a:p>
          <a:p>
            <a:pPr lvl="1"/>
            <a:r>
              <a:rPr lang="en-US" dirty="0" smtClean="0"/>
              <a:t>Friend/ need for approval of peers &gt; parents</a:t>
            </a:r>
          </a:p>
          <a:p>
            <a:pPr lvl="1">
              <a:buNone/>
            </a:pPr>
            <a:r>
              <a:rPr lang="en-US" dirty="0" smtClean="0"/>
              <a:t> influence…..why?</a:t>
            </a:r>
          </a:p>
          <a:p>
            <a:pPr lvl="1"/>
            <a:r>
              <a:rPr lang="en-US" dirty="0" smtClean="0"/>
              <a:t>How and what do peers influence adolescents to do?</a:t>
            </a:r>
          </a:p>
          <a:p>
            <a:pPr lvl="1"/>
            <a:r>
              <a:rPr lang="en-US" dirty="0" smtClean="0"/>
              <a:t>How do parents influence their children?</a:t>
            </a:r>
          </a:p>
          <a:p>
            <a:pPr lvl="1"/>
            <a:r>
              <a:rPr lang="en-US" dirty="0" smtClean="0"/>
              <a:t>Negative effects of peer influences.</a:t>
            </a:r>
          </a:p>
          <a:p>
            <a:pPr lvl="1"/>
            <a:endParaRPr lang="en-US" dirty="0" smtClean="0"/>
          </a:p>
          <a:p>
            <a:pPr lvl="1"/>
            <a:endParaRPr lang="en-US" dirty="0" smtClean="0"/>
          </a:p>
          <a:p>
            <a:endParaRPr lang="en-US" dirty="0"/>
          </a:p>
          <a:p>
            <a:endParaRPr lang="en-US" dirty="0" smtClean="0"/>
          </a:p>
          <a:p>
            <a:endParaRPr lang="en-US" dirty="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534400" cy="5211763"/>
          </a:xfrm>
        </p:spPr>
        <p:txBody>
          <a:bodyPr/>
          <a:lstStyle/>
          <a:p>
            <a:r>
              <a:rPr lang="en-US" dirty="0" smtClean="0"/>
              <a:t>Dating Relationships: pg. 259</a:t>
            </a:r>
          </a:p>
          <a:p>
            <a:pPr lvl="1"/>
            <a:r>
              <a:rPr lang="en-US" dirty="0"/>
              <a:t> </a:t>
            </a:r>
            <a:r>
              <a:rPr lang="en-US" dirty="0" smtClean="0"/>
              <a:t>What are the dating stages?</a:t>
            </a:r>
          </a:p>
          <a:p>
            <a:pPr lvl="1"/>
            <a:r>
              <a:rPr lang="en-US" dirty="0" smtClean="0"/>
              <a:t>Why do people start focusing on dating?</a:t>
            </a:r>
          </a:p>
          <a:p>
            <a:pPr lvl="1"/>
            <a:r>
              <a:rPr lang="en-US" dirty="0" smtClean="0"/>
              <a:t>What are the negative effects of focusing on </a:t>
            </a:r>
          </a:p>
          <a:p>
            <a:pPr lvl="1">
              <a:buNone/>
            </a:pPr>
            <a:r>
              <a:rPr lang="en-US" dirty="0" smtClean="0"/>
              <a:t>the opposite sex and relationships during the teen years?</a:t>
            </a:r>
          </a:p>
          <a:p>
            <a:pPr lvl="1"/>
            <a:r>
              <a:rPr lang="en-US" dirty="0" smtClean="0"/>
              <a:t>Why are kids engaging in sexual activity at earlier and earlier years?</a:t>
            </a:r>
          </a:p>
          <a:p>
            <a:pPr lvl="1"/>
            <a:r>
              <a:rPr lang="en-US" dirty="0" smtClean="0"/>
              <a:t>What are the negative effects of this?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with Parents</a:t>
            </a:r>
            <a:endParaRPr lang="en-US" dirty="0"/>
          </a:p>
        </p:txBody>
      </p:sp>
      <p:sp>
        <p:nvSpPr>
          <p:cNvPr id="3" name="Content Placeholder 2"/>
          <p:cNvSpPr>
            <a:spLocks noGrp="1"/>
          </p:cNvSpPr>
          <p:nvPr>
            <p:ph idx="1"/>
          </p:nvPr>
        </p:nvSpPr>
        <p:spPr/>
        <p:txBody>
          <a:bodyPr/>
          <a:lstStyle/>
          <a:p>
            <a:r>
              <a:rPr lang="en-US" dirty="0" smtClean="0"/>
              <a:t>Myth: the picture of adolescence as a state of constant rebellion  against parents and society is exaggerated.</a:t>
            </a:r>
          </a:p>
          <a:p>
            <a:r>
              <a:rPr lang="en-US" dirty="0" smtClean="0"/>
              <a:t>Truth: Most of the changes that occur are positive rather than negative. </a:t>
            </a:r>
          </a:p>
          <a:p>
            <a:r>
              <a:rPr lang="en-US" dirty="0" smtClean="0"/>
              <a:t>Reason for most disagreements between teens and parents is the desire for teens to have greater freedom. </a:t>
            </a:r>
          </a:p>
          <a:p>
            <a:pPr lvl="1"/>
            <a:r>
              <a:rPr lang="en-US" dirty="0" smtClean="0"/>
              <a:t>Typical topics of contention: homework, chores, money, appearance, curfews, friends, dating, etc</a:t>
            </a:r>
          </a:p>
          <a:p>
            <a:pPr lvl="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04800" y="1066800"/>
            <a:ext cx="7391400" cy="5388936"/>
          </a:xfrm>
        </p:spPr>
        <p:txBody>
          <a:bodyPr>
            <a:normAutofit fontScale="92500"/>
          </a:bodyPr>
          <a:lstStyle/>
          <a:p>
            <a:r>
              <a:rPr lang="en-US" dirty="0" smtClean="0"/>
              <a:t>The teenage strive for independence may lead to less time spent with family and greater emotional attachment to people who are not family members, and more activities outside of home.</a:t>
            </a:r>
          </a:p>
          <a:p>
            <a:pPr>
              <a:buNone/>
            </a:pPr>
            <a:endParaRPr lang="en-US" dirty="0" smtClean="0"/>
          </a:p>
          <a:p>
            <a:r>
              <a:rPr lang="en-US" dirty="0" smtClean="0"/>
              <a:t>Although adolescents are away from their parents more, it doesn’t mean they stop loving them, respecting them, or holding a loyalty to them and fall under the complete influence of their peers.</a:t>
            </a:r>
          </a:p>
          <a:p>
            <a:endParaRPr lang="en-US" dirty="0" smtClean="0"/>
          </a:p>
          <a:p>
            <a:r>
              <a:rPr lang="en-US" dirty="0" smtClean="0"/>
              <a:t>Q: What helps teenagers remain respectful and loyal to their parents despite the conflicting influence of their peers?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that parents influence their children on more:</a:t>
            </a:r>
            <a:endParaRPr lang="en-US" dirty="0"/>
          </a:p>
        </p:txBody>
      </p:sp>
      <p:sp>
        <p:nvSpPr>
          <p:cNvPr id="3" name="Content Placeholder 2"/>
          <p:cNvSpPr>
            <a:spLocks noGrp="1"/>
          </p:cNvSpPr>
          <p:nvPr>
            <p:ph idx="1"/>
          </p:nvPr>
        </p:nvSpPr>
        <p:spPr/>
        <p:txBody>
          <a:bodyPr/>
          <a:lstStyle/>
          <a:p>
            <a:r>
              <a:rPr lang="en-US" dirty="0" smtClean="0"/>
              <a:t>Religion</a:t>
            </a:r>
          </a:p>
          <a:p>
            <a:r>
              <a:rPr lang="en-US" dirty="0" smtClean="0"/>
              <a:t>Social issues</a:t>
            </a:r>
          </a:p>
          <a:p>
            <a:r>
              <a:rPr lang="en-US" dirty="0" smtClean="0"/>
              <a:t>Political preferences</a:t>
            </a:r>
          </a:p>
          <a:p>
            <a:endParaRPr lang="en-US" dirty="0" smtClean="0"/>
          </a:p>
          <a:p>
            <a:r>
              <a:rPr lang="en-US" dirty="0" smtClean="0"/>
              <a:t>Rarely do teens break away from their parents on issues such as religion.</a:t>
            </a:r>
          </a:p>
          <a:p>
            <a:endParaRPr lang="en-US" dirty="0" smtClean="0"/>
          </a:p>
          <a:p>
            <a:r>
              <a:rPr lang="en-US" dirty="0" smtClean="0"/>
              <a:t>Why?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Teens tend to interact with mother more during adolescents because they see their mothers as more supportive and more likely to tolerate their opinions.</a:t>
            </a:r>
          </a:p>
          <a:p>
            <a:r>
              <a:rPr lang="en-US" dirty="0" smtClean="0"/>
              <a:t>Teens more likely to seek advice from their mothers than their fathers.</a:t>
            </a:r>
          </a:p>
          <a:p>
            <a:endParaRPr lang="en-US" dirty="0" smtClean="0"/>
          </a:p>
          <a:p>
            <a:r>
              <a:rPr lang="en-US" dirty="0" smtClean="0"/>
              <a:t>Why?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Relationships with Peers		</a:t>
            </a:r>
            <a:endParaRPr lang="en-US" dirty="0"/>
          </a:p>
        </p:txBody>
      </p:sp>
      <p:sp>
        <p:nvSpPr>
          <p:cNvPr id="3" name="Content Placeholder 2"/>
          <p:cNvSpPr>
            <a:spLocks noGrp="1"/>
          </p:cNvSpPr>
          <p:nvPr>
            <p:ph idx="1"/>
          </p:nvPr>
        </p:nvSpPr>
        <p:spPr/>
        <p:txBody>
          <a:bodyPr/>
          <a:lstStyle/>
          <a:p>
            <a:r>
              <a:rPr lang="en-US" dirty="0" smtClean="0"/>
              <a:t>As children enter adolescents, the importance of peer grows significantly, and so does peer influence in a teens life. </a:t>
            </a:r>
          </a:p>
          <a:p>
            <a:endParaRPr lang="en-US" dirty="0" smtClean="0"/>
          </a:p>
          <a:p>
            <a:r>
              <a:rPr lang="en-US" dirty="0" smtClean="0"/>
              <a:t>Ex: A forth grader considers their parents to be their most frequent providers of emotional and social support. By seventh grade, friends of the same gender are generally seen as providing more support than their parents.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Adolescent Friendship</a:t>
            </a:r>
            <a:endParaRPr lang="en-US" dirty="0"/>
          </a:p>
        </p:txBody>
      </p:sp>
      <p:sp>
        <p:nvSpPr>
          <p:cNvPr id="3" name="Content Placeholder 2"/>
          <p:cNvSpPr>
            <a:spLocks noGrp="1"/>
          </p:cNvSpPr>
          <p:nvPr>
            <p:ph idx="1"/>
          </p:nvPr>
        </p:nvSpPr>
        <p:spPr/>
        <p:txBody>
          <a:bodyPr/>
          <a:lstStyle/>
          <a:p>
            <a:r>
              <a:rPr lang="en-US" dirty="0" smtClean="0"/>
              <a:t>Most adolescents tend to have at least one or two  “best friends”.</a:t>
            </a:r>
          </a:p>
          <a:p>
            <a:r>
              <a:rPr lang="en-US" dirty="0" smtClean="0"/>
              <a:t>Adolescents value loyalty as a key aspect to friendship.</a:t>
            </a:r>
          </a:p>
          <a:p>
            <a:r>
              <a:rPr lang="en-US" dirty="0" smtClean="0"/>
              <a:t>“True friends will stick up for you in a fight”, real friends “Don’t talk about you behind your back”…etc.</a:t>
            </a:r>
          </a:p>
          <a:p>
            <a:r>
              <a:rPr lang="en-US" dirty="0" smtClean="0"/>
              <a:t>What does this means…..?</a:t>
            </a:r>
          </a:p>
          <a:p>
            <a:pPr lvl="1"/>
            <a:r>
              <a:rPr lang="en-US" dirty="0" smtClean="0"/>
              <a:t>Having friends means more to adolescents that just having people to spend time with.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Close friends provide support and understanding, strengthening one’s ability to be a caring person, and contributing to self-esteem.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choose our friends?</a:t>
            </a:r>
            <a:endParaRPr lang="en-US" dirty="0"/>
          </a:p>
        </p:txBody>
      </p:sp>
      <p:sp>
        <p:nvSpPr>
          <p:cNvPr id="3" name="Content Placeholder 2"/>
          <p:cNvSpPr>
            <a:spLocks noGrp="1"/>
          </p:cNvSpPr>
          <p:nvPr>
            <p:ph idx="1"/>
          </p:nvPr>
        </p:nvSpPr>
        <p:spPr/>
        <p:txBody>
          <a:bodyPr>
            <a:normAutofit lnSpcReduction="10000"/>
          </a:bodyPr>
          <a:lstStyle/>
          <a:p>
            <a:r>
              <a:rPr lang="en-US" dirty="0" smtClean="0"/>
              <a:t>Usually choose friends who are similar to one’s self. “birds of a feather flock together”</a:t>
            </a:r>
          </a:p>
          <a:p>
            <a:r>
              <a:rPr lang="en-US" dirty="0" smtClean="0"/>
              <a:t>Similar in the following ways:</a:t>
            </a:r>
          </a:p>
          <a:p>
            <a:pPr lvl="1"/>
            <a:r>
              <a:rPr lang="en-US" dirty="0" smtClean="0"/>
              <a:t>age,</a:t>
            </a:r>
          </a:p>
          <a:p>
            <a:pPr lvl="1"/>
            <a:r>
              <a:rPr lang="en-US" dirty="0" smtClean="0"/>
              <a:t>Background</a:t>
            </a:r>
          </a:p>
          <a:p>
            <a:pPr lvl="1"/>
            <a:r>
              <a:rPr lang="en-US" dirty="0" smtClean="0"/>
              <a:t>Educational goals</a:t>
            </a:r>
          </a:p>
          <a:p>
            <a:pPr lvl="1"/>
            <a:r>
              <a:rPr lang="en-US" dirty="0" smtClean="0"/>
              <a:t>Attitudes towards drinking, drug use, and sexual activity</a:t>
            </a:r>
          </a:p>
          <a:p>
            <a:pPr lvl="1"/>
            <a:endParaRPr lang="en-US" dirty="0" smtClean="0"/>
          </a:p>
          <a:p>
            <a:pPr lvl="1">
              <a:buNone/>
            </a:pPr>
            <a:r>
              <a:rPr lang="en-US" dirty="0" smtClean="0"/>
              <a:t>***Closest friends are usually of the same sex, and female friends tend to be closer than males friends.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smtClean="0"/>
              <a:t>Physical development</a:t>
            </a:r>
            <a:endParaRPr lang="en-US" dirty="0"/>
          </a:p>
        </p:txBody>
      </p:sp>
      <p:sp>
        <p:nvSpPr>
          <p:cNvPr id="3" name="Content Placeholder 2"/>
          <p:cNvSpPr>
            <a:spLocks noGrp="1"/>
          </p:cNvSpPr>
          <p:nvPr>
            <p:ph idx="1"/>
          </p:nvPr>
        </p:nvSpPr>
        <p:spPr>
          <a:xfrm>
            <a:off x="0" y="914400"/>
            <a:ext cx="7696200" cy="5541336"/>
          </a:xfrm>
        </p:spPr>
        <p:txBody>
          <a:bodyPr/>
          <a:lstStyle/>
          <a:p>
            <a:r>
              <a:rPr lang="en-US" dirty="0" smtClean="0"/>
              <a:t>Varied rates for boys and girls; could lead to awkward stage. </a:t>
            </a:r>
            <a:endParaRPr lang="en-US" dirty="0"/>
          </a:p>
        </p:txBody>
      </p:sp>
      <p:pic>
        <p:nvPicPr>
          <p:cNvPr id="1026" name="Picture 2" descr="http://www.glowm.com/resources/glowm/graphics/figures/v5/0160/004f.jpg"/>
          <p:cNvPicPr>
            <a:picLocks noChangeAspect="1" noChangeArrowheads="1"/>
          </p:cNvPicPr>
          <p:nvPr/>
        </p:nvPicPr>
        <p:blipFill>
          <a:blip r:embed="rId2"/>
          <a:srcRect/>
          <a:stretch>
            <a:fillRect/>
          </a:stretch>
        </p:blipFill>
        <p:spPr bwMode="auto">
          <a:xfrm>
            <a:off x="2667000" y="1709660"/>
            <a:ext cx="5505450" cy="514834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cLiques</a:t>
            </a:r>
            <a:r>
              <a:rPr lang="en-US" dirty="0" smtClean="0"/>
              <a:t> and Crowds</a:t>
            </a:r>
            <a:endParaRPr lang="en-US" dirty="0"/>
          </a:p>
        </p:txBody>
      </p:sp>
      <p:sp>
        <p:nvSpPr>
          <p:cNvPr id="3" name="Content Placeholder 2"/>
          <p:cNvSpPr>
            <a:spLocks noGrp="1"/>
          </p:cNvSpPr>
          <p:nvPr>
            <p:ph idx="1"/>
          </p:nvPr>
        </p:nvSpPr>
        <p:spPr/>
        <p:txBody>
          <a:bodyPr>
            <a:normAutofit fontScale="92500"/>
          </a:bodyPr>
          <a:lstStyle/>
          <a:p>
            <a:r>
              <a:rPr lang="en-US" dirty="0" smtClean="0"/>
              <a:t>Teens not only have close friends, but they also belong to one or more larger peer groups.</a:t>
            </a:r>
          </a:p>
          <a:p>
            <a:endParaRPr lang="en-US" dirty="0" smtClean="0"/>
          </a:p>
          <a:p>
            <a:r>
              <a:rPr lang="en-US" dirty="0" smtClean="0"/>
              <a:t>Cliques: </a:t>
            </a:r>
          </a:p>
          <a:p>
            <a:pPr lvl="1"/>
            <a:r>
              <a:rPr lang="en-US" dirty="0" smtClean="0"/>
              <a:t>Peer groups of 5 to 10 people who spend a great deal of time together, sharing activities and confidences.</a:t>
            </a:r>
          </a:p>
          <a:p>
            <a:pPr lvl="1"/>
            <a:r>
              <a:rPr lang="en-US" dirty="0" smtClean="0"/>
              <a:t>Ex: ???</a:t>
            </a:r>
          </a:p>
          <a:p>
            <a:r>
              <a:rPr lang="en-US" dirty="0" smtClean="0"/>
              <a:t>Crowds:</a:t>
            </a:r>
          </a:p>
          <a:p>
            <a:pPr lvl="1"/>
            <a:r>
              <a:rPr lang="en-US" dirty="0" smtClean="0"/>
              <a:t>Larger groups of people who do not spend as much time together but share attitude and group identity. </a:t>
            </a:r>
          </a:p>
          <a:p>
            <a:pPr lvl="1"/>
            <a:r>
              <a:rPr lang="en-US" dirty="0" smtClean="0"/>
              <a:t>Ex: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Clique examples:</a:t>
            </a:r>
          </a:p>
          <a:p>
            <a:pPr lvl="1"/>
            <a:r>
              <a:rPr lang="en-US" dirty="0" smtClean="0"/>
              <a:t>Teams</a:t>
            </a:r>
          </a:p>
          <a:p>
            <a:pPr lvl="1"/>
            <a:r>
              <a:rPr lang="en-US" dirty="0" smtClean="0"/>
              <a:t>Clubs</a:t>
            </a:r>
          </a:p>
          <a:p>
            <a:pPr lvl="1"/>
            <a:r>
              <a:rPr lang="en-US" dirty="0" smtClean="0"/>
              <a:t>Group of friends, male and females (which often result In romantic relationships)</a:t>
            </a:r>
          </a:p>
          <a:p>
            <a:r>
              <a:rPr lang="en-US" dirty="0" smtClean="0"/>
              <a:t>Crowd Examples:</a:t>
            </a:r>
          </a:p>
          <a:p>
            <a:pPr lvl="1"/>
            <a:r>
              <a:rPr lang="en-US" dirty="0" smtClean="0"/>
              <a:t>Larger group of people you may attend parties with, play basketball with (in the neighborhood), or other social events</a:t>
            </a:r>
          </a:p>
          <a:p>
            <a:pPr lvl="1"/>
            <a:endParaRPr lang="en-US" dirty="0" smtClean="0"/>
          </a:p>
          <a:p>
            <a:pPr lvl="1"/>
            <a:endParaRPr lang="en-US" dirty="0" smtClean="0"/>
          </a:p>
          <a:p>
            <a:pPr lvl="1"/>
            <a:endParaRPr lang="en-US" dirty="0" smtClean="0"/>
          </a:p>
          <a:p>
            <a:pPr lvl="1">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Influences</a:t>
            </a:r>
            <a:endParaRPr lang="en-US" dirty="0"/>
          </a:p>
        </p:txBody>
      </p:sp>
      <p:sp>
        <p:nvSpPr>
          <p:cNvPr id="3" name="Content Placeholder 2"/>
          <p:cNvSpPr>
            <a:spLocks noGrp="1"/>
          </p:cNvSpPr>
          <p:nvPr>
            <p:ph idx="1"/>
          </p:nvPr>
        </p:nvSpPr>
        <p:spPr/>
        <p:txBody>
          <a:bodyPr/>
          <a:lstStyle/>
          <a:p>
            <a:r>
              <a:rPr lang="en-US" dirty="0" smtClean="0"/>
              <a:t>Studies show that peers don’t always influence teens to engage in risky or unacceptable behaviors.</a:t>
            </a:r>
          </a:p>
          <a:p>
            <a:endParaRPr lang="en-US" dirty="0" smtClean="0"/>
          </a:p>
          <a:p>
            <a:r>
              <a:rPr lang="en-US" dirty="0" smtClean="0"/>
              <a:t>Q: Then what causes teens to begin to engage in certain behaviors they were otherwise not interested in?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Influences cont…</a:t>
            </a:r>
            <a:endParaRPr lang="en-US" dirty="0"/>
          </a:p>
        </p:txBody>
      </p:sp>
      <p:sp>
        <p:nvSpPr>
          <p:cNvPr id="3" name="Content Placeholder 2"/>
          <p:cNvSpPr>
            <a:spLocks noGrp="1"/>
          </p:cNvSpPr>
          <p:nvPr>
            <p:ph idx="1"/>
          </p:nvPr>
        </p:nvSpPr>
        <p:spPr/>
        <p:txBody>
          <a:bodyPr/>
          <a:lstStyle/>
          <a:p>
            <a:r>
              <a:rPr lang="en-US" dirty="0" smtClean="0"/>
              <a:t>Adolescents are more likely to follow peers rather than parents on:</a:t>
            </a:r>
          </a:p>
          <a:p>
            <a:pPr lvl="1"/>
            <a:r>
              <a:rPr lang="en-US" dirty="0" smtClean="0"/>
              <a:t>Dress</a:t>
            </a:r>
          </a:p>
          <a:p>
            <a:pPr lvl="1"/>
            <a:r>
              <a:rPr lang="en-US" dirty="0" smtClean="0"/>
              <a:t>Hairstyles</a:t>
            </a:r>
          </a:p>
          <a:p>
            <a:pPr lvl="1"/>
            <a:r>
              <a:rPr lang="en-US" dirty="0" smtClean="0"/>
              <a:t>Speech patterns</a:t>
            </a:r>
          </a:p>
          <a:p>
            <a:pPr lvl="1"/>
            <a:r>
              <a:rPr lang="en-US" dirty="0" smtClean="0"/>
              <a:t>Taste in music</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teens influenced by Peers?</a:t>
            </a:r>
            <a:endParaRPr lang="en-US" dirty="0"/>
          </a:p>
        </p:txBody>
      </p:sp>
      <p:sp>
        <p:nvSpPr>
          <p:cNvPr id="3" name="Content Placeholder 2"/>
          <p:cNvSpPr>
            <a:spLocks noGrp="1"/>
          </p:cNvSpPr>
          <p:nvPr>
            <p:ph idx="1"/>
          </p:nvPr>
        </p:nvSpPr>
        <p:spPr/>
        <p:txBody>
          <a:bodyPr>
            <a:normAutofit/>
          </a:bodyPr>
          <a:lstStyle/>
          <a:p>
            <a:r>
              <a:rPr lang="en-US" dirty="0" smtClean="0"/>
              <a:t>Peak age that teens are influenced by their peers is 15. </a:t>
            </a:r>
          </a:p>
          <a:p>
            <a:r>
              <a:rPr lang="en-US" dirty="0" smtClean="0"/>
              <a:t>Peer pressure seems to decrease around age 17. </a:t>
            </a:r>
          </a:p>
          <a:p>
            <a:r>
              <a:rPr lang="en-US" dirty="0" smtClean="0"/>
              <a:t>Why are teens influenced by their peers?</a:t>
            </a:r>
          </a:p>
          <a:p>
            <a:pPr lvl="1"/>
            <a:r>
              <a:rPr lang="en-US" dirty="0" smtClean="0"/>
              <a:t>Seek approval of their peers</a:t>
            </a:r>
          </a:p>
          <a:p>
            <a:pPr lvl="1"/>
            <a:r>
              <a:rPr lang="en-US" dirty="0" smtClean="0"/>
              <a:t>Feel better about themselves when they receive approval of peers</a:t>
            </a:r>
          </a:p>
          <a:p>
            <a:pPr lvl="1"/>
            <a:r>
              <a:rPr lang="en-US" dirty="0" smtClean="0"/>
              <a:t>Peers provide standards by which adolescents can measure their behavior as they grow more independent of their parents.</a:t>
            </a:r>
          </a:p>
          <a:p>
            <a:pPr lvl="1">
              <a:buNone/>
            </a:pPr>
            <a:endParaRPr lang="en-US" dirty="0" smtClean="0"/>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Dating and Romantic Relationships</a:t>
            </a:r>
            <a:endParaRPr lang="en-US" dirty="0"/>
          </a:p>
        </p:txBody>
      </p:sp>
      <p:sp>
        <p:nvSpPr>
          <p:cNvPr id="3" name="Content Placeholder 2"/>
          <p:cNvSpPr>
            <a:spLocks noGrp="1"/>
          </p:cNvSpPr>
          <p:nvPr>
            <p:ph idx="1"/>
          </p:nvPr>
        </p:nvSpPr>
        <p:spPr/>
        <p:txBody>
          <a:bodyPr/>
          <a:lstStyle/>
          <a:p>
            <a:r>
              <a:rPr lang="en-US" dirty="0" smtClean="0"/>
              <a:t>Stages of dating:</a:t>
            </a:r>
          </a:p>
          <a:p>
            <a:pPr marL="749808" lvl="1" indent="-457200">
              <a:buFont typeface="+mj-lt"/>
              <a:buAutoNum type="arabicPeriod"/>
            </a:pPr>
            <a:r>
              <a:rPr lang="en-US" dirty="0" smtClean="0"/>
              <a:t>Teens place themselves in situations where they will probably meet peers of the opposite sex—for example, afterschool events, other social settings </a:t>
            </a:r>
          </a:p>
          <a:p>
            <a:pPr marL="749808" lvl="1" indent="-457200">
              <a:buFont typeface="+mj-lt"/>
              <a:buAutoNum type="arabicPeriod"/>
            </a:pPr>
            <a:r>
              <a:rPr lang="en-US" dirty="0" smtClean="0"/>
              <a:t>Group dating. Teens may join a mixed group at the movies or some other social setting.</a:t>
            </a:r>
          </a:p>
          <a:p>
            <a:pPr marL="749808" lvl="1" indent="-457200">
              <a:buFont typeface="+mj-lt"/>
              <a:buAutoNum type="arabicPeriod"/>
            </a:pPr>
            <a:r>
              <a:rPr lang="en-US" dirty="0" smtClean="0"/>
              <a:t>Finally they pair off as couples for traditional dating.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teens date during adolescence?</a:t>
            </a:r>
            <a:endParaRPr lang="en-US" dirty="0"/>
          </a:p>
        </p:txBody>
      </p:sp>
      <p:sp>
        <p:nvSpPr>
          <p:cNvPr id="3" name="Content Placeholder 2"/>
          <p:cNvSpPr>
            <a:spLocks noGrp="1"/>
          </p:cNvSpPr>
          <p:nvPr>
            <p:ph idx="1"/>
          </p:nvPr>
        </p:nvSpPr>
        <p:spPr/>
        <p:txBody>
          <a:bodyPr/>
          <a:lstStyle/>
          <a:p>
            <a:r>
              <a:rPr lang="en-US" dirty="0" smtClean="0"/>
              <a:t>Enjoy spending time with someone they like</a:t>
            </a:r>
          </a:p>
          <a:p>
            <a:r>
              <a:rPr lang="en-US" dirty="0" smtClean="0"/>
              <a:t>Helps teens learn to positively relate to other people (hopefully)</a:t>
            </a:r>
          </a:p>
          <a:p>
            <a:r>
              <a:rPr lang="en-US" dirty="0" smtClean="0"/>
              <a:t>Helps prepare adolescents for more serious relationships to come later in life.</a:t>
            </a:r>
          </a:p>
          <a:p>
            <a:endParaRPr lang="en-US" dirty="0" smtClean="0"/>
          </a:p>
          <a:p>
            <a:endParaRPr lang="en-US" dirty="0" smtClean="0"/>
          </a:p>
          <a:p>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Dating and romantic relationships  cont…</a:t>
            </a:r>
            <a:endParaRPr lang="en-US" dirty="0"/>
          </a:p>
        </p:txBody>
      </p:sp>
      <p:sp>
        <p:nvSpPr>
          <p:cNvPr id="3" name="Content Placeholder 2"/>
          <p:cNvSpPr>
            <a:spLocks noGrp="1"/>
          </p:cNvSpPr>
          <p:nvPr>
            <p:ph idx="1"/>
          </p:nvPr>
        </p:nvSpPr>
        <p:spPr/>
        <p:txBody>
          <a:bodyPr/>
          <a:lstStyle/>
          <a:p>
            <a:r>
              <a:rPr lang="en-US" dirty="0" smtClean="0"/>
              <a:t>Younger adolescent relationships are casual and short-lived.</a:t>
            </a:r>
          </a:p>
          <a:p>
            <a:r>
              <a:rPr lang="en-US" dirty="0" smtClean="0"/>
              <a:t>Later in adolescence, relationships tend to become more stable and committed.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smtClean="0"/>
              <a:t>Puberty</a:t>
            </a:r>
            <a:endParaRPr lang="en-US" dirty="0"/>
          </a:p>
        </p:txBody>
      </p:sp>
      <p:sp>
        <p:nvSpPr>
          <p:cNvPr id="3" name="Content Placeholder 2"/>
          <p:cNvSpPr>
            <a:spLocks noGrp="1"/>
          </p:cNvSpPr>
          <p:nvPr>
            <p:ph idx="1"/>
          </p:nvPr>
        </p:nvSpPr>
        <p:spPr>
          <a:xfrm>
            <a:off x="0" y="990600"/>
            <a:ext cx="8153400" cy="5486400"/>
          </a:xfrm>
        </p:spPr>
        <p:txBody>
          <a:bodyPr>
            <a:normAutofit lnSpcReduction="10000"/>
          </a:bodyPr>
          <a:lstStyle/>
          <a:p>
            <a:r>
              <a:rPr lang="en-US" dirty="0" smtClean="0"/>
              <a:t>Puberty is the time at which growing boys or girls begin the process of sexual maturation. </a:t>
            </a:r>
          </a:p>
          <a:p>
            <a:pPr>
              <a:buNone/>
            </a:pPr>
            <a:endParaRPr lang="en-US" dirty="0" smtClean="0"/>
          </a:p>
          <a:p>
            <a:r>
              <a:rPr lang="en-US" dirty="0" smtClean="0"/>
              <a:t>Puberty involves a series of physical stages or steps that lead to the achievement of fertility and the development of the so-called secondary sex characteristics, the physical features associated with adult males and females (such as the growth of pubic hair). </a:t>
            </a:r>
          </a:p>
          <a:p>
            <a:pPr>
              <a:buNone/>
            </a:pPr>
            <a:endParaRPr lang="en-US" dirty="0" smtClean="0"/>
          </a:p>
          <a:p>
            <a:r>
              <a:rPr lang="en-US" dirty="0" smtClean="0"/>
              <a:t>While puberty involves a series of biological, or physical, transformations, the process can also have an effect on the psychosocial and emotional development of the adolescent.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914400"/>
          </a:xfrm>
        </p:spPr>
        <p:txBody>
          <a:bodyPr/>
          <a:lstStyle/>
          <a:p>
            <a:r>
              <a:rPr lang="en-US" dirty="0" smtClean="0"/>
              <a:t>When does puberty occur?</a:t>
            </a:r>
            <a:endParaRPr lang="en-US" dirty="0"/>
          </a:p>
        </p:txBody>
      </p:sp>
      <p:sp>
        <p:nvSpPr>
          <p:cNvPr id="3" name="Content Placeholder 2"/>
          <p:cNvSpPr>
            <a:spLocks noGrp="1"/>
          </p:cNvSpPr>
          <p:nvPr>
            <p:ph idx="1"/>
          </p:nvPr>
        </p:nvSpPr>
        <p:spPr>
          <a:xfrm>
            <a:off x="0" y="838200"/>
            <a:ext cx="8153400" cy="6019800"/>
          </a:xfrm>
        </p:spPr>
        <p:txBody>
          <a:bodyPr>
            <a:normAutofit fontScale="92500" lnSpcReduction="20000"/>
          </a:bodyPr>
          <a:lstStyle/>
          <a:p>
            <a:r>
              <a:rPr lang="en-US" i="1" dirty="0" smtClean="0"/>
              <a:t>T</a:t>
            </a:r>
            <a:r>
              <a:rPr lang="en-US" dirty="0" smtClean="0"/>
              <a:t>he onset of puberty varies among individuals. </a:t>
            </a:r>
          </a:p>
          <a:p>
            <a:pPr>
              <a:buNone/>
            </a:pPr>
            <a:endParaRPr lang="en-US" dirty="0" smtClean="0"/>
          </a:p>
          <a:p>
            <a:r>
              <a:rPr lang="en-US" dirty="0" smtClean="0"/>
              <a:t>Puberty usually occurs in girls between the ages of 10 and 14, while in boys it generally occurs later, between the ages of 12 and 16. </a:t>
            </a:r>
          </a:p>
          <a:p>
            <a:pPr>
              <a:buNone/>
            </a:pPr>
            <a:endParaRPr lang="en-US" dirty="0" smtClean="0"/>
          </a:p>
          <a:p>
            <a:r>
              <a:rPr lang="en-US" dirty="0" smtClean="0"/>
              <a:t>In some African-American girls, puberty begins earlier, at about age 9, meaning that puberty occurs from ages 9 to 14.</a:t>
            </a:r>
          </a:p>
          <a:p>
            <a:pPr>
              <a:buNone/>
            </a:pPr>
            <a:endParaRPr lang="en-US" dirty="0" smtClean="0"/>
          </a:p>
          <a:p>
            <a:r>
              <a:rPr lang="en-US" dirty="0" smtClean="0"/>
              <a:t>Adolescent girls reach puberty today at earlier ages than were ever recorded previously. Nutritional and other environmental influences may be responsible for this change. </a:t>
            </a:r>
          </a:p>
          <a:p>
            <a:pPr lvl="1"/>
            <a:r>
              <a:rPr lang="en-US" dirty="0" smtClean="0"/>
              <a:t>For example, the average age of the onset of menstrual periods in girls was 15 in 1900. By the 1990s, this average had dropped to 12 and a half years of age.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r>
              <a:rPr lang="en-US" dirty="0" smtClean="0"/>
              <a:t>What determines when puberty starts?</a:t>
            </a:r>
            <a:endParaRPr lang="en-US" dirty="0"/>
          </a:p>
        </p:txBody>
      </p:sp>
      <p:sp>
        <p:nvSpPr>
          <p:cNvPr id="3" name="Content Placeholder 2"/>
          <p:cNvSpPr>
            <a:spLocks noGrp="1"/>
          </p:cNvSpPr>
          <p:nvPr>
            <p:ph idx="1"/>
          </p:nvPr>
        </p:nvSpPr>
        <p:spPr>
          <a:xfrm>
            <a:off x="0" y="1219200"/>
            <a:ext cx="7924800" cy="5867400"/>
          </a:xfrm>
        </p:spPr>
        <p:txBody>
          <a:bodyPr>
            <a:normAutofit fontScale="77500" lnSpcReduction="20000"/>
          </a:bodyPr>
          <a:lstStyle/>
          <a:p>
            <a:r>
              <a:rPr lang="en-US" dirty="0" smtClean="0"/>
              <a:t>The timing of the onset of puberty is not completely understood and is likely determined by a number of factors.</a:t>
            </a:r>
          </a:p>
          <a:p>
            <a:pPr>
              <a:buNone/>
            </a:pPr>
            <a:endParaRPr lang="en-US" dirty="0" smtClean="0"/>
          </a:p>
          <a:p>
            <a:r>
              <a:rPr lang="en-US" dirty="0" smtClean="0"/>
              <a:t>One theory proposes that reaching a critical weight or body composition may play a role in the onset of puberty. It has been proposed that the increase in childhood obesity may be related to the overall earlier onset of puberty in the general population in recent years.</a:t>
            </a:r>
          </a:p>
          <a:p>
            <a:pPr>
              <a:buNone/>
            </a:pPr>
            <a:endParaRPr lang="en-US" dirty="0" smtClean="0"/>
          </a:p>
          <a:p>
            <a:r>
              <a:rPr lang="en-US" dirty="0" err="1" smtClean="0"/>
              <a:t>Leptin</a:t>
            </a:r>
            <a:r>
              <a:rPr lang="en-US" dirty="0" smtClean="0"/>
              <a:t>, a hormone produced by fat cells in the body, has been suggested as a possible mediator of the timing of puberty. In studies, animals deficient in </a:t>
            </a:r>
            <a:r>
              <a:rPr lang="en-US" dirty="0" err="1" smtClean="0"/>
              <a:t>leptin</a:t>
            </a:r>
            <a:r>
              <a:rPr lang="en-US" dirty="0" smtClean="0"/>
              <a:t> did not undergo puberty, but puberty began when </a:t>
            </a:r>
            <a:r>
              <a:rPr lang="en-US" dirty="0" err="1" smtClean="0"/>
              <a:t>leptin</a:t>
            </a:r>
            <a:r>
              <a:rPr lang="en-US" dirty="0" smtClean="0"/>
              <a:t> was administered to the animals. </a:t>
            </a:r>
          </a:p>
          <a:p>
            <a:pPr>
              <a:buNone/>
            </a:pPr>
            <a:endParaRPr lang="en-US" dirty="0" smtClean="0"/>
          </a:p>
          <a:p>
            <a:r>
              <a:rPr lang="en-US" dirty="0" smtClean="0"/>
              <a:t>Further, girls with higher concentrations of the hormone </a:t>
            </a:r>
            <a:r>
              <a:rPr lang="en-US" dirty="0" err="1" smtClean="0"/>
              <a:t>leptin</a:t>
            </a:r>
            <a:r>
              <a:rPr lang="en-US" dirty="0" smtClean="0"/>
              <a:t> are known to have an increased percentage of body fat and an earlier onset of puberty than girls with lower levels of </a:t>
            </a:r>
            <a:r>
              <a:rPr lang="en-US" dirty="0" err="1" smtClean="0"/>
              <a:t>leptin</a:t>
            </a:r>
            <a:r>
              <a:rPr lang="en-US" dirty="0" smtClean="0"/>
              <a:t>. The concentration of </a:t>
            </a:r>
            <a:r>
              <a:rPr lang="en-US" dirty="0" err="1" smtClean="0"/>
              <a:t>leptin</a:t>
            </a:r>
            <a:r>
              <a:rPr lang="en-US" dirty="0" smtClean="0"/>
              <a:t> in the blood is known to increase just before puberty in both boys and girls.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r>
              <a:rPr lang="en-US" dirty="0" smtClean="0"/>
              <a:t>What are the physical changes that occur for boys and girls?</a:t>
            </a:r>
            <a:endParaRPr lang="en-US" dirty="0"/>
          </a:p>
        </p:txBody>
      </p:sp>
      <p:sp>
        <p:nvSpPr>
          <p:cNvPr id="4" name="Content Placeholder 3"/>
          <p:cNvSpPr>
            <a:spLocks noGrp="1"/>
          </p:cNvSpPr>
          <p:nvPr>
            <p:ph idx="1"/>
          </p:nvPr>
        </p:nvSpPr>
        <p:spPr>
          <a:xfrm>
            <a:off x="0" y="1447800"/>
            <a:ext cx="8229600" cy="5257800"/>
          </a:xfrm>
        </p:spPr>
        <p:txBody>
          <a:bodyPr>
            <a:normAutofit fontScale="92500" lnSpcReduction="20000"/>
          </a:bodyPr>
          <a:lstStyle/>
          <a:p>
            <a:r>
              <a:rPr lang="en-US" dirty="0" smtClean="0"/>
              <a:t>The changes that happen during the process of puberty have a typical pattern in both boys and girls, with a generally predictable sequence of events. </a:t>
            </a:r>
          </a:p>
          <a:p>
            <a:pPr>
              <a:buNone/>
            </a:pPr>
            <a:endParaRPr lang="en-US" dirty="0" smtClean="0"/>
          </a:p>
          <a:p>
            <a:r>
              <a:rPr lang="en-US" dirty="0" smtClean="0"/>
              <a:t>In most girls, the first sign of puberty is the beginning of breast development, which occurs at an average age of approximately 11 years. In girls, the growth of pubic hair typically begins next, followed by the growth of hair in the armpits. A minority of girls, however, begin to develop pubic hair prior to breast development. </a:t>
            </a:r>
          </a:p>
          <a:p>
            <a:pPr>
              <a:buNone/>
            </a:pPr>
            <a:endParaRPr lang="en-US" dirty="0" smtClean="0"/>
          </a:p>
          <a:p>
            <a:r>
              <a:rPr lang="en-US" dirty="0" smtClean="0"/>
              <a:t>The onset of menstruation having periods) usually happens later than the other physical changes and usually occurs around two and a half years after the onset of puberty.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52400"/>
            <a:ext cx="8153400" cy="6477000"/>
          </a:xfrm>
        </p:spPr>
        <p:txBody>
          <a:bodyPr>
            <a:normAutofit fontScale="85000" lnSpcReduction="10000"/>
          </a:bodyPr>
          <a:lstStyle/>
          <a:p>
            <a:r>
              <a:rPr lang="en-US" dirty="0" smtClean="0"/>
              <a:t>In boys, an increase in the size of the testicles is the first change observed at the onset of puberty.</a:t>
            </a:r>
          </a:p>
          <a:p>
            <a:pPr>
              <a:buNone/>
            </a:pPr>
            <a:endParaRPr lang="en-US" dirty="0" smtClean="0"/>
          </a:p>
          <a:p>
            <a:r>
              <a:rPr lang="en-US" dirty="0" smtClean="0"/>
              <a:t>Enlargement of the testicles begins at an approximate average age of 11 and a half years in boys and lasts for about six months. After enlargement of the testicles, the penis also increases in size.</a:t>
            </a:r>
          </a:p>
          <a:p>
            <a:pPr>
              <a:buNone/>
            </a:pPr>
            <a:endParaRPr lang="en-US" dirty="0" smtClean="0"/>
          </a:p>
          <a:p>
            <a:r>
              <a:rPr lang="en-US" dirty="0" smtClean="0"/>
              <a:t> Enlargement of the testicles and penis almost always occurs before the development of pubic hair. The next stage is the growth of pubic hair and hair in the armpits.</a:t>
            </a:r>
          </a:p>
          <a:p>
            <a:pPr>
              <a:buNone/>
            </a:pPr>
            <a:endParaRPr lang="en-US" dirty="0" smtClean="0"/>
          </a:p>
          <a:p>
            <a:r>
              <a:rPr lang="en-US" dirty="0" smtClean="0"/>
              <a:t>Next, the voice becomes deeper and muscles increase in size. The last step is usually the development of facial hair.</a:t>
            </a:r>
          </a:p>
          <a:p>
            <a:pPr>
              <a:buNone/>
            </a:pPr>
            <a:endParaRPr lang="en-US" dirty="0" smtClean="0"/>
          </a:p>
          <a:p>
            <a:r>
              <a:rPr lang="en-US" dirty="0" smtClean="0"/>
              <a:t>Fertility is achieved in males near the onset of puberty, when a surge in testosterone triggers the production of sperm.</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lstStyle/>
          <a:p>
            <a:r>
              <a:rPr lang="en-US" dirty="0" smtClean="0"/>
              <a:t>Advantages of early onset of puberty?</a:t>
            </a:r>
          </a:p>
          <a:p>
            <a:endParaRPr lang="en-US" dirty="0"/>
          </a:p>
          <a:p>
            <a:endParaRPr lang="en-US" dirty="0" smtClean="0"/>
          </a:p>
          <a:p>
            <a:endParaRPr lang="en-US" dirty="0"/>
          </a:p>
          <a:p>
            <a:r>
              <a:rPr lang="en-US" dirty="0" smtClean="0"/>
              <a:t>Disadvantages of early onset of puberty?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Development in Adolescence</a:t>
            </a:r>
            <a:endParaRPr lang="en-US" dirty="0"/>
          </a:p>
        </p:txBody>
      </p:sp>
      <p:sp>
        <p:nvSpPr>
          <p:cNvPr id="3" name="Content Placeholder 2"/>
          <p:cNvSpPr>
            <a:spLocks noGrp="1"/>
          </p:cNvSpPr>
          <p:nvPr>
            <p:ph idx="1"/>
          </p:nvPr>
        </p:nvSpPr>
        <p:spPr>
          <a:xfrm>
            <a:off x="0" y="1600200"/>
            <a:ext cx="8305800" cy="5257800"/>
          </a:xfrm>
        </p:spPr>
        <p:txBody>
          <a:bodyPr>
            <a:normAutofit lnSpcReduction="10000"/>
          </a:bodyPr>
          <a:lstStyle/>
          <a:p>
            <a:r>
              <a:rPr lang="en-US" dirty="0" smtClean="0"/>
              <a:t>Relationships with parents pg. 256-257</a:t>
            </a:r>
          </a:p>
          <a:p>
            <a:pPr lvl="1"/>
            <a:r>
              <a:rPr lang="en-US" dirty="0" smtClean="0"/>
              <a:t>How does this relationship change during the teen years? Why?</a:t>
            </a:r>
          </a:p>
          <a:p>
            <a:pPr lvl="1"/>
            <a:r>
              <a:rPr lang="en-US" dirty="0" smtClean="0"/>
              <a:t>How can parent/child relationships be strengthened during this time period? </a:t>
            </a:r>
          </a:p>
          <a:p>
            <a:r>
              <a:rPr lang="en-US" dirty="0" smtClean="0"/>
              <a:t>Relationships with peers: pg. 257-258</a:t>
            </a:r>
          </a:p>
          <a:p>
            <a:pPr marL="971550" lvl="1" indent="-514350">
              <a:buFont typeface="+mj-lt"/>
              <a:buAutoNum type="arabicPeriod"/>
            </a:pPr>
            <a:r>
              <a:rPr lang="en-US" dirty="0" smtClean="0"/>
              <a:t>Adolescent friendships:</a:t>
            </a:r>
          </a:p>
          <a:p>
            <a:pPr marL="1371600" lvl="2" indent="-514350">
              <a:buFont typeface="Courier New" pitchFamily="49" charset="0"/>
              <a:buChar char="o"/>
            </a:pPr>
            <a:r>
              <a:rPr lang="en-US" dirty="0" smtClean="0"/>
              <a:t>Dynamics of having friends and a best friend in a circle of friends.</a:t>
            </a:r>
          </a:p>
          <a:p>
            <a:pPr marL="1371600" lvl="2" indent="-514350">
              <a:buFont typeface="Courier New" pitchFamily="49" charset="0"/>
              <a:buChar char="o"/>
            </a:pPr>
            <a:r>
              <a:rPr lang="en-US" dirty="0" smtClean="0"/>
              <a:t>Importance of friendships:</a:t>
            </a:r>
          </a:p>
          <a:p>
            <a:pPr marL="1828800" lvl="3" indent="-514350">
              <a:buFont typeface="Courier New" pitchFamily="49" charset="0"/>
              <a:buChar char="o"/>
            </a:pPr>
            <a:r>
              <a:rPr lang="en-US" dirty="0" smtClean="0"/>
              <a:t>What can you learn from friendships that prepares you for other aspects of life?</a:t>
            </a:r>
          </a:p>
          <a:p>
            <a:pPr marL="1828800" lvl="3" indent="-514350">
              <a:buFont typeface="Courier New" pitchFamily="49" charset="0"/>
              <a:buChar char="o"/>
            </a:pPr>
            <a:r>
              <a:rPr lang="en-US" dirty="0" smtClean="0"/>
              <a:t>How can GOOD friendships create a sense of belonging. </a:t>
            </a:r>
          </a:p>
          <a:p>
            <a:pPr marL="1371600" lvl="2" indent="-514350">
              <a:buFont typeface="Courier New" pitchFamily="49" charset="0"/>
              <a:buChar char="o"/>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580</TotalTime>
  <Words>1765</Words>
  <Application>Microsoft Office PowerPoint</Application>
  <PresentationFormat>On-screen Show (4:3)</PresentationFormat>
  <Paragraphs>172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Adolescent Development</vt:lpstr>
      <vt:lpstr>Physical development</vt:lpstr>
      <vt:lpstr>Puberty</vt:lpstr>
      <vt:lpstr>When does puberty occur?</vt:lpstr>
      <vt:lpstr>What determines when puberty starts?</vt:lpstr>
      <vt:lpstr>What are the physical changes that occur for boys and girls?</vt:lpstr>
      <vt:lpstr>Slide 7</vt:lpstr>
      <vt:lpstr>Advantages/Disadvantages</vt:lpstr>
      <vt:lpstr>Social Development in Adolescence</vt:lpstr>
      <vt:lpstr>Slide 10</vt:lpstr>
      <vt:lpstr>Slide 11</vt:lpstr>
      <vt:lpstr>Relationships with Parents</vt:lpstr>
      <vt:lpstr> </vt:lpstr>
      <vt:lpstr>Things that parents influence their children on more:</vt:lpstr>
      <vt:lpstr>Slide 15</vt:lpstr>
      <vt:lpstr>Relationships with Peers  </vt:lpstr>
      <vt:lpstr>Adolescent Friendship</vt:lpstr>
      <vt:lpstr>Slide 18</vt:lpstr>
      <vt:lpstr>How do we choose our friends?</vt:lpstr>
      <vt:lpstr>cLiques and Crowds</vt:lpstr>
      <vt:lpstr>Slide 21</vt:lpstr>
      <vt:lpstr>Peer Influences</vt:lpstr>
      <vt:lpstr>Peer Influences cont…</vt:lpstr>
      <vt:lpstr>Why are teens influenced by Peers?</vt:lpstr>
      <vt:lpstr>Dating and Romantic Relationships</vt:lpstr>
      <vt:lpstr>Why do teens date during adolescence?</vt:lpstr>
      <vt:lpstr>Dating and romantic relationships  cont…</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Development</dc:title>
  <dc:creator>pete</dc:creator>
  <cp:lastModifiedBy>pete</cp:lastModifiedBy>
  <cp:revision>23</cp:revision>
  <dcterms:created xsi:type="dcterms:W3CDTF">2012-03-15T13:23:27Z</dcterms:created>
  <dcterms:modified xsi:type="dcterms:W3CDTF">2012-10-09T19:18:14Z</dcterms:modified>
</cp:coreProperties>
</file>