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35"/>
  </p:notesMasterIdLst>
  <p:sldIdLst>
    <p:sldId id="269" r:id="rId2"/>
    <p:sldId id="276" r:id="rId3"/>
    <p:sldId id="274" r:id="rId4"/>
    <p:sldId id="273" r:id="rId5"/>
    <p:sldId id="275" r:id="rId6"/>
    <p:sldId id="271" r:id="rId7"/>
    <p:sldId id="258" r:id="rId8"/>
    <p:sldId id="281" r:id="rId9"/>
    <p:sldId id="283" r:id="rId10"/>
    <p:sldId id="282" r:id="rId11"/>
    <p:sldId id="285" r:id="rId12"/>
    <p:sldId id="272" r:id="rId13"/>
    <p:sldId id="284" r:id="rId14"/>
    <p:sldId id="280" r:id="rId15"/>
    <p:sldId id="295" r:id="rId16"/>
    <p:sldId id="296" r:id="rId17"/>
    <p:sldId id="293" r:id="rId18"/>
    <p:sldId id="294" r:id="rId19"/>
    <p:sldId id="297" r:id="rId20"/>
    <p:sldId id="277" r:id="rId21"/>
    <p:sldId id="278" r:id="rId22"/>
    <p:sldId id="263" r:id="rId23"/>
    <p:sldId id="298" r:id="rId24"/>
    <p:sldId id="289" r:id="rId25"/>
    <p:sldId id="260" r:id="rId26"/>
    <p:sldId id="288" r:id="rId27"/>
    <p:sldId id="286" r:id="rId28"/>
    <p:sldId id="299" r:id="rId29"/>
    <p:sldId id="287" r:id="rId30"/>
    <p:sldId id="300" r:id="rId31"/>
    <p:sldId id="279" r:id="rId32"/>
    <p:sldId id="290" r:id="rId33"/>
    <p:sldId id="291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igh Tower Text" panose="02040502050506030303" pitchFamily="18" charset="0"/>
      <p:regular r:id="rId40"/>
      <p: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119"/>
    <a:srgbClr val="7C5A2D"/>
    <a:srgbClr val="8B6938"/>
    <a:srgbClr val="000000"/>
    <a:srgbClr val="471100"/>
    <a:srgbClr val="270C00"/>
    <a:srgbClr val="9F0116"/>
    <a:srgbClr val="710612"/>
    <a:srgbClr val="4C1116"/>
    <a:srgbClr val="1F1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0C77-8455-4A81-A07B-66899C851725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27DE-4B9D-4984-9625-8BAFF2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1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Horace_Verne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Napoleon Bonaparte leading his troops over the bridge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Arcole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race Vernet"/>
              </a:rPr>
              <a:t>Horace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race Vernet"/>
              </a:rPr>
              <a:t>Vernet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27DE-4B9D-4984-9625-8BAFF2AECE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5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3FFFF-7CCB-41CE-93B7-E6C14530DE3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94C5D-B82C-4667-A19D-44869E5A5F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5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016EC-10C2-47B3-98AD-C930FCDC120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56A65-DDF0-4DD9-8C0F-77C04FF5205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0466F-AC1D-48F9-920E-1E764557FBF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E0D58-9D55-458A-8B67-90B2988BE9A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F3E16-AF8E-481E-8A2F-64BBDD3C92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EA42F-FD9D-4179-9FA1-B02B7DF12F2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5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E93DD-0ECA-4841-B3F6-029B78B1A72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EFC85-B025-46CC-9E1B-FE66778006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7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AB681-4542-4466-BE80-FBAD5EB1E4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2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793E5-A71C-43C4-9B45-69EFF91C8DC0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eeveephot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evanblaser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kabulpublicdiplomacy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www.flickr.com/photos/guillaumespeurt/" TargetMode="External"/><Relationship Id="rId4" Type="http://schemas.openxmlformats.org/officeDocument/2006/relationships/hyperlink" Target="http://creativecommons.org/licenses/by-sa/2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www.flickr.com/photos/guillaumespeurt/" TargetMode="External"/><Relationship Id="rId4" Type="http://schemas.openxmlformats.org/officeDocument/2006/relationships/hyperlink" Target="http://creativecommons.org/licenses/by-sa/2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eeveephot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2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4569" y="409074"/>
            <a:ext cx="7770042" cy="3916429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l"/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The </a:t>
            </a:r>
            <a:r>
              <a:rPr lang="en-US" sz="102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Congress</a:t>
            </a:r>
            <a:r>
              <a:rPr lang="en-US" sz="11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of Vienna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66" y="4636321"/>
            <a:ext cx="6847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spc="50" dirty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igh Tower Text" panose="02040502050506030303" pitchFamily="18" charset="0"/>
              </a:rPr>
              <a:t>The Establishment of a Conservative Order</a:t>
            </a:r>
            <a:endParaRPr lang="en-US" sz="4800" b="1" i="1" dirty="0">
              <a:solidFill>
                <a:srgbClr val="FFFFFF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404/12641271474_cc2017b06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726" y="4433466"/>
            <a:ext cx="4692190" cy="1464027"/>
          </a:xfrm>
        </p:spPr>
        <p:txBody>
          <a:bodyPr>
            <a:no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remain a great power.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80105" y="6442911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beeveephoto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65062">
            <a:off x="5293717" y="2876074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965062">
            <a:off x="6649803" y="2693789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65062">
            <a:off x="7596908" y="2432555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965062">
            <a:off x="8528184" y="2148371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575978">
            <a:off x="2771974" y="4272258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44117" y="-16042"/>
            <a:ext cx="12192001" cy="68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-44116" y="0"/>
            <a:ext cx="12236116" cy="2823411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86"/>
            <a:ext cx="12147884" cy="189585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  <a:endParaRPr lang="en-US" sz="7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9723" y="6436712"/>
            <a:ext cx="3369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</a:rPr>
              <a:t> 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</a:rPr>
              <a:t> by 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00" b="1" dirty="0" err="1" smtClean="0">
                <a:solidFill>
                  <a:srgbClr val="F3C591"/>
                </a:solidFill>
                <a:latin typeface="Arial" panose="020B0604020202020204" pitchFamily="34" charset="0"/>
                <a:hlinkClick r:id="rId4"/>
              </a:rPr>
              <a:t>Melki</a:t>
            </a:r>
            <a:endParaRPr lang="en-US" sz="1400" b="1" dirty="0">
              <a:solidFill>
                <a:srgbClr val="F3C5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6600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Prince </a:t>
            </a:r>
            <a:r>
              <a:rPr lang="en-US" sz="6600" spc="150" dirty="0" err="1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Klemens</a:t>
            </a:r>
            <a:r>
              <a:rPr lang="en-US" sz="6600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 von 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Metternich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839" y="3686548"/>
            <a:ext cx="6494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Austrian Foreign Minister</a:t>
            </a:r>
          </a:p>
        </p:txBody>
      </p:sp>
    </p:spTree>
    <p:extLst>
      <p:ext uri="{BB962C8B-B14F-4D97-AF65-F5344CB8AC3E}">
        <p14:creationId xmlns:p14="http://schemas.microsoft.com/office/powerpoint/2010/main" val="28952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arm5.staticflickr.com/4056/4640439307_fa1d193461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3" b="23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4870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“Coachman of Europe”</a:t>
            </a:r>
            <a:endParaRPr lang="en-US" sz="6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33612" y="6418540"/>
            <a:ext cx="2760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eblaser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751" y="3656771"/>
            <a:ext cx="679718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Stability </a:t>
            </a:r>
            <a:r>
              <a:rPr lang="en-US" sz="44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within</a:t>
            </a: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 states</a:t>
            </a:r>
          </a:p>
          <a:p>
            <a:pPr marL="742950" indent="-742950" eaLnBrk="0" fontAlgn="base" hangingPunct="0">
              <a:spcBef>
                <a:spcPct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Stability </a:t>
            </a:r>
            <a:r>
              <a:rPr lang="en-US" sz="44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between</a:t>
            </a: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 states</a:t>
            </a:r>
            <a:endParaRPr lang="en-US" sz="3200" b="1" i="1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d/Le_Serment_du_Jeu_de_pau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0706" r="3435" b="31004"/>
          <a:stretch/>
        </p:blipFill>
        <p:spPr>
          <a:xfrm>
            <a:off x="-24064" y="240632"/>
            <a:ext cx="12247162" cy="2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2701"/>
            <a:ext cx="8552328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STABILITY</a:t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within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states</a:t>
            </a:r>
            <a:endParaRPr lang="en-US" sz="138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291" y="3348556"/>
            <a:ext cx="55913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3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TRADITION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INSTITUTIONS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ARISTOCRACY</a:t>
            </a:r>
            <a:endParaRPr lang="en-US" sz="3600" b="1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291" y="3377132"/>
            <a:ext cx="5971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LIBERAL REFORM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POPULAR GOV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NATIONALISM</a:t>
            </a:r>
            <a:endParaRPr lang="en-US" sz="3600" b="1" strike="sngStrike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5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2701"/>
            <a:ext cx="8552328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STABILITY</a:t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between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states</a:t>
            </a:r>
            <a:endParaRPr lang="en-US" sz="138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0021"/>
            <a:ext cx="12192000" cy="5406942"/>
          </a:xfrm>
        </p:spPr>
        <p:txBody>
          <a:bodyPr>
            <a:noAutofit/>
          </a:bodyPr>
          <a:lstStyle/>
          <a:p>
            <a:pPr algn="ctr"/>
            <a:r>
              <a:rPr lang="en-US" sz="28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1815</a:t>
            </a:r>
            <a:endParaRPr lang="en-US" sz="28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657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9.staticflickr.com/8230/8499115529_6e248b55ae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b="10057"/>
          <a:stretch/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9050"/>
            <a:ext cx="12191999" cy="687705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0000"/>
                </a:srgbClr>
              </a:gs>
              <a:gs pos="61000">
                <a:srgbClr val="000000">
                  <a:alpha val="0"/>
                </a:srgbClr>
              </a:gs>
              <a:gs pos="18000">
                <a:srgbClr val="000000">
                  <a:alpha val="0"/>
                </a:srgbClr>
              </a:gs>
              <a:gs pos="73000">
                <a:srgbClr val="000000">
                  <a:alpha val="75000"/>
                </a:srgbClr>
              </a:gs>
            </a:gsLst>
            <a:lin ang="4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3" y="59848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</a:rPr>
              <a:t>“Concert of Europe”</a:t>
            </a:r>
            <a:endParaRPr lang="en-US" sz="60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37" y="5195886"/>
            <a:ext cx="7827687" cy="1319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Powers would (informally) work together to maintain existing national boundaries and prevent revolutions.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2480"/>
            <a:ext cx="4145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NoDerivs License"/>
              </a:rPr>
              <a:t>Some rights reserved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U.S Embassy Kabul Afghanistan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20000"/>
                <a:lumOff val="80000"/>
              </a:schemeClr>
            </a:gs>
            <a:gs pos="9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8080"/>
            <a:ext cx="12192000" cy="3563938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</a:t>
            </a:r>
            <a:b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06" y="5172077"/>
            <a:ext cx="11329988" cy="104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/>
              <a:t>The Concert system was an informal precedent for the more formal European associations of the 20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 (League of Nations, NATO, UN, EU).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11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9.staticflickr.com/8204/8178234419_168fbb6feb_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b="41369"/>
          <a:stretch/>
        </p:blipFill>
        <p:spPr bwMode="auto">
          <a:xfrm>
            <a:off x="0" y="-32657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27171" y="2090172"/>
            <a:ext cx="68185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 between rulers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 in a spirit of Christian charity and to assist each other in times of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trouble</a:t>
            </a:r>
            <a:endParaRPr lang="en-US" sz="4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84078" y="683838"/>
            <a:ext cx="3228976" cy="101566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1815-1825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686252"/>
            <a:ext cx="7772400" cy="1325563"/>
          </a:xfrm>
        </p:spPr>
        <p:txBody>
          <a:bodyPr>
            <a:noAutofit/>
          </a:bodyPr>
          <a:lstStyle/>
          <a:p>
            <a:r>
              <a:rPr lang="en-US" sz="5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“Holy Alliance”</a:t>
            </a:r>
            <a:endParaRPr lang="en-US" sz="5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7673" y="6372583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Guillaume </a:t>
            </a:r>
            <a:r>
              <a:rPr lang="en-US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Speurt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0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9.staticflickr.com/8204/8178234419_168fbb6feb_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b="41369"/>
          <a:stretch/>
        </p:blipFill>
        <p:spPr bwMode="auto">
          <a:xfrm>
            <a:off x="0" y="-32657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94514" y="2752878"/>
            <a:ext cx="6818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(i.e., to assist one another in crushing revolutionary activity).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4078" y="683838"/>
            <a:ext cx="3228976" cy="101566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1815-1825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686252"/>
            <a:ext cx="7772400" cy="1325563"/>
          </a:xfrm>
        </p:spPr>
        <p:txBody>
          <a:bodyPr>
            <a:noAutofit/>
          </a:bodyPr>
          <a:lstStyle/>
          <a:p>
            <a:r>
              <a:rPr lang="en-US" sz="5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“Holy Alliance”</a:t>
            </a:r>
            <a:endParaRPr lang="en-US" sz="5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7673" y="6372583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Guillaume </a:t>
            </a:r>
            <a:r>
              <a:rPr lang="en-US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Speurt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97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195"/>
            <a:ext cx="4395537" cy="306921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2"/>
                </a:solidFill>
              </a:rPr>
              <a:t>The New Old Map </a:t>
            </a:r>
            <a:r>
              <a:rPr lang="en-US" sz="5400" b="1" dirty="0" smtClean="0">
                <a:solidFill>
                  <a:schemeClr val="bg2"/>
                </a:solidFill>
              </a:rPr>
              <a:t>of Europe</a:t>
            </a:r>
            <a:endParaRPr lang="en-US" sz="66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11053"/>
            <a:ext cx="4395537" cy="196590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Boundaries Re-drawn </a:t>
            </a:r>
            <a:b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105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(largely resembling </a:t>
            </a:r>
            <a:b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old boundaries)</a:t>
            </a:r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File:Map congress of vie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7" y="516195"/>
            <a:ext cx="7507705" cy="58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00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Map congress of vie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7" y="516195"/>
            <a:ext cx="7507705" cy="58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16195"/>
            <a:ext cx="4395537" cy="14409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France</a:t>
            </a:r>
            <a:endParaRPr lang="en-US" sz="8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20841" y="2374229"/>
            <a:ext cx="3946359" cy="333676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bg2"/>
                </a:solidFill>
              </a:rPr>
              <a:t>Restored to 1792 boundaries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trike="sngStrike" dirty="0" smtClean="0">
                <a:solidFill>
                  <a:schemeClr val="bg2"/>
                </a:solidFill>
              </a:rPr>
              <a:t>WAR REPARATIONS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</a:rPr>
              <a:t>Bourbons Restored</a:t>
            </a:r>
            <a:endParaRPr lang="en-US" sz="3600" b="1" strike="sngStrike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</a:endParaRPr>
          </a:p>
        </p:txBody>
      </p:sp>
      <p:pic>
        <p:nvPicPr>
          <p:cNvPr id="6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29067" r="29741" b="19898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16195"/>
            <a:ext cx="4395537" cy="14409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Russia</a:t>
            </a:r>
            <a:endParaRPr lang="en-US" sz="8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0" y="2695074"/>
            <a:ext cx="4395535" cy="3015915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5400" b="1" dirty="0" smtClean="0">
                <a:solidFill>
                  <a:schemeClr val="bg2"/>
                </a:solidFill>
              </a:rPr>
              <a:t>Gained </a:t>
            </a:r>
            <a:br>
              <a:rPr lang="en-US" sz="5400" b="1" dirty="0" smtClean="0">
                <a:solidFill>
                  <a:schemeClr val="bg2"/>
                </a:solidFill>
              </a:rPr>
            </a:br>
            <a:r>
              <a:rPr lang="en-US" sz="5400" b="1" dirty="0" smtClean="0">
                <a:solidFill>
                  <a:schemeClr val="bg2"/>
                </a:solidFill>
              </a:rPr>
              <a:t>Polish Territory</a:t>
            </a:r>
            <a:endParaRPr lang="en-US" sz="4800" b="1" strike="sngStrike" dirty="0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000" dirty="0" smtClean="0">
              <a:solidFill>
                <a:schemeClr val="bg2"/>
              </a:solidFill>
            </a:endParaRPr>
          </a:p>
        </p:txBody>
      </p:sp>
      <p:pic>
        <p:nvPicPr>
          <p:cNvPr id="6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7" t="17468" r="1332" b="31497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0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73345"/>
            <a:ext cx="4395537" cy="144094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German </a:t>
            </a:r>
            <a:r>
              <a:rPr lang="en-US" sz="4000" b="1" dirty="0" smtClean="0">
                <a:solidFill>
                  <a:schemeClr val="bg2"/>
                </a:solidFill>
              </a:rPr>
              <a:t>Confederation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20841" y="2571749"/>
            <a:ext cx="3946359" cy="3275598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bg2"/>
                </a:solidFill>
              </a:rPr>
              <a:t>Association of German states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</a:rPr>
              <a:t>Replaced defunct </a:t>
            </a:r>
            <a:r>
              <a:rPr lang="en-US" sz="6600" b="1" dirty="0" smtClean="0">
                <a:solidFill>
                  <a:schemeClr val="bg2"/>
                </a:solidFill>
              </a:rPr>
              <a:t>HRE</a:t>
            </a:r>
            <a:endParaRPr lang="en-US" sz="36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01156"/>
            <a:ext cx="4395537" cy="3926466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100" b="1" dirty="0" smtClean="0">
                <a:solidFill>
                  <a:schemeClr val="bg2"/>
                </a:solidFill>
              </a:rPr>
              <a:t>39 </a:t>
            </a:r>
            <a:r>
              <a:rPr lang="en-US" sz="7200" b="1" dirty="0" smtClean="0">
                <a:solidFill>
                  <a:schemeClr val="bg2"/>
                </a:solidFill>
              </a:rPr>
              <a:t>States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" y="4475747"/>
            <a:ext cx="4395536" cy="18288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Down from OVER 300</a:t>
            </a:r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3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88758"/>
            <a:ext cx="4395537" cy="39222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10700" b="1" dirty="0" smtClean="0">
                <a:solidFill>
                  <a:schemeClr val="bg2"/>
                </a:solidFill>
              </a:rPr>
              <a:t>WHO WILL </a:t>
            </a:r>
            <a:r>
              <a:rPr lang="en-US" b="1" dirty="0" smtClean="0">
                <a:solidFill>
                  <a:schemeClr val="bg2"/>
                </a:solidFill>
              </a:rPr>
              <a:t>DOMINATE?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31370"/>
            <a:ext cx="4395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Austria or Prussia?</a:t>
            </a:r>
            <a:endParaRPr lang="en-US" sz="60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6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0/0d/Napoleon_on_Board_the_Bellerophon_-_Sir_William_Quiller_Orchard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/>
          <a:stretch/>
        </p:blipFill>
        <p:spPr bwMode="auto">
          <a:xfrm>
            <a:off x="0" y="-72189"/>
            <a:ext cx="12192000" cy="69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3920" y="4764505"/>
            <a:ext cx="12178080" cy="2093494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44" y="5089861"/>
            <a:ext cx="8161419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Napoleon’s Surrender</a:t>
            </a:r>
            <a:endParaRPr lang="en-US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3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44125"/>
            <a:ext cx="8315325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10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1815-1848</a:t>
            </a:r>
            <a:br>
              <a:rPr lang="en-US" sz="10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80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The Age of Metternich</a:t>
            </a:r>
            <a:endParaRPr lang="en-US" sz="9600" b="1" i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90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20000"/>
                <a:lumOff val="80000"/>
              </a:schemeClr>
            </a:gs>
            <a:gs pos="9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60"/>
            <a:ext cx="12192000" cy="5857875"/>
          </a:xfrm>
        </p:spPr>
        <p:txBody>
          <a:bodyPr>
            <a:noAutofit/>
          </a:bodyPr>
          <a:lstStyle/>
          <a:p>
            <a:pPr algn="ctr"/>
            <a:r>
              <a:rPr lang="en-US" sz="4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</a:t>
            </a:r>
            <a:endParaRPr lang="en-US" sz="4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76875"/>
            <a:ext cx="12192000" cy="1052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Years before the European continent would be </a:t>
            </a:r>
            <a:b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torn apart again by another major war</a:t>
            </a:r>
            <a:endParaRPr lang="en-US" sz="32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48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1.mirror.co.uk/incoming/article93659.ece/ALTERNATES/s615/horses-and-men-in-gas-masks-during-tests-to-find-the-best-protection-against-gas-attacks-pic-dm-965360765-936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22"/>
          <a:stretch/>
        </p:blipFill>
        <p:spPr bwMode="auto">
          <a:xfrm>
            <a:off x="0" y="0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60"/>
            <a:ext cx="12192000" cy="5857875"/>
          </a:xfrm>
        </p:spPr>
        <p:txBody>
          <a:bodyPr>
            <a:noAutofit/>
          </a:bodyPr>
          <a:lstStyle/>
          <a:p>
            <a:pPr algn="ctr"/>
            <a:r>
              <a:rPr lang="en-US" sz="4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4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17029"/>
            <a:ext cx="12192000" cy="912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i="1" dirty="0" smtClean="0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between WWI and WWII</a:t>
            </a:r>
            <a:endParaRPr lang="en-US" sz="4800" b="1" i="1" dirty="0">
              <a:solidFill>
                <a:schemeClr val="tx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389" y="544893"/>
            <a:ext cx="7563011" cy="377272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12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GREAT</a:t>
            </a:r>
            <a:r>
              <a:rPr lang="en-US" sz="11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SUCCESS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4228" y="4341684"/>
            <a:ext cx="5993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High Five!</a:t>
            </a:r>
            <a:endParaRPr lang="en-US" sz="88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710612"/>
            </a:gs>
            <a:gs pos="0">
              <a:srgbClr val="4C1116"/>
            </a:gs>
            <a:gs pos="100000">
              <a:srgbClr val="9F011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c/La_Bataille_du_Pont_d%27Arco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816" r="86" b="14652"/>
          <a:stretch/>
        </p:blipFill>
        <p:spPr bwMode="auto">
          <a:xfrm>
            <a:off x="0" y="-96254"/>
            <a:ext cx="12192000" cy="69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3920" y="4764505"/>
            <a:ext cx="12178080" cy="2093494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9" y="5005137"/>
            <a:ext cx="12178081" cy="18528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nded a quarter century of continual warfare in Europe. 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624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c/c3/Canaletto_%28I%29_058.jpg/1024px-Canaletto_%28I%29_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/>
          <a:stretch/>
        </p:blipFill>
        <p:spPr bwMode="auto">
          <a:xfrm>
            <a:off x="0" y="-24063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452"/>
            <a:ext cx="10515600" cy="1325563"/>
          </a:xfrm>
        </p:spPr>
        <p:txBody>
          <a:bodyPr/>
          <a:lstStyle/>
          <a:p>
            <a:r>
              <a:rPr lang="en-US" b="1" dirty="0" smtClean="0"/>
              <a:t>European leaders met in Vienna, Austria, to re-establish order.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75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f/f0/1801_Antoine-Jean_Gros_-_Bonaparte_on_the_Bridge_at_Ar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04"/>
          <a:stretch/>
        </p:blipFill>
        <p:spPr bwMode="auto">
          <a:xfrm>
            <a:off x="7053943" y="-65313"/>
            <a:ext cx="5138057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Prise de la Bastil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" t="-222" r="19406" b="222"/>
          <a:stretch/>
        </p:blipFill>
        <p:spPr bwMode="auto">
          <a:xfrm>
            <a:off x="-13774" y="-65313"/>
            <a:ext cx="7067718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1011350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Objective: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76" y="5422232"/>
            <a:ext cx="1220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(OR AS MUCH OF IT AS POSSIBLE)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4454" r="10268" b="32989"/>
          <a:stretch/>
        </p:blipFill>
        <p:spPr>
          <a:xfrm>
            <a:off x="315685" y="2336913"/>
            <a:ext cx="11548266" cy="29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44117" y="-16042"/>
            <a:ext cx="12192001" cy="68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-44116" y="0"/>
            <a:ext cx="12236116" cy="2823411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86"/>
            <a:ext cx="12147884" cy="189585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  <a:endParaRPr lang="en-US" sz="7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9723" y="6436712"/>
            <a:ext cx="3369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1" i="0" u="none" strike="noStrike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b="1" i="0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 by </a:t>
            </a:r>
            <a:r>
              <a:rPr lang="en-US" sz="1400" b="1" i="0" u="none" strike="noStrike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00" b="1" i="0" u="none" strike="noStrike" dirty="0" err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4"/>
              </a:rPr>
              <a:t>Melki</a:t>
            </a:r>
            <a:endParaRPr 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404/12641271474_cc2017b06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275" y="4294913"/>
            <a:ext cx="5043487" cy="176908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Quadruple Alliance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80105" y="6442911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beeveephoto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65062">
            <a:off x="5293717" y="2876074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965062">
            <a:off x="6649803" y="2693789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65062">
            <a:off x="7596908" y="2432555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965062">
            <a:off x="8528184" y="2148371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6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98/487367839_368e147cd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0105" b="49253"/>
          <a:stretch/>
        </p:blipFill>
        <p:spPr bwMode="auto">
          <a:xfrm>
            <a:off x="0" y="0"/>
            <a:ext cx="113919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arm1.staticflickr.com/198/487367839_368e147cd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0105" b="49253"/>
          <a:stretch/>
        </p:blipFill>
        <p:spPr bwMode="auto">
          <a:xfrm>
            <a:off x="5562600" y="0"/>
            <a:ext cx="66294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050" y="422275"/>
            <a:ext cx="6457950" cy="1325563"/>
          </a:xfrm>
        </p:spPr>
        <p:txBody>
          <a:bodyPr>
            <a:normAutofit/>
          </a:bodyPr>
          <a:lstStyle/>
          <a:p>
            <a:r>
              <a:rPr lang="en-US" sz="7200" strike="sngStrike" dirty="0" smtClean="0">
                <a:solidFill>
                  <a:schemeClr val="bg2"/>
                </a:solidFill>
                <a:latin typeface="ChalkDust" pitchFamily="2" charset="0"/>
              </a:rPr>
              <a:t>PUNISHMENT</a:t>
            </a:r>
            <a:endParaRPr lang="en-US" sz="7200" strike="sngStrike" dirty="0">
              <a:solidFill>
                <a:schemeClr val="bg2"/>
              </a:solidFill>
              <a:latin typeface="ChalkDus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90625" y="6414584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 by cogdogblog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6" name="&quot;No&quot; Symbol 5"/>
          <p:cNvSpPr/>
          <p:nvPr/>
        </p:nvSpPr>
        <p:spPr>
          <a:xfrm>
            <a:off x="533400" y="519014"/>
            <a:ext cx="5772150" cy="6203347"/>
          </a:xfrm>
          <a:prstGeom prst="noSmoking">
            <a:avLst>
              <a:gd name="adj" fmla="val 499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ternich">
      <a:dk1>
        <a:srgbClr val="030303"/>
      </a:dk1>
      <a:lt1>
        <a:srgbClr val="FDFDD8"/>
      </a:lt1>
      <a:dk2>
        <a:srgbClr val="661900"/>
      </a:dk2>
      <a:lt2>
        <a:srgbClr val="FFF8D7"/>
      </a:lt2>
      <a:accent1>
        <a:srgbClr val="BE7960"/>
      </a:accent1>
      <a:accent2>
        <a:srgbClr val="B15838"/>
      </a:accent2>
      <a:accent3>
        <a:srgbClr val="F3C591"/>
      </a:accent3>
      <a:accent4>
        <a:srgbClr val="FAEFB9"/>
      </a:accent4>
      <a:accent5>
        <a:srgbClr val="F3C591"/>
      </a:accent5>
      <a:accent6>
        <a:srgbClr val="FAEFB9"/>
      </a:accent6>
      <a:hlink>
        <a:srgbClr val="F3C591"/>
      </a:hlink>
      <a:folHlink>
        <a:srgbClr val="B15838"/>
      </a:folHlink>
    </a:clrScheme>
    <a:fontScheme name="Vienna">
      <a:majorFont>
        <a:latin typeface="Versailles LT"/>
        <a:ea typeface=""/>
        <a:cs typeface=""/>
      </a:majorFont>
      <a:minorFont>
        <a:latin typeface="High Tower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0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1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2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2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3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4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5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6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7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8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9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</TotalTime>
  <Words>268</Words>
  <Application>Microsoft Office PowerPoint</Application>
  <PresentationFormat>Widescreen</PresentationFormat>
  <Paragraphs>86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Versailles LT</vt:lpstr>
      <vt:lpstr>Calibri</vt:lpstr>
      <vt:lpstr>Wingdings</vt:lpstr>
      <vt:lpstr>Arial</vt:lpstr>
      <vt:lpstr>High Tower Text</vt:lpstr>
      <vt:lpstr>ChalkDust</vt:lpstr>
      <vt:lpstr>Tahoma</vt:lpstr>
      <vt:lpstr>Office Theme</vt:lpstr>
      <vt:lpstr>The Congress  of Vienna</vt:lpstr>
      <vt:lpstr>1815</vt:lpstr>
      <vt:lpstr>Napoleon’s Surrender</vt:lpstr>
      <vt:lpstr>ended a quarter century of continual warfare in Europe. </vt:lpstr>
      <vt:lpstr>European leaders met in Vienna, Austria, to re-establish order.</vt:lpstr>
      <vt:lpstr>Objective:</vt:lpstr>
      <vt:lpstr>BALANCE OF POWER</vt:lpstr>
      <vt:lpstr>Quadruple Alliance</vt:lpstr>
      <vt:lpstr>PUNISHMENT</vt:lpstr>
      <vt:lpstr>France MUST remain a great power.</vt:lpstr>
      <vt:lpstr>BALANCE OF POWER</vt:lpstr>
      <vt:lpstr>Prince Klemens von Metternich</vt:lpstr>
      <vt:lpstr>“Coachman of Europe”</vt:lpstr>
      <vt:lpstr>Conservatism</vt:lpstr>
      <vt:lpstr>PowerPoint Presentation</vt:lpstr>
      <vt:lpstr>STABILITY within states</vt:lpstr>
      <vt:lpstr>Conservatism</vt:lpstr>
      <vt:lpstr>Conservatism</vt:lpstr>
      <vt:lpstr>STABILITY between states</vt:lpstr>
      <vt:lpstr>“Concert of Europe”</vt:lpstr>
      <vt:lpstr>COLLECTIVE  SECURITY</vt:lpstr>
      <vt:lpstr>The “Holy Alliance”</vt:lpstr>
      <vt:lpstr>The “Holy Alliance”</vt:lpstr>
      <vt:lpstr>The New Old Map of Europe</vt:lpstr>
      <vt:lpstr>France</vt:lpstr>
      <vt:lpstr>Russia</vt:lpstr>
      <vt:lpstr>German Confederation</vt:lpstr>
      <vt:lpstr>39 States</vt:lpstr>
      <vt:lpstr>WHO WILL DOMINATE?</vt:lpstr>
      <vt:lpstr>1815-1848   The Age of Metternich</vt:lpstr>
      <vt:lpstr>99</vt:lpstr>
      <vt:lpstr>20</vt:lpstr>
      <vt:lpstr>GREAT SUCCESS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Congress of Vienna</dc:title>
  <dc:creator>Tom Richey</dc:creator>
  <cp:lastModifiedBy>Alston, Ashley C.</cp:lastModifiedBy>
  <cp:revision>40</cp:revision>
  <dcterms:created xsi:type="dcterms:W3CDTF">2014-03-11T00:34:16Z</dcterms:created>
  <dcterms:modified xsi:type="dcterms:W3CDTF">2015-03-18T04:58:45Z</dcterms:modified>
</cp:coreProperties>
</file>