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sldIdLst>
    <p:sldId id="256" r:id="rId3"/>
    <p:sldId id="257" r:id="rId4"/>
    <p:sldId id="258" r:id="rId5"/>
    <p:sldId id="259"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7" r:id="rId22"/>
    <p:sldId id="276"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7" d="100"/>
          <a:sy n="67" d="100"/>
        </p:scale>
        <p:origin x="438"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image" Target="../media/image24.wmf"/><Relationship Id="rId1" Type="http://schemas.openxmlformats.org/officeDocument/2006/relationships/image" Target="../media/image23.wmf"/><Relationship Id="rId5" Type="http://schemas.openxmlformats.org/officeDocument/2006/relationships/image" Target="../media/image27.wmf"/><Relationship Id="rId4" Type="http://schemas.openxmlformats.org/officeDocument/2006/relationships/image" Target="../media/image26.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9.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0.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CA74397-EA69-436A-8059-11FB2F85AB5D}" type="datetimeFigureOut">
              <a:rPr lang="en-US" smtClean="0"/>
              <a:t>9/20/2017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5E5DE1-401D-4324-BCA6-AD8425064F49}" type="slidenum">
              <a:rPr lang="en-US" smtClean="0"/>
              <a:t>‹#›</a:t>
            </a:fld>
            <a:endParaRPr lang="en-US"/>
          </a:p>
        </p:txBody>
      </p:sp>
    </p:spTree>
    <p:extLst>
      <p:ext uri="{BB962C8B-B14F-4D97-AF65-F5344CB8AC3E}">
        <p14:creationId xmlns:p14="http://schemas.microsoft.com/office/powerpoint/2010/main" val="25015716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A74397-EA69-436A-8059-11FB2F85AB5D}" type="datetimeFigureOut">
              <a:rPr lang="en-US" smtClean="0"/>
              <a:t>9/20/2017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5E5DE1-401D-4324-BCA6-AD8425064F49}" type="slidenum">
              <a:rPr lang="en-US" smtClean="0"/>
              <a:t>‹#›</a:t>
            </a:fld>
            <a:endParaRPr lang="en-US"/>
          </a:p>
        </p:txBody>
      </p:sp>
    </p:spTree>
    <p:extLst>
      <p:ext uri="{BB962C8B-B14F-4D97-AF65-F5344CB8AC3E}">
        <p14:creationId xmlns:p14="http://schemas.microsoft.com/office/powerpoint/2010/main" val="13159005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A74397-EA69-436A-8059-11FB2F85AB5D}" type="datetimeFigureOut">
              <a:rPr lang="en-US" smtClean="0"/>
              <a:t>9/20/2017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5E5DE1-401D-4324-BCA6-AD8425064F49}" type="slidenum">
              <a:rPr lang="en-US" smtClean="0"/>
              <a:t>‹#›</a:t>
            </a:fld>
            <a:endParaRPr lang="en-US"/>
          </a:p>
        </p:txBody>
      </p:sp>
    </p:spTree>
    <p:extLst>
      <p:ext uri="{BB962C8B-B14F-4D97-AF65-F5344CB8AC3E}">
        <p14:creationId xmlns:p14="http://schemas.microsoft.com/office/powerpoint/2010/main" val="2518488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50938" y="214313"/>
            <a:ext cx="7793037" cy="1462087"/>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182688" y="2017713"/>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45088" y="2017713"/>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fld id="{FE825021-C042-4455-AE4F-E262C0EFC285}" type="slidenum">
              <a:rPr lang="en-US" altLang="en-US"/>
              <a:pPr/>
              <a:t>‹#›</a:t>
            </a:fld>
            <a:endParaRPr lang="en-US" altLang="en-US"/>
          </a:p>
        </p:txBody>
      </p:sp>
    </p:spTree>
    <p:extLst>
      <p:ext uri="{BB962C8B-B14F-4D97-AF65-F5344CB8AC3E}">
        <p14:creationId xmlns:p14="http://schemas.microsoft.com/office/powerpoint/2010/main" val="13867471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CA74397-EA69-436A-8059-11FB2F85AB5D}" type="datetimeFigureOut">
              <a:rPr lang="en-US" smtClean="0"/>
              <a:t>9/20/2017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5E5DE1-401D-4324-BCA6-AD8425064F49}" type="slidenum">
              <a:rPr lang="en-US" smtClean="0"/>
              <a:t>‹#›</a:t>
            </a:fld>
            <a:endParaRPr lang="en-US"/>
          </a:p>
        </p:txBody>
      </p:sp>
    </p:spTree>
    <p:extLst>
      <p:ext uri="{BB962C8B-B14F-4D97-AF65-F5344CB8AC3E}">
        <p14:creationId xmlns:p14="http://schemas.microsoft.com/office/powerpoint/2010/main" val="40941269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A74397-EA69-436A-8059-11FB2F85AB5D}" type="datetimeFigureOut">
              <a:rPr lang="en-US" smtClean="0"/>
              <a:t>9/20/2017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5E5DE1-401D-4324-BCA6-AD8425064F49}" type="slidenum">
              <a:rPr lang="en-US" smtClean="0"/>
              <a:t>‹#›</a:t>
            </a:fld>
            <a:endParaRPr lang="en-US"/>
          </a:p>
        </p:txBody>
      </p:sp>
    </p:spTree>
    <p:extLst>
      <p:ext uri="{BB962C8B-B14F-4D97-AF65-F5344CB8AC3E}">
        <p14:creationId xmlns:p14="http://schemas.microsoft.com/office/powerpoint/2010/main" val="20640258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CA74397-EA69-436A-8059-11FB2F85AB5D}" type="datetimeFigureOut">
              <a:rPr lang="en-US" smtClean="0"/>
              <a:t>9/20/2017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5E5DE1-401D-4324-BCA6-AD8425064F49}" type="slidenum">
              <a:rPr lang="en-US" smtClean="0"/>
              <a:t>‹#›</a:t>
            </a:fld>
            <a:endParaRPr lang="en-US"/>
          </a:p>
        </p:txBody>
      </p:sp>
    </p:spTree>
    <p:extLst>
      <p:ext uri="{BB962C8B-B14F-4D97-AF65-F5344CB8AC3E}">
        <p14:creationId xmlns:p14="http://schemas.microsoft.com/office/powerpoint/2010/main" val="29206664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CA74397-EA69-436A-8059-11FB2F85AB5D}" type="datetimeFigureOut">
              <a:rPr lang="en-US" smtClean="0"/>
              <a:t>9/20/2017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5E5DE1-401D-4324-BCA6-AD8425064F49}" type="slidenum">
              <a:rPr lang="en-US" smtClean="0"/>
              <a:t>‹#›</a:t>
            </a:fld>
            <a:endParaRPr lang="en-US"/>
          </a:p>
        </p:txBody>
      </p:sp>
    </p:spTree>
    <p:extLst>
      <p:ext uri="{BB962C8B-B14F-4D97-AF65-F5344CB8AC3E}">
        <p14:creationId xmlns:p14="http://schemas.microsoft.com/office/powerpoint/2010/main" val="6856689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CA74397-EA69-436A-8059-11FB2F85AB5D}" type="datetimeFigureOut">
              <a:rPr lang="en-US" smtClean="0"/>
              <a:t>9/20/2017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D5E5DE1-401D-4324-BCA6-AD8425064F49}" type="slidenum">
              <a:rPr lang="en-US" smtClean="0"/>
              <a:t>‹#›</a:t>
            </a:fld>
            <a:endParaRPr lang="en-US"/>
          </a:p>
        </p:txBody>
      </p:sp>
    </p:spTree>
    <p:extLst>
      <p:ext uri="{BB962C8B-B14F-4D97-AF65-F5344CB8AC3E}">
        <p14:creationId xmlns:p14="http://schemas.microsoft.com/office/powerpoint/2010/main" val="30167278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CA74397-EA69-436A-8059-11FB2F85AB5D}" type="datetimeFigureOut">
              <a:rPr lang="en-US" smtClean="0"/>
              <a:t>9/20/2017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D5E5DE1-401D-4324-BCA6-AD8425064F49}" type="slidenum">
              <a:rPr lang="en-US" smtClean="0"/>
              <a:t>‹#›</a:t>
            </a:fld>
            <a:endParaRPr lang="en-US"/>
          </a:p>
        </p:txBody>
      </p:sp>
    </p:spTree>
    <p:extLst>
      <p:ext uri="{BB962C8B-B14F-4D97-AF65-F5344CB8AC3E}">
        <p14:creationId xmlns:p14="http://schemas.microsoft.com/office/powerpoint/2010/main" val="28662994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A74397-EA69-436A-8059-11FB2F85AB5D}" type="datetimeFigureOut">
              <a:rPr lang="en-US" smtClean="0"/>
              <a:t>9/20/2017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D5E5DE1-401D-4324-BCA6-AD8425064F49}" type="slidenum">
              <a:rPr lang="en-US" smtClean="0"/>
              <a:t>‹#›</a:t>
            </a:fld>
            <a:endParaRPr lang="en-US"/>
          </a:p>
        </p:txBody>
      </p:sp>
    </p:spTree>
    <p:extLst>
      <p:ext uri="{BB962C8B-B14F-4D97-AF65-F5344CB8AC3E}">
        <p14:creationId xmlns:p14="http://schemas.microsoft.com/office/powerpoint/2010/main" val="13278482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A74397-EA69-436A-8059-11FB2F85AB5D}" type="datetimeFigureOut">
              <a:rPr lang="en-US" smtClean="0"/>
              <a:t>9/20/2017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5E5DE1-401D-4324-BCA6-AD8425064F49}" type="slidenum">
              <a:rPr lang="en-US" smtClean="0"/>
              <a:t>‹#›</a:t>
            </a:fld>
            <a:endParaRPr lang="en-US"/>
          </a:p>
        </p:txBody>
      </p:sp>
    </p:spTree>
    <p:extLst>
      <p:ext uri="{BB962C8B-B14F-4D97-AF65-F5344CB8AC3E}">
        <p14:creationId xmlns:p14="http://schemas.microsoft.com/office/powerpoint/2010/main" val="29945794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CA74397-EA69-436A-8059-11FB2F85AB5D}" type="datetimeFigureOut">
              <a:rPr lang="en-US" smtClean="0"/>
              <a:t>9/20/2017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5E5DE1-401D-4324-BCA6-AD8425064F49}" type="slidenum">
              <a:rPr lang="en-US" smtClean="0"/>
              <a:t>‹#›</a:t>
            </a:fld>
            <a:endParaRPr lang="en-US"/>
          </a:p>
        </p:txBody>
      </p:sp>
    </p:spTree>
    <p:extLst>
      <p:ext uri="{BB962C8B-B14F-4D97-AF65-F5344CB8AC3E}">
        <p14:creationId xmlns:p14="http://schemas.microsoft.com/office/powerpoint/2010/main" val="12921489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CA74397-EA69-436A-8059-11FB2F85AB5D}" type="datetimeFigureOut">
              <a:rPr lang="en-US" smtClean="0"/>
              <a:t>9/20/2017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5E5DE1-401D-4324-BCA6-AD8425064F49}" type="slidenum">
              <a:rPr lang="en-US" smtClean="0"/>
              <a:t>‹#›</a:t>
            </a:fld>
            <a:endParaRPr lang="en-US"/>
          </a:p>
        </p:txBody>
      </p:sp>
    </p:spTree>
    <p:extLst>
      <p:ext uri="{BB962C8B-B14F-4D97-AF65-F5344CB8AC3E}">
        <p14:creationId xmlns:p14="http://schemas.microsoft.com/office/powerpoint/2010/main" val="42304459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A74397-EA69-436A-8059-11FB2F85AB5D}" type="datetimeFigureOut">
              <a:rPr lang="en-US" smtClean="0"/>
              <a:t>9/20/2017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5E5DE1-401D-4324-BCA6-AD8425064F49}" type="slidenum">
              <a:rPr lang="en-US" smtClean="0"/>
              <a:t>‹#›</a:t>
            </a:fld>
            <a:endParaRPr lang="en-US"/>
          </a:p>
        </p:txBody>
      </p:sp>
    </p:spTree>
    <p:extLst>
      <p:ext uri="{BB962C8B-B14F-4D97-AF65-F5344CB8AC3E}">
        <p14:creationId xmlns:p14="http://schemas.microsoft.com/office/powerpoint/2010/main" val="1305034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A74397-EA69-436A-8059-11FB2F85AB5D}" type="datetimeFigureOut">
              <a:rPr lang="en-US" smtClean="0"/>
              <a:t>9/20/2017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5E5DE1-401D-4324-BCA6-AD8425064F49}" type="slidenum">
              <a:rPr lang="en-US" smtClean="0"/>
              <a:t>‹#›</a:t>
            </a:fld>
            <a:endParaRPr lang="en-US"/>
          </a:p>
        </p:txBody>
      </p:sp>
    </p:spTree>
    <p:extLst>
      <p:ext uri="{BB962C8B-B14F-4D97-AF65-F5344CB8AC3E}">
        <p14:creationId xmlns:p14="http://schemas.microsoft.com/office/powerpoint/2010/main" val="27972245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50938" y="214313"/>
            <a:ext cx="7793037" cy="1462087"/>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182688" y="2017713"/>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45088" y="2017713"/>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fld id="{FE825021-C042-4455-AE4F-E262C0EFC285}" type="slidenum">
              <a:rPr lang="en-US" altLang="en-US"/>
              <a:pPr/>
              <a:t>‹#›</a:t>
            </a:fld>
            <a:endParaRPr lang="en-US" altLang="en-US"/>
          </a:p>
        </p:txBody>
      </p:sp>
    </p:spTree>
    <p:extLst>
      <p:ext uri="{BB962C8B-B14F-4D97-AF65-F5344CB8AC3E}">
        <p14:creationId xmlns:p14="http://schemas.microsoft.com/office/powerpoint/2010/main" val="13780144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1150938" y="214313"/>
            <a:ext cx="7793037" cy="1462087"/>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1182688" y="2017713"/>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145088" y="2017713"/>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1182688" y="4151313"/>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5145088" y="4151313"/>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1"/>
          <p:cNvSpPr>
            <a:spLocks noGrp="1" noChangeArrowheads="1"/>
          </p:cNvSpPr>
          <p:nvPr>
            <p:ph type="dt" sz="half" idx="10"/>
          </p:nvPr>
        </p:nvSpPr>
        <p:spPr>
          <a:ln/>
        </p:spPr>
        <p:txBody>
          <a:bodyPr/>
          <a:lstStyle>
            <a:lvl1pPr>
              <a:defRPr/>
            </a:lvl1pPr>
          </a:lstStyle>
          <a:p>
            <a:pPr>
              <a:defRPr/>
            </a:pPr>
            <a:endParaRPr lang="en-US"/>
          </a:p>
        </p:txBody>
      </p:sp>
      <p:sp>
        <p:nvSpPr>
          <p:cNvPr id="8" name="Rectangle 12"/>
          <p:cNvSpPr>
            <a:spLocks noGrp="1" noChangeArrowheads="1"/>
          </p:cNvSpPr>
          <p:nvPr>
            <p:ph type="ftr" sz="quarter" idx="11"/>
          </p:nvPr>
        </p:nvSpPr>
        <p:spPr>
          <a:ln/>
        </p:spPr>
        <p:txBody>
          <a:bodyPr/>
          <a:lstStyle>
            <a:lvl1pPr>
              <a:defRPr/>
            </a:lvl1pPr>
          </a:lstStyle>
          <a:p>
            <a:pPr>
              <a:defRPr/>
            </a:pPr>
            <a:endParaRPr lang="en-US"/>
          </a:p>
        </p:txBody>
      </p:sp>
      <p:sp>
        <p:nvSpPr>
          <p:cNvPr id="9" name="Rectangle 13"/>
          <p:cNvSpPr>
            <a:spLocks noGrp="1" noChangeArrowheads="1"/>
          </p:cNvSpPr>
          <p:nvPr>
            <p:ph type="sldNum" sz="quarter" idx="12"/>
          </p:nvPr>
        </p:nvSpPr>
        <p:spPr>
          <a:ln/>
        </p:spPr>
        <p:txBody>
          <a:bodyPr/>
          <a:lstStyle>
            <a:lvl1pPr>
              <a:defRPr/>
            </a:lvl1pPr>
          </a:lstStyle>
          <a:p>
            <a:fld id="{46612CC5-20B2-43E6-88B6-9F375F0FA57A}" type="slidenum">
              <a:rPr lang="en-US" altLang="en-US"/>
              <a:pPr/>
              <a:t>‹#›</a:t>
            </a:fld>
            <a:endParaRPr lang="en-US" altLang="en-US"/>
          </a:p>
        </p:txBody>
      </p:sp>
    </p:spTree>
    <p:extLst>
      <p:ext uri="{BB962C8B-B14F-4D97-AF65-F5344CB8AC3E}">
        <p14:creationId xmlns:p14="http://schemas.microsoft.com/office/powerpoint/2010/main" val="294713549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150938" y="214313"/>
            <a:ext cx="7804150" cy="591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11"/>
          <p:cNvSpPr>
            <a:spLocks noGrp="1" noChangeArrowheads="1"/>
          </p:cNvSpPr>
          <p:nvPr>
            <p:ph type="dt" sz="half" idx="10"/>
          </p:nvPr>
        </p:nvSpPr>
        <p:spPr>
          <a:ln/>
        </p:spPr>
        <p:txBody>
          <a:bodyPr/>
          <a:lstStyle>
            <a:lvl1pPr>
              <a:defRPr/>
            </a:lvl1pPr>
          </a:lstStyle>
          <a:p>
            <a:pPr>
              <a:defRPr/>
            </a:pPr>
            <a:endParaRPr lang="en-US"/>
          </a:p>
        </p:txBody>
      </p:sp>
      <p:sp>
        <p:nvSpPr>
          <p:cNvPr id="4" name="Rectangle 12"/>
          <p:cNvSpPr>
            <a:spLocks noGrp="1" noChangeArrowheads="1"/>
          </p:cNvSpPr>
          <p:nvPr>
            <p:ph type="ftr" sz="quarter" idx="11"/>
          </p:nvPr>
        </p:nvSpPr>
        <p:spPr>
          <a:ln/>
        </p:spPr>
        <p:txBody>
          <a:bodyPr/>
          <a:lstStyle>
            <a:lvl1pPr>
              <a:defRPr/>
            </a:lvl1pPr>
          </a:lstStyle>
          <a:p>
            <a:pPr>
              <a:defRPr/>
            </a:pPr>
            <a:endParaRPr lang="en-US"/>
          </a:p>
        </p:txBody>
      </p:sp>
      <p:sp>
        <p:nvSpPr>
          <p:cNvPr id="5" name="Rectangle 13"/>
          <p:cNvSpPr>
            <a:spLocks noGrp="1" noChangeArrowheads="1"/>
          </p:cNvSpPr>
          <p:nvPr>
            <p:ph type="sldNum" sz="quarter" idx="12"/>
          </p:nvPr>
        </p:nvSpPr>
        <p:spPr>
          <a:ln/>
        </p:spPr>
        <p:txBody>
          <a:bodyPr/>
          <a:lstStyle>
            <a:lvl1pPr>
              <a:defRPr/>
            </a:lvl1pPr>
          </a:lstStyle>
          <a:p>
            <a:fld id="{74E8226F-5241-4202-AC05-7B384EF20669}" type="slidenum">
              <a:rPr lang="en-US" altLang="en-US"/>
              <a:pPr/>
              <a:t>‹#›</a:t>
            </a:fld>
            <a:endParaRPr lang="en-US" altLang="en-US"/>
          </a:p>
        </p:txBody>
      </p:sp>
    </p:spTree>
    <p:extLst>
      <p:ext uri="{BB962C8B-B14F-4D97-AF65-F5344CB8AC3E}">
        <p14:creationId xmlns:p14="http://schemas.microsoft.com/office/powerpoint/2010/main" val="22235311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CA74397-EA69-436A-8059-11FB2F85AB5D}" type="datetimeFigureOut">
              <a:rPr lang="en-US" smtClean="0"/>
              <a:t>9/20/2017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5E5DE1-401D-4324-BCA6-AD8425064F49}" type="slidenum">
              <a:rPr lang="en-US" smtClean="0"/>
              <a:t>‹#›</a:t>
            </a:fld>
            <a:endParaRPr lang="en-US"/>
          </a:p>
        </p:txBody>
      </p:sp>
    </p:spTree>
    <p:extLst>
      <p:ext uri="{BB962C8B-B14F-4D97-AF65-F5344CB8AC3E}">
        <p14:creationId xmlns:p14="http://schemas.microsoft.com/office/powerpoint/2010/main" val="14451359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CA74397-EA69-436A-8059-11FB2F85AB5D}" type="datetimeFigureOut">
              <a:rPr lang="en-US" smtClean="0"/>
              <a:t>9/20/2017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5E5DE1-401D-4324-BCA6-AD8425064F49}" type="slidenum">
              <a:rPr lang="en-US" smtClean="0"/>
              <a:t>‹#›</a:t>
            </a:fld>
            <a:endParaRPr lang="en-US"/>
          </a:p>
        </p:txBody>
      </p:sp>
    </p:spTree>
    <p:extLst>
      <p:ext uri="{BB962C8B-B14F-4D97-AF65-F5344CB8AC3E}">
        <p14:creationId xmlns:p14="http://schemas.microsoft.com/office/powerpoint/2010/main" val="25444087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CA74397-EA69-436A-8059-11FB2F85AB5D}" type="datetimeFigureOut">
              <a:rPr lang="en-US" smtClean="0"/>
              <a:t>9/20/2017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D5E5DE1-401D-4324-BCA6-AD8425064F49}" type="slidenum">
              <a:rPr lang="en-US" smtClean="0"/>
              <a:t>‹#›</a:t>
            </a:fld>
            <a:endParaRPr lang="en-US"/>
          </a:p>
        </p:txBody>
      </p:sp>
    </p:spTree>
    <p:extLst>
      <p:ext uri="{BB962C8B-B14F-4D97-AF65-F5344CB8AC3E}">
        <p14:creationId xmlns:p14="http://schemas.microsoft.com/office/powerpoint/2010/main" val="39350234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CA74397-EA69-436A-8059-11FB2F85AB5D}" type="datetimeFigureOut">
              <a:rPr lang="en-US" smtClean="0"/>
              <a:t>9/20/2017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D5E5DE1-401D-4324-BCA6-AD8425064F49}" type="slidenum">
              <a:rPr lang="en-US" smtClean="0"/>
              <a:t>‹#›</a:t>
            </a:fld>
            <a:endParaRPr lang="en-US"/>
          </a:p>
        </p:txBody>
      </p:sp>
    </p:spTree>
    <p:extLst>
      <p:ext uri="{BB962C8B-B14F-4D97-AF65-F5344CB8AC3E}">
        <p14:creationId xmlns:p14="http://schemas.microsoft.com/office/powerpoint/2010/main" val="19196206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A74397-EA69-436A-8059-11FB2F85AB5D}" type="datetimeFigureOut">
              <a:rPr lang="en-US" smtClean="0"/>
              <a:t>9/20/2017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D5E5DE1-401D-4324-BCA6-AD8425064F49}" type="slidenum">
              <a:rPr lang="en-US" smtClean="0"/>
              <a:t>‹#›</a:t>
            </a:fld>
            <a:endParaRPr lang="en-US"/>
          </a:p>
        </p:txBody>
      </p:sp>
    </p:spTree>
    <p:extLst>
      <p:ext uri="{BB962C8B-B14F-4D97-AF65-F5344CB8AC3E}">
        <p14:creationId xmlns:p14="http://schemas.microsoft.com/office/powerpoint/2010/main" val="37188690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CA74397-EA69-436A-8059-11FB2F85AB5D}" type="datetimeFigureOut">
              <a:rPr lang="en-US" smtClean="0"/>
              <a:t>9/20/2017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5E5DE1-401D-4324-BCA6-AD8425064F49}" type="slidenum">
              <a:rPr lang="en-US" smtClean="0"/>
              <a:t>‹#›</a:t>
            </a:fld>
            <a:endParaRPr lang="en-US"/>
          </a:p>
        </p:txBody>
      </p:sp>
    </p:spTree>
    <p:extLst>
      <p:ext uri="{BB962C8B-B14F-4D97-AF65-F5344CB8AC3E}">
        <p14:creationId xmlns:p14="http://schemas.microsoft.com/office/powerpoint/2010/main" val="40201790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CA74397-EA69-436A-8059-11FB2F85AB5D}" type="datetimeFigureOut">
              <a:rPr lang="en-US" smtClean="0"/>
              <a:t>9/20/2017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5E5DE1-401D-4324-BCA6-AD8425064F49}" type="slidenum">
              <a:rPr lang="en-US" smtClean="0"/>
              <a:t>‹#›</a:t>
            </a:fld>
            <a:endParaRPr lang="en-US"/>
          </a:p>
        </p:txBody>
      </p:sp>
    </p:spTree>
    <p:extLst>
      <p:ext uri="{BB962C8B-B14F-4D97-AF65-F5344CB8AC3E}">
        <p14:creationId xmlns:p14="http://schemas.microsoft.com/office/powerpoint/2010/main" val="40329663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theme" Target="../theme/theme2.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A74397-EA69-436A-8059-11FB2F85AB5D}" type="datetimeFigureOut">
              <a:rPr lang="en-US" smtClean="0"/>
              <a:t>9/20/2017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5E5DE1-401D-4324-BCA6-AD8425064F49}" type="slidenum">
              <a:rPr lang="en-US" smtClean="0"/>
              <a:t>‹#›</a:t>
            </a:fld>
            <a:endParaRPr lang="en-US"/>
          </a:p>
        </p:txBody>
      </p:sp>
    </p:spTree>
    <p:extLst>
      <p:ext uri="{BB962C8B-B14F-4D97-AF65-F5344CB8AC3E}">
        <p14:creationId xmlns:p14="http://schemas.microsoft.com/office/powerpoint/2010/main" val="22954633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A74397-EA69-436A-8059-11FB2F85AB5D}" type="datetimeFigureOut">
              <a:rPr lang="en-US" smtClean="0"/>
              <a:t>9/20/2017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5E5DE1-401D-4324-BCA6-AD8425064F49}" type="slidenum">
              <a:rPr lang="en-US" smtClean="0"/>
              <a:t>‹#›</a:t>
            </a:fld>
            <a:endParaRPr lang="en-US"/>
          </a:p>
        </p:txBody>
      </p:sp>
    </p:spTree>
    <p:extLst>
      <p:ext uri="{BB962C8B-B14F-4D97-AF65-F5344CB8AC3E}">
        <p14:creationId xmlns:p14="http://schemas.microsoft.com/office/powerpoint/2010/main" val="608092727"/>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2.xml"/><Relationship Id="rId1" Type="http://schemas.openxmlformats.org/officeDocument/2006/relationships/vmlDrawing" Target="../drawings/vmlDrawing1.vml"/><Relationship Id="rId4" Type="http://schemas.openxmlformats.org/officeDocument/2006/relationships/image" Target="../media/image22.w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5.xml"/><Relationship Id="rId1" Type="http://schemas.openxmlformats.org/officeDocument/2006/relationships/tags" Target="../tags/tag2.xml"/></Relationships>
</file>

<file path=ppt/slides/_rels/slide31.xml.rels><?xml version="1.0" encoding="UTF-8" standalone="yes"?>
<Relationships xmlns="http://schemas.openxmlformats.org/package/2006/relationships"><Relationship Id="rId8" Type="http://schemas.openxmlformats.org/officeDocument/2006/relationships/image" Target="../media/image25.wmf"/><Relationship Id="rId3" Type="http://schemas.openxmlformats.org/officeDocument/2006/relationships/oleObject" Target="../embeddings/oleObject2.bin"/><Relationship Id="rId7" Type="http://schemas.openxmlformats.org/officeDocument/2006/relationships/oleObject" Target="../embeddings/oleObject4.bin"/><Relationship Id="rId12" Type="http://schemas.openxmlformats.org/officeDocument/2006/relationships/image" Target="../media/image27.wmf"/><Relationship Id="rId2" Type="http://schemas.openxmlformats.org/officeDocument/2006/relationships/slideLayout" Target="../slideLayouts/slideLayout14.xml"/><Relationship Id="rId1" Type="http://schemas.openxmlformats.org/officeDocument/2006/relationships/vmlDrawing" Target="../drawings/vmlDrawing2.vml"/><Relationship Id="rId6" Type="http://schemas.openxmlformats.org/officeDocument/2006/relationships/image" Target="../media/image24.wmf"/><Relationship Id="rId11" Type="http://schemas.openxmlformats.org/officeDocument/2006/relationships/oleObject" Target="../embeddings/oleObject6.bin"/><Relationship Id="rId5" Type="http://schemas.openxmlformats.org/officeDocument/2006/relationships/oleObject" Target="../embeddings/oleObject3.bin"/><Relationship Id="rId10" Type="http://schemas.openxmlformats.org/officeDocument/2006/relationships/image" Target="../media/image26.wmf"/><Relationship Id="rId4" Type="http://schemas.openxmlformats.org/officeDocument/2006/relationships/image" Target="../media/image23.wmf"/><Relationship Id="rId9" Type="http://schemas.openxmlformats.org/officeDocument/2006/relationships/oleObject" Target="../embeddings/oleObject5.bin"/></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25.xml"/><Relationship Id="rId1" Type="http://schemas.openxmlformats.org/officeDocument/2006/relationships/tags" Target="../tags/tag3.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tags" Target="../tags/tag4.xml"/><Relationship Id="rId1" Type="http://schemas.openxmlformats.org/officeDocument/2006/relationships/vmlDrawing" Target="../drawings/vmlDrawing3.vml"/><Relationship Id="rId5" Type="http://schemas.openxmlformats.org/officeDocument/2006/relationships/image" Target="../media/image28.wmf"/><Relationship Id="rId4" Type="http://schemas.openxmlformats.org/officeDocument/2006/relationships/oleObject" Target="../embeddings/oleObject7.bin"/></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tags" Target="../tags/tag6.xml"/><Relationship Id="rId1" Type="http://schemas.openxmlformats.org/officeDocument/2006/relationships/vmlDrawing" Target="../drawings/vmlDrawing4.vml"/><Relationship Id="rId5" Type="http://schemas.openxmlformats.org/officeDocument/2006/relationships/image" Target="../media/image29.wmf"/><Relationship Id="rId4" Type="http://schemas.openxmlformats.org/officeDocument/2006/relationships/oleObject" Target="../embeddings/oleObject8.bin"/></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tags" Target="../tags/tag7.xml"/><Relationship Id="rId1" Type="http://schemas.openxmlformats.org/officeDocument/2006/relationships/vmlDrawing" Target="../drawings/vmlDrawing5.vml"/><Relationship Id="rId5" Type="http://schemas.openxmlformats.org/officeDocument/2006/relationships/image" Target="../media/image30.wmf"/><Relationship Id="rId4" Type="http://schemas.openxmlformats.org/officeDocument/2006/relationships/oleObject" Target="../embeddings/oleObject9.bin"/></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1.3 Psychology Statistics</a:t>
            </a:r>
            <a:endParaRPr lang="en-US" dirty="0"/>
          </a:p>
        </p:txBody>
      </p:sp>
      <p:sp>
        <p:nvSpPr>
          <p:cNvPr id="3" name="Subtitle 2"/>
          <p:cNvSpPr>
            <a:spLocks noGrp="1"/>
          </p:cNvSpPr>
          <p:nvPr>
            <p:ph type="subTitle" idx="1"/>
          </p:nvPr>
        </p:nvSpPr>
        <p:spPr/>
        <p:txBody>
          <a:bodyPr/>
          <a:lstStyle/>
          <a:p>
            <a:r>
              <a:rPr lang="en-US" dirty="0" smtClean="0"/>
              <a:t>AP </a:t>
            </a:r>
            <a:r>
              <a:rPr lang="en-US" dirty="0" smtClean="0"/>
              <a:t>Psychology</a:t>
            </a:r>
            <a:endParaRPr lang="en-US" dirty="0" smtClean="0"/>
          </a:p>
        </p:txBody>
      </p:sp>
    </p:spTree>
    <p:extLst>
      <p:ext uri="{BB962C8B-B14F-4D97-AF65-F5344CB8AC3E}">
        <p14:creationId xmlns:p14="http://schemas.microsoft.com/office/powerpoint/2010/main" val="11255684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Normal Distribution</a:t>
            </a:r>
            <a:endParaRPr lang="en-US" dirty="0"/>
          </a:p>
        </p:txBody>
      </p:sp>
      <p:sp>
        <p:nvSpPr>
          <p:cNvPr id="3" name="Content Placeholder 2"/>
          <p:cNvSpPr>
            <a:spLocks noGrp="1"/>
          </p:cNvSpPr>
          <p:nvPr>
            <p:ph idx="1"/>
          </p:nvPr>
        </p:nvSpPr>
        <p:spPr/>
        <p:txBody>
          <a:bodyPr/>
          <a:lstStyle/>
          <a:p>
            <a:r>
              <a:rPr lang="en-US" dirty="0" smtClean="0"/>
              <a:t>The percentage of scores that fall at or above the mean is 50…the percentage that fall below (or at) the mean is also 50</a:t>
            </a:r>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3429000"/>
            <a:ext cx="5029200" cy="29860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665228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Normal Distribution</a:t>
            </a:r>
            <a:endParaRPr lang="en-US" dirty="0"/>
          </a:p>
        </p:txBody>
      </p:sp>
      <p:sp>
        <p:nvSpPr>
          <p:cNvPr id="3" name="Content Placeholder 2"/>
          <p:cNvSpPr>
            <a:spLocks noGrp="1"/>
          </p:cNvSpPr>
          <p:nvPr>
            <p:ph idx="1"/>
          </p:nvPr>
        </p:nvSpPr>
        <p:spPr/>
        <p:txBody>
          <a:bodyPr/>
          <a:lstStyle/>
          <a:p>
            <a:r>
              <a:rPr lang="en-US" dirty="0" smtClean="0"/>
              <a:t>One-third of the scores fall one standard deviation below the mean and one-third fall one standard deviation above the mean</a:t>
            </a:r>
          </a:p>
          <a:p>
            <a:r>
              <a:rPr lang="en-US" dirty="0" smtClean="0"/>
              <a:t>Example…Wechsler IQ Tests</a:t>
            </a:r>
          </a:p>
          <a:p>
            <a:pPr lvl="1"/>
            <a:r>
              <a:rPr lang="en-US" dirty="0" smtClean="0"/>
              <a:t>Mean = 100  /  Standard Deviation = 15</a:t>
            </a:r>
          </a:p>
          <a:p>
            <a:pPr lvl="1"/>
            <a:r>
              <a:rPr lang="en-US" dirty="0" smtClean="0"/>
              <a:t>One-third score 85-100</a:t>
            </a:r>
          </a:p>
          <a:p>
            <a:pPr lvl="1"/>
            <a:r>
              <a:rPr lang="en-US" dirty="0" smtClean="0"/>
              <a:t>Another third score 100-115</a:t>
            </a:r>
            <a:endParaRPr lang="en-US" dirty="0"/>
          </a:p>
        </p:txBody>
      </p:sp>
    </p:spTree>
    <p:extLst>
      <p:ext uri="{BB962C8B-B14F-4D97-AF65-F5344CB8AC3E}">
        <p14:creationId xmlns:p14="http://schemas.microsoft.com/office/powerpoint/2010/main" val="42210292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939" y="990600"/>
            <a:ext cx="8649831" cy="44346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989963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68-95-99.7 Rule</a:t>
            </a:r>
            <a:endParaRPr lang="en-US" dirty="0"/>
          </a:p>
        </p:txBody>
      </p:sp>
      <p:sp>
        <p:nvSpPr>
          <p:cNvPr id="3" name="Content Placeholder 2"/>
          <p:cNvSpPr>
            <a:spLocks noGrp="1"/>
          </p:cNvSpPr>
          <p:nvPr>
            <p:ph idx="1"/>
          </p:nvPr>
        </p:nvSpPr>
        <p:spPr>
          <a:xfrm>
            <a:off x="457200" y="1219200"/>
            <a:ext cx="8229600" cy="4906963"/>
          </a:xfrm>
        </p:spPr>
        <p:txBody>
          <a:bodyPr/>
          <a:lstStyle/>
          <a:p>
            <a:r>
              <a:rPr lang="en-US" dirty="0" smtClean="0"/>
              <a:t>68% of scores fall within one SD </a:t>
            </a:r>
          </a:p>
          <a:p>
            <a:r>
              <a:rPr lang="en-US" dirty="0" smtClean="0"/>
              <a:t>95% of scores fall within two SD</a:t>
            </a:r>
          </a:p>
          <a:p>
            <a:r>
              <a:rPr lang="en-US" dirty="0" smtClean="0"/>
              <a:t>99.7% of scores fall within three SD</a:t>
            </a:r>
            <a:endParaRPr lang="en-US"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2984183"/>
            <a:ext cx="5395913" cy="38411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776995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Percentile</a:t>
            </a:r>
            <a:endParaRPr lang="en-US" dirty="0"/>
          </a:p>
        </p:txBody>
      </p:sp>
      <p:sp>
        <p:nvSpPr>
          <p:cNvPr id="3" name="Content Placeholder 2"/>
          <p:cNvSpPr>
            <a:spLocks noGrp="1"/>
          </p:cNvSpPr>
          <p:nvPr>
            <p:ph idx="1"/>
          </p:nvPr>
        </p:nvSpPr>
        <p:spPr>
          <a:xfrm>
            <a:off x="457200" y="1295400"/>
            <a:ext cx="8229600" cy="4830763"/>
          </a:xfrm>
        </p:spPr>
        <p:txBody>
          <a:bodyPr/>
          <a:lstStyle/>
          <a:p>
            <a:r>
              <a:rPr lang="en-US" dirty="0" smtClean="0"/>
              <a:t>Distance of a score from “0”</a:t>
            </a:r>
          </a:p>
          <a:p>
            <a:r>
              <a:rPr lang="en-US" dirty="0" smtClean="0"/>
              <a:t>Examples</a:t>
            </a:r>
          </a:p>
          <a:p>
            <a:pPr lvl="1"/>
            <a:r>
              <a:rPr lang="en-US" dirty="0" smtClean="0"/>
              <a:t>90</a:t>
            </a:r>
            <a:r>
              <a:rPr lang="en-US" baseline="30000" dirty="0" smtClean="0"/>
              <a:t>th</a:t>
            </a:r>
            <a:r>
              <a:rPr lang="en-US" dirty="0" smtClean="0"/>
              <a:t> percentile – score better than 90%</a:t>
            </a:r>
          </a:p>
          <a:p>
            <a:pPr lvl="1"/>
            <a:r>
              <a:rPr lang="en-US" dirty="0" smtClean="0"/>
              <a:t>38</a:t>
            </a:r>
            <a:r>
              <a:rPr lang="en-US" baseline="30000" dirty="0" smtClean="0"/>
              <a:t>th</a:t>
            </a:r>
            <a:r>
              <a:rPr lang="en-US" dirty="0" smtClean="0"/>
              <a:t> percentile – score better than 38%</a:t>
            </a:r>
            <a:endParaRPr lang="en-US" dirty="0"/>
          </a:p>
        </p:txBody>
      </p:sp>
      <p:pic>
        <p:nvPicPr>
          <p:cNvPr id="11269" name="Picture 5" descr="http://www.pearsonassessments.com/hai/images/NR/curve.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3511992"/>
            <a:ext cx="5029200" cy="30029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07554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229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8200" y="228600"/>
            <a:ext cx="7162800" cy="61581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820292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Skewed Distributions</a:t>
            </a:r>
            <a:endParaRPr lang="en-US" dirty="0"/>
          </a:p>
        </p:txBody>
      </p:sp>
      <p:sp>
        <p:nvSpPr>
          <p:cNvPr id="3" name="Content Placeholder 2"/>
          <p:cNvSpPr>
            <a:spLocks noGrp="1"/>
          </p:cNvSpPr>
          <p:nvPr>
            <p:ph idx="1"/>
          </p:nvPr>
        </p:nvSpPr>
        <p:spPr/>
        <p:txBody>
          <a:bodyPr/>
          <a:lstStyle/>
          <a:p>
            <a:endParaRPr lang="en-US"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483" y="1676400"/>
            <a:ext cx="8657915" cy="41859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8052764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Skewed Distributions</a:t>
            </a:r>
            <a:endParaRPr lang="en-US" dirty="0"/>
          </a:p>
        </p:txBody>
      </p:sp>
      <p:sp>
        <p:nvSpPr>
          <p:cNvPr id="3" name="Content Placeholder 2"/>
          <p:cNvSpPr>
            <a:spLocks noGrp="1"/>
          </p:cNvSpPr>
          <p:nvPr>
            <p:ph idx="1"/>
          </p:nvPr>
        </p:nvSpPr>
        <p:spPr>
          <a:xfrm>
            <a:off x="457200" y="1371600"/>
            <a:ext cx="8229600" cy="4754563"/>
          </a:xfrm>
        </p:spPr>
        <p:txBody>
          <a:bodyPr/>
          <a:lstStyle/>
          <a:p>
            <a:r>
              <a:rPr lang="en-US" u="sng" dirty="0" smtClean="0"/>
              <a:t>Positively Skewed </a:t>
            </a:r>
            <a:r>
              <a:rPr lang="en-US" u="sng" dirty="0"/>
              <a:t>D</a:t>
            </a:r>
            <a:r>
              <a:rPr lang="en-US" u="sng" dirty="0" smtClean="0"/>
              <a:t>istributions</a:t>
            </a:r>
          </a:p>
          <a:p>
            <a:r>
              <a:rPr lang="en-US" dirty="0" smtClean="0"/>
              <a:t>Contain a preponderance of scores on the low end of the scale (looks like “P” lying on back</a:t>
            </a:r>
          </a:p>
          <a:p>
            <a:r>
              <a:rPr lang="en-US" dirty="0" smtClean="0"/>
              <a:t>Mean is higher than the median</a:t>
            </a:r>
          </a:p>
          <a:p>
            <a:pPr lvl="1"/>
            <a:r>
              <a:rPr lang="en-US" dirty="0" smtClean="0"/>
              <a:t>Thus the median is a better representation of central tendency in positively skewed distributions</a:t>
            </a:r>
            <a:endParaRPr lang="en-US" dirty="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4547987"/>
            <a:ext cx="3719513" cy="23100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8244942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Skewed Distributions</a:t>
            </a:r>
            <a:endParaRPr lang="en-US" dirty="0"/>
          </a:p>
        </p:txBody>
      </p:sp>
      <p:sp>
        <p:nvSpPr>
          <p:cNvPr id="3" name="Content Placeholder 2"/>
          <p:cNvSpPr>
            <a:spLocks noGrp="1"/>
          </p:cNvSpPr>
          <p:nvPr>
            <p:ph idx="1"/>
          </p:nvPr>
        </p:nvSpPr>
        <p:spPr>
          <a:xfrm>
            <a:off x="457200" y="1295400"/>
            <a:ext cx="8229600" cy="4830763"/>
          </a:xfrm>
        </p:spPr>
        <p:txBody>
          <a:bodyPr/>
          <a:lstStyle/>
          <a:p>
            <a:r>
              <a:rPr lang="en-US" u="sng" dirty="0" smtClean="0"/>
              <a:t>Negatively Skewed Distributions</a:t>
            </a:r>
          </a:p>
          <a:p>
            <a:r>
              <a:rPr lang="en-US" dirty="0" smtClean="0"/>
              <a:t>Contain a preponderance of scores on the high end of the scale</a:t>
            </a:r>
          </a:p>
          <a:p>
            <a:r>
              <a:rPr lang="en-US" dirty="0" smtClean="0"/>
              <a:t>Mean is lower than median	</a:t>
            </a:r>
          </a:p>
          <a:p>
            <a:pPr lvl="1"/>
            <a:r>
              <a:rPr lang="en-US" dirty="0" smtClean="0"/>
              <a:t>Thus the median is a better representation of central tendency in a negatively skewed distribution</a:t>
            </a:r>
            <a:endParaRPr lang="en-US" dirty="0"/>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1400" y="4495800"/>
            <a:ext cx="4295775" cy="22363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3198916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638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1386" y="914400"/>
            <a:ext cx="8610600" cy="46966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310432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Descriptive Statistics</a:t>
            </a:r>
            <a:endParaRPr lang="en-US" dirty="0"/>
          </a:p>
        </p:txBody>
      </p:sp>
      <p:sp>
        <p:nvSpPr>
          <p:cNvPr id="3" name="Content Placeholder 2"/>
          <p:cNvSpPr>
            <a:spLocks noGrp="1"/>
          </p:cNvSpPr>
          <p:nvPr>
            <p:ph idx="1"/>
          </p:nvPr>
        </p:nvSpPr>
        <p:spPr/>
        <p:txBody>
          <a:bodyPr/>
          <a:lstStyle/>
          <a:p>
            <a:r>
              <a:rPr lang="en-US" dirty="0" smtClean="0"/>
              <a:t>Definition…</a:t>
            </a:r>
          </a:p>
          <a:p>
            <a:r>
              <a:rPr lang="en-US" dirty="0" smtClean="0"/>
              <a:t>Describe a set of data</a:t>
            </a:r>
          </a:p>
          <a:p>
            <a:endParaRPr lang="en-US" dirty="0" smtClean="0"/>
          </a:p>
          <a:p>
            <a:r>
              <a:rPr lang="en-US" dirty="0" smtClean="0"/>
              <a:t>Measures of Central Tendency</a:t>
            </a:r>
          </a:p>
          <a:p>
            <a:r>
              <a:rPr lang="en-US" dirty="0" smtClean="0"/>
              <a:t>Measures of Variation</a:t>
            </a:r>
          </a:p>
          <a:p>
            <a:r>
              <a:rPr lang="en-US" dirty="0" smtClean="0"/>
              <a:t>Skewed Distributions</a:t>
            </a:r>
            <a:endParaRPr lang="en-US" dirty="0"/>
          </a:p>
        </p:txBody>
      </p:sp>
    </p:spTree>
    <p:extLst>
      <p:ext uri="{BB962C8B-B14F-4D97-AF65-F5344CB8AC3E}">
        <p14:creationId xmlns:p14="http://schemas.microsoft.com/office/powerpoint/2010/main" val="332724745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1741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727" y="533400"/>
            <a:ext cx="8821615" cy="4587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1902555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Inferential Statistics</a:t>
            </a:r>
            <a:endParaRPr lang="en-US" dirty="0"/>
          </a:p>
        </p:txBody>
      </p:sp>
      <p:sp>
        <p:nvSpPr>
          <p:cNvPr id="3" name="Content Placeholder 2"/>
          <p:cNvSpPr>
            <a:spLocks noGrp="1"/>
          </p:cNvSpPr>
          <p:nvPr>
            <p:ph idx="1"/>
          </p:nvPr>
        </p:nvSpPr>
        <p:spPr/>
        <p:txBody>
          <a:bodyPr>
            <a:normAutofit fontScale="92500"/>
          </a:bodyPr>
          <a:lstStyle/>
          <a:p>
            <a:r>
              <a:rPr lang="en-US" dirty="0" smtClean="0"/>
              <a:t>Key points…</a:t>
            </a:r>
          </a:p>
          <a:p>
            <a:r>
              <a:rPr lang="en-US" dirty="0" smtClean="0"/>
              <a:t>Most experiments are conducted with a small sample of subjects</a:t>
            </a:r>
          </a:p>
          <a:p>
            <a:r>
              <a:rPr lang="en-US" dirty="0" smtClean="0"/>
              <a:t>Psychologists want to generalize the results from their small sample to a larger population</a:t>
            </a:r>
          </a:p>
          <a:p>
            <a:r>
              <a:rPr lang="en-US" dirty="0" smtClean="0"/>
              <a:t>IS are used to determine how likely it is that a study’s outcome is due to chance and whether the outcome can be legitimately generalized to the larger population from the sample selected</a:t>
            </a:r>
            <a:endParaRPr lang="en-US" dirty="0"/>
          </a:p>
        </p:txBody>
      </p:sp>
    </p:spTree>
    <p:extLst>
      <p:ext uri="{BB962C8B-B14F-4D97-AF65-F5344CB8AC3E}">
        <p14:creationId xmlns:p14="http://schemas.microsoft.com/office/powerpoint/2010/main" val="35447166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971811"/>
            <a:ext cx="7086600" cy="51936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0287907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745" y="1890069"/>
            <a:ext cx="8700655" cy="25866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7249437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P-Value</a:t>
            </a:r>
            <a:endParaRPr lang="en-US" dirty="0"/>
          </a:p>
        </p:txBody>
      </p:sp>
      <p:sp>
        <p:nvSpPr>
          <p:cNvPr id="3" name="Content Placeholder 2"/>
          <p:cNvSpPr>
            <a:spLocks noGrp="1"/>
          </p:cNvSpPr>
          <p:nvPr>
            <p:ph idx="1"/>
          </p:nvPr>
        </p:nvSpPr>
        <p:spPr/>
        <p:txBody>
          <a:bodyPr>
            <a:normAutofit fontScale="92500"/>
          </a:bodyPr>
          <a:lstStyle/>
          <a:p>
            <a:r>
              <a:rPr lang="en-US" dirty="0" smtClean="0"/>
              <a:t>Probability of concluding that a difference exists when in fact this difference does not exist</a:t>
            </a:r>
          </a:p>
          <a:p>
            <a:r>
              <a:rPr lang="en-US" dirty="0" smtClean="0"/>
              <a:t>A statistically significant difference is a difference not likely due to chance (shows up 5% of the time or less)</a:t>
            </a:r>
          </a:p>
          <a:p>
            <a:r>
              <a:rPr lang="en-US" dirty="0" smtClean="0"/>
              <a:t>Smaller the p-value, the more significant the results</a:t>
            </a:r>
          </a:p>
          <a:p>
            <a:r>
              <a:rPr lang="en-US" dirty="0" smtClean="0"/>
              <a:t>Can never be “0” (researchers can never be 100% certain the results did not occur by chance)</a:t>
            </a:r>
            <a:endParaRPr lang="en-US" dirty="0"/>
          </a:p>
        </p:txBody>
      </p:sp>
    </p:spTree>
    <p:extLst>
      <p:ext uri="{BB962C8B-B14F-4D97-AF65-F5344CB8AC3E}">
        <p14:creationId xmlns:p14="http://schemas.microsoft.com/office/powerpoint/2010/main" val="176359619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0886"/>
            <a:ext cx="9090932" cy="647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98036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2150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95" y="1143000"/>
            <a:ext cx="9097505" cy="36763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9311417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990600"/>
            <a:ext cx="4572000" cy="45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53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82886" y="1001486"/>
            <a:ext cx="4561114" cy="45611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9599652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371600" y="1143000"/>
            <a:ext cx="7772400" cy="533400"/>
          </a:xfrm>
          <a:extLs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nchor="ctr">
            <a:normAutofit fontScale="90000"/>
          </a:bodyPr>
          <a:lstStyle/>
          <a:p>
            <a:pPr eaLnBrk="1" hangingPunct="1"/>
            <a:r>
              <a:rPr lang="en-US" altLang="en-US" b="1" smtClean="0">
                <a:solidFill>
                  <a:srgbClr val="0000FF"/>
                </a:solidFill>
                <a:latin typeface="Comic Sans MS" panose="030F0702030302020204" pitchFamily="66" charset="0"/>
              </a:rPr>
              <a:t>Standard Deviation</a:t>
            </a:r>
          </a:p>
        </p:txBody>
      </p:sp>
      <p:sp>
        <p:nvSpPr>
          <p:cNvPr id="10243" name="Rectangle 3"/>
          <p:cNvSpPr>
            <a:spLocks noGrp="1" noChangeArrowheads="1"/>
          </p:cNvSpPr>
          <p:nvPr>
            <p:ph type="body" idx="1"/>
          </p:nvPr>
        </p:nvSpPr>
        <p:spPr>
          <a:xfrm>
            <a:off x="457200" y="1219200"/>
            <a:ext cx="8915400" cy="5334000"/>
          </a:xfrm>
          <a:extLs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lstStyle/>
          <a:p>
            <a:pPr marL="860425" indent="-860425" eaLnBrk="1" hangingPunct="1">
              <a:buFont typeface="Wingdings" panose="05000000000000000000" pitchFamily="2" charset="2"/>
              <a:buNone/>
            </a:pPr>
            <a:r>
              <a:rPr lang="en-US" altLang="en-US" sz="4000" smtClean="0"/>
              <a:t> </a:t>
            </a:r>
          </a:p>
          <a:p>
            <a:pPr marL="860425" indent="-860425" eaLnBrk="1" hangingPunct="1">
              <a:buFont typeface="Wingdings" panose="05000000000000000000" pitchFamily="2" charset="2"/>
              <a:buNone/>
            </a:pPr>
            <a:r>
              <a:rPr lang="en-US" altLang="en-US" smtClean="0">
                <a:latin typeface="Comic Sans MS" panose="030F0702030302020204" pitchFamily="66" charset="0"/>
              </a:rPr>
              <a:t>Find the </a:t>
            </a:r>
            <a:r>
              <a:rPr lang="en-US" altLang="en-US" b="1" smtClean="0">
                <a:solidFill>
                  <a:srgbClr val="FF0000"/>
                </a:solidFill>
                <a:latin typeface="Comic Sans MS" panose="030F0702030302020204" pitchFamily="66" charset="0"/>
              </a:rPr>
              <a:t>variance</a:t>
            </a:r>
            <a:r>
              <a:rPr lang="en-US" altLang="en-US" smtClean="0">
                <a:latin typeface="Comic Sans MS" panose="030F0702030302020204" pitchFamily="66" charset="0"/>
              </a:rPr>
              <a:t>.</a:t>
            </a:r>
          </a:p>
          <a:p>
            <a:pPr marL="860425" indent="-860425" eaLnBrk="1" hangingPunct="1">
              <a:buFont typeface="Wingdings" panose="05000000000000000000" pitchFamily="2" charset="2"/>
              <a:buNone/>
            </a:pPr>
            <a:r>
              <a:rPr lang="en-US" altLang="en-US" smtClean="0">
                <a:latin typeface="Comic Sans MS" panose="030F0702030302020204" pitchFamily="66" charset="0"/>
              </a:rPr>
              <a:t>       a) Find the </a:t>
            </a:r>
            <a:r>
              <a:rPr lang="en-US" altLang="en-US" b="1" smtClean="0">
                <a:solidFill>
                  <a:srgbClr val="FF0000"/>
                </a:solidFill>
                <a:latin typeface="Comic Sans MS" panose="030F0702030302020204" pitchFamily="66" charset="0"/>
              </a:rPr>
              <a:t>mean</a:t>
            </a:r>
            <a:r>
              <a:rPr lang="en-US" altLang="en-US" smtClean="0">
                <a:latin typeface="Comic Sans MS" panose="030F0702030302020204" pitchFamily="66" charset="0"/>
              </a:rPr>
              <a:t> of the data.        </a:t>
            </a:r>
          </a:p>
          <a:p>
            <a:pPr marL="860425" indent="-860425" eaLnBrk="1" hangingPunct="1">
              <a:buFont typeface="Wingdings" panose="05000000000000000000" pitchFamily="2" charset="2"/>
              <a:buNone/>
            </a:pPr>
            <a:r>
              <a:rPr lang="en-US" altLang="en-US" smtClean="0">
                <a:latin typeface="Comic Sans MS" panose="030F0702030302020204" pitchFamily="66" charset="0"/>
              </a:rPr>
              <a:t>	b) Subtract the mean from each value.</a:t>
            </a:r>
          </a:p>
          <a:p>
            <a:pPr marL="860425" indent="-860425" eaLnBrk="1" hangingPunct="1">
              <a:buFont typeface="Wingdings" panose="05000000000000000000" pitchFamily="2" charset="2"/>
              <a:buNone/>
            </a:pPr>
            <a:r>
              <a:rPr lang="en-US" altLang="en-US" smtClean="0">
                <a:latin typeface="Comic Sans MS" panose="030F0702030302020204" pitchFamily="66" charset="0"/>
              </a:rPr>
              <a:t>    	c) Square each deviation of the mean.</a:t>
            </a:r>
          </a:p>
          <a:p>
            <a:pPr marL="860425" indent="-860425" eaLnBrk="1" hangingPunct="1">
              <a:buFont typeface="Wingdings" panose="05000000000000000000" pitchFamily="2" charset="2"/>
              <a:buNone/>
            </a:pPr>
            <a:r>
              <a:rPr lang="en-US" altLang="en-US" smtClean="0">
                <a:latin typeface="Comic Sans MS" panose="030F0702030302020204" pitchFamily="66" charset="0"/>
              </a:rPr>
              <a:t>    	d) Find the sum of the squares.</a:t>
            </a:r>
          </a:p>
          <a:p>
            <a:pPr marL="860425" indent="-860425" eaLnBrk="1" hangingPunct="1">
              <a:buFont typeface="Wingdings" panose="05000000000000000000" pitchFamily="2" charset="2"/>
              <a:buNone/>
            </a:pPr>
            <a:r>
              <a:rPr lang="en-US" altLang="en-US" smtClean="0">
                <a:latin typeface="Comic Sans MS" panose="030F0702030302020204" pitchFamily="66" charset="0"/>
              </a:rPr>
              <a:t>    	e) Divide the total by the number of     items.</a:t>
            </a:r>
          </a:p>
          <a:p>
            <a:pPr marL="860425" indent="-860425" eaLnBrk="1" hangingPunct="1">
              <a:buFont typeface="Wingdings" panose="05000000000000000000" pitchFamily="2" charset="2"/>
              <a:buNone/>
            </a:pPr>
            <a:r>
              <a:rPr lang="en-US" altLang="en-US" smtClean="0">
                <a:latin typeface="Comic Sans MS" panose="030F0702030302020204" pitchFamily="66" charset="0"/>
              </a:rPr>
              <a:t> Take the square root of the variance.</a:t>
            </a:r>
          </a:p>
        </p:txBody>
      </p:sp>
    </p:spTree>
    <p:custDataLst>
      <p:tags r:id="rId1"/>
    </p:custDataLst>
    <p:extLst>
      <p:ext uri="{BB962C8B-B14F-4D97-AF65-F5344CB8AC3E}">
        <p14:creationId xmlns:p14="http://schemas.microsoft.com/office/powerpoint/2010/main" val="2160914690"/>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altLang="en-US" sz="4200" b="1" smtClean="0">
                <a:latin typeface="Comic Sans MS" panose="030F0702030302020204" pitchFamily="66" charset="0"/>
              </a:rPr>
              <a:t>Standard Deviation Formula</a:t>
            </a:r>
          </a:p>
        </p:txBody>
      </p:sp>
      <p:sp>
        <p:nvSpPr>
          <p:cNvPr id="11267" name="Rectangle 3"/>
          <p:cNvSpPr>
            <a:spLocks noGrp="1" noChangeArrowheads="1"/>
          </p:cNvSpPr>
          <p:nvPr>
            <p:ph type="body" sz="half" idx="1"/>
          </p:nvPr>
        </p:nvSpPr>
        <p:spPr>
          <a:xfrm>
            <a:off x="1182688" y="2017713"/>
            <a:ext cx="6970712" cy="1106487"/>
          </a:xfrm>
        </p:spPr>
        <p:txBody>
          <a:bodyPr/>
          <a:lstStyle/>
          <a:p>
            <a:pPr eaLnBrk="1" hangingPunct="1">
              <a:buFont typeface="Wingdings" panose="05000000000000000000" pitchFamily="2" charset="2"/>
              <a:buNone/>
            </a:pPr>
            <a:r>
              <a:rPr lang="en-US" altLang="en-US" sz="2800" smtClean="0">
                <a:latin typeface="Comic Sans MS" panose="030F0702030302020204" pitchFamily="66" charset="0"/>
              </a:rPr>
              <a:t>The standard deviation formula can be represented using Sigma Notation:</a:t>
            </a:r>
          </a:p>
          <a:p>
            <a:pPr eaLnBrk="1" hangingPunct="1">
              <a:buFont typeface="Wingdings" panose="05000000000000000000" pitchFamily="2" charset="2"/>
              <a:buNone/>
            </a:pPr>
            <a:endParaRPr lang="en-US" altLang="en-US" sz="2800" smtClean="0"/>
          </a:p>
          <a:p>
            <a:pPr eaLnBrk="1" hangingPunct="1">
              <a:buFont typeface="Wingdings" panose="05000000000000000000" pitchFamily="2" charset="2"/>
              <a:buNone/>
            </a:pPr>
            <a:endParaRPr lang="en-US" altLang="en-US" sz="2800" smtClean="0"/>
          </a:p>
        </p:txBody>
      </p:sp>
      <p:graphicFrame>
        <p:nvGraphicFramePr>
          <p:cNvPr id="11268" name="Object 4"/>
          <p:cNvGraphicFramePr>
            <a:graphicFrameLocks noGrp="1" noChangeAspect="1"/>
          </p:cNvGraphicFramePr>
          <p:nvPr>
            <p:ph sz="half" idx="2"/>
          </p:nvPr>
        </p:nvGraphicFramePr>
        <p:xfrm>
          <a:off x="2286000" y="3373438"/>
          <a:ext cx="2743200" cy="1133475"/>
        </p:xfrm>
        <a:graphic>
          <a:graphicData uri="http://schemas.openxmlformats.org/presentationml/2006/ole">
            <mc:AlternateContent xmlns:mc="http://schemas.openxmlformats.org/markup-compatibility/2006">
              <mc:Choice xmlns:v="urn:schemas-microsoft-com:vml" Requires="v">
                <p:oleObj spid="_x0000_s1029" name="Equation" r:id="rId3" imgW="1167893" imgH="482391" progId="Equation.DSMT4">
                  <p:embed/>
                </p:oleObj>
              </mc:Choice>
              <mc:Fallback>
                <p:oleObj name="Equation" r:id="rId3" imgW="1167893" imgH="482391" progId="Equation.DSMT4">
                  <p:embed/>
                  <p:pic>
                    <p:nvPicPr>
                      <p:cNvPr id="11268" name="Object 4"/>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0" y="3373438"/>
                        <a:ext cx="2743200" cy="1133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1269" name="Text Box 6"/>
          <p:cNvSpPr txBox="1">
            <a:spLocks noChangeArrowheads="1"/>
          </p:cNvSpPr>
          <p:nvPr/>
        </p:nvSpPr>
        <p:spPr bwMode="auto">
          <a:xfrm>
            <a:off x="1143000" y="4800600"/>
            <a:ext cx="6781800" cy="95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r>
              <a:rPr lang="en-US" altLang="en-US" sz="2800">
                <a:latin typeface="Comic Sans MS" panose="030F0702030302020204" pitchFamily="66" charset="0"/>
              </a:rPr>
              <a:t>Notice the standard deviation formula is the square root of the variance.</a:t>
            </a:r>
          </a:p>
        </p:txBody>
      </p:sp>
    </p:spTree>
    <p:extLst>
      <p:ext uri="{BB962C8B-B14F-4D97-AF65-F5344CB8AC3E}">
        <p14:creationId xmlns:p14="http://schemas.microsoft.com/office/powerpoint/2010/main" val="30640185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Effect transition="in" filter="fade">
                                      <p:cBhvr>
                                        <p:cTn id="7" dur="500"/>
                                        <p:tgtEl>
                                          <p:spTgt spid="1126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1268"/>
                                        </p:tgtEl>
                                        <p:attrNameLst>
                                          <p:attrName>style.visibility</p:attrName>
                                        </p:attrNameLst>
                                      </p:cBhvr>
                                      <p:to>
                                        <p:strVal val="visible"/>
                                      </p:to>
                                    </p:set>
                                    <p:animEffect transition="in" filter="fade">
                                      <p:cBhvr>
                                        <p:cTn id="12" dur="500"/>
                                        <p:tgtEl>
                                          <p:spTgt spid="1126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269"/>
                                        </p:tgtEl>
                                        <p:attrNameLst>
                                          <p:attrName>style.visibility</p:attrName>
                                        </p:attrNameLst>
                                      </p:cBhvr>
                                      <p:to>
                                        <p:strVal val="visible"/>
                                      </p:to>
                                    </p:set>
                                    <p:animEffect transition="in" filter="fade">
                                      <p:cBhvr>
                                        <p:cTn id="17" dur="500"/>
                                        <p:tgtEl>
                                          <p:spTgt spid="112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p:bldP spid="1126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Measures of Central Tendency</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Mean </a:t>
            </a:r>
          </a:p>
          <a:p>
            <a:pPr lvl="1"/>
            <a:r>
              <a:rPr lang="en-US" dirty="0" smtClean="0"/>
              <a:t>Average score</a:t>
            </a:r>
          </a:p>
          <a:p>
            <a:pPr lvl="1"/>
            <a:r>
              <a:rPr lang="en-US" dirty="0" smtClean="0"/>
              <a:t>Extreme scores have a greater impact on the mean than on the mode or median</a:t>
            </a:r>
          </a:p>
          <a:p>
            <a:r>
              <a:rPr lang="en-US" dirty="0" smtClean="0"/>
              <a:t>Median</a:t>
            </a:r>
          </a:p>
          <a:p>
            <a:pPr lvl="1"/>
            <a:r>
              <a:rPr lang="en-US" dirty="0" smtClean="0"/>
              <a:t>Score that divides a frequency distribution exactly in half, so that the same number of scores lie on each side (middle)</a:t>
            </a:r>
          </a:p>
          <a:p>
            <a:r>
              <a:rPr lang="en-US" dirty="0" smtClean="0"/>
              <a:t>Mode</a:t>
            </a:r>
          </a:p>
          <a:p>
            <a:pPr lvl="1"/>
            <a:r>
              <a:rPr lang="en-US" dirty="0" smtClean="0"/>
              <a:t>Most frequently occurring score (bimodal)</a:t>
            </a:r>
            <a:endParaRPr lang="en-US" dirty="0"/>
          </a:p>
        </p:txBody>
      </p:sp>
    </p:spTree>
    <p:extLst>
      <p:ext uri="{BB962C8B-B14F-4D97-AF65-F5344CB8AC3E}">
        <p14:creationId xmlns:p14="http://schemas.microsoft.com/office/powerpoint/2010/main" val="84798874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Grp="1" noChangeArrowheads="1"/>
          </p:cNvSpPr>
          <p:nvPr>
            <p:ph type="title" sz="quarter"/>
          </p:nvPr>
        </p:nvSpPr>
        <p:spPr>
          <a:xfrm>
            <a:off x="1752600" y="457200"/>
            <a:ext cx="6019800" cy="1143000"/>
          </a:xfrm>
          <a:extLs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nchor="ctr">
            <a:normAutofit fontScale="90000"/>
          </a:bodyPr>
          <a:lstStyle/>
          <a:p>
            <a:pPr eaLnBrk="1" hangingPunct="1"/>
            <a:r>
              <a:rPr lang="en-US" altLang="en-US" sz="4000" b="1" smtClean="0">
                <a:solidFill>
                  <a:schemeClr val="tx1"/>
                </a:solidFill>
              </a:rPr>
              <a:t> </a:t>
            </a:r>
            <a:r>
              <a:rPr lang="en-US" altLang="en-US" sz="4000" b="1" smtClean="0">
                <a:solidFill>
                  <a:srgbClr val="0000FF"/>
                </a:solidFill>
                <a:latin typeface="Comic Sans MS" panose="030F0702030302020204" pitchFamily="66" charset="0"/>
              </a:rPr>
              <a:t>Find the variance and </a:t>
            </a:r>
            <a:br>
              <a:rPr lang="en-US" altLang="en-US" sz="4000" b="1" smtClean="0">
                <a:solidFill>
                  <a:srgbClr val="0000FF"/>
                </a:solidFill>
                <a:latin typeface="Comic Sans MS" panose="030F0702030302020204" pitchFamily="66" charset="0"/>
              </a:rPr>
            </a:br>
            <a:r>
              <a:rPr lang="en-US" altLang="en-US" sz="4000" b="1" smtClean="0">
                <a:solidFill>
                  <a:srgbClr val="0000FF"/>
                </a:solidFill>
                <a:latin typeface="Comic Sans MS" panose="030F0702030302020204" pitchFamily="66" charset="0"/>
              </a:rPr>
              <a:t>  standard deviation</a:t>
            </a:r>
          </a:p>
        </p:txBody>
      </p:sp>
      <p:sp>
        <p:nvSpPr>
          <p:cNvPr id="12291" name="Text Box 83"/>
          <p:cNvSpPr txBox="1">
            <a:spLocks noChangeArrowheads="1"/>
          </p:cNvSpPr>
          <p:nvPr/>
        </p:nvSpPr>
        <p:spPr bwMode="auto">
          <a:xfrm>
            <a:off x="609600" y="1933575"/>
            <a:ext cx="86106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682625" indent="-682625"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marL="682625" marR="0" lvl="0" indent="-682625" algn="l" defTabSz="914400" rtl="0" eaLnBrk="0" fontAlgn="auto" latinLnBrk="0" hangingPunct="0">
              <a:lnSpc>
                <a:spcPct val="100000"/>
              </a:lnSpc>
              <a:spcBef>
                <a:spcPts val="0"/>
              </a:spcBef>
              <a:spcAft>
                <a:spcPts val="0"/>
              </a:spcAft>
              <a:buClrTx/>
              <a:buSzTx/>
              <a:buFontTx/>
              <a:buNone/>
              <a:tabLst/>
              <a:defRPr/>
            </a:pPr>
            <a:r>
              <a:rPr kumimoji="0" lang="en-US" altLang="en-US" sz="3600" b="0" i="0" u="none" strike="noStrike" kern="1200" cap="none" spc="0" normalizeH="0" baseline="0" noProof="0">
                <a:ln>
                  <a:noFill/>
                </a:ln>
                <a:solidFill>
                  <a:srgbClr val="006600"/>
                </a:solidFill>
                <a:effectLst/>
                <a:uLnTx/>
                <a:uFillTx/>
                <a:latin typeface="Comic Sans MS" panose="030F0702030302020204" pitchFamily="66" charset="0"/>
                <a:ea typeface="+mn-ea"/>
                <a:cs typeface="+mn-cs"/>
              </a:rPr>
              <a:t>The math test scores of five students are:  92,88,80,68 and 52.</a:t>
            </a:r>
          </a:p>
        </p:txBody>
      </p:sp>
      <p:sp>
        <p:nvSpPr>
          <p:cNvPr id="12292" name="Text Box 84"/>
          <p:cNvSpPr txBox="1">
            <a:spLocks noChangeArrowheads="1"/>
          </p:cNvSpPr>
          <p:nvPr/>
        </p:nvSpPr>
        <p:spPr bwMode="auto">
          <a:xfrm>
            <a:off x="533400" y="3267075"/>
            <a:ext cx="87122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altLang="en-US" sz="3200" b="0" i="0" u="none" strike="noStrike" kern="1200" cap="none" spc="0" normalizeH="0" baseline="0" noProof="0">
                <a:ln>
                  <a:noFill/>
                </a:ln>
                <a:solidFill>
                  <a:prstClr val="black"/>
                </a:solidFill>
                <a:effectLst/>
                <a:uLnTx/>
                <a:uFillTx/>
                <a:latin typeface="Comic Sans MS" panose="030F0702030302020204" pitchFamily="66" charset="0"/>
                <a:ea typeface="+mn-ea"/>
                <a:cs typeface="+mn-cs"/>
              </a:rPr>
              <a:t>1) Find the </a:t>
            </a:r>
            <a:r>
              <a:rPr kumimoji="0" lang="en-US" altLang="en-US" sz="3200" b="1" i="0" u="none" strike="noStrike" kern="1200" cap="none" spc="0" normalizeH="0" baseline="0" noProof="0">
                <a:ln>
                  <a:noFill/>
                </a:ln>
                <a:solidFill>
                  <a:srgbClr val="FF0000"/>
                </a:solidFill>
                <a:effectLst/>
                <a:uLnTx/>
                <a:uFillTx/>
                <a:latin typeface="Comic Sans MS" panose="030F0702030302020204" pitchFamily="66" charset="0"/>
                <a:ea typeface="+mn-ea"/>
                <a:cs typeface="+mn-cs"/>
              </a:rPr>
              <a:t>mean</a:t>
            </a:r>
            <a:r>
              <a:rPr kumimoji="0" lang="en-US" altLang="en-US" sz="3200" b="0" i="0" u="none" strike="noStrike" kern="1200" cap="none" spc="0" normalizeH="0" baseline="0" noProof="0">
                <a:ln>
                  <a:noFill/>
                </a:ln>
                <a:solidFill>
                  <a:prstClr val="black"/>
                </a:solidFill>
                <a:effectLst/>
                <a:uLnTx/>
                <a:uFillTx/>
                <a:latin typeface="Comic Sans MS" panose="030F0702030302020204" pitchFamily="66" charset="0"/>
                <a:ea typeface="+mn-ea"/>
                <a:cs typeface="+mn-cs"/>
              </a:rPr>
              <a:t>: (92+88+80+68+52)/5 = 76.</a:t>
            </a:r>
          </a:p>
        </p:txBody>
      </p:sp>
      <p:sp>
        <p:nvSpPr>
          <p:cNvPr id="12293" name="Text Box 85"/>
          <p:cNvSpPr txBox="1">
            <a:spLocks noChangeArrowheads="1"/>
          </p:cNvSpPr>
          <p:nvPr/>
        </p:nvSpPr>
        <p:spPr bwMode="auto">
          <a:xfrm>
            <a:off x="533400" y="3886200"/>
            <a:ext cx="7924800" cy="271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altLang="en-US" sz="3200" b="0" i="0" u="none" strike="noStrike" kern="1200" cap="none" spc="0" normalizeH="0" baseline="0" noProof="0">
                <a:ln>
                  <a:noFill/>
                </a:ln>
                <a:solidFill>
                  <a:prstClr val="black"/>
                </a:solidFill>
                <a:effectLst/>
                <a:uLnTx/>
                <a:uFillTx/>
                <a:latin typeface="Comic Sans MS" panose="030F0702030302020204" pitchFamily="66" charset="0"/>
                <a:ea typeface="+mn-ea"/>
                <a:cs typeface="+mn-cs"/>
              </a:rPr>
              <a:t>2) Find the </a:t>
            </a:r>
            <a:r>
              <a:rPr kumimoji="0" lang="en-US" altLang="en-US" sz="3200" b="1" i="0" u="none" strike="noStrike" kern="1200" cap="none" spc="0" normalizeH="0" baseline="0" noProof="0">
                <a:ln>
                  <a:noFill/>
                </a:ln>
                <a:solidFill>
                  <a:srgbClr val="FF0000"/>
                </a:solidFill>
                <a:effectLst/>
                <a:uLnTx/>
                <a:uFillTx/>
                <a:latin typeface="Comic Sans MS" panose="030F0702030302020204" pitchFamily="66" charset="0"/>
                <a:ea typeface="+mn-ea"/>
                <a:cs typeface="+mn-cs"/>
              </a:rPr>
              <a:t>deviation from the mean</a:t>
            </a:r>
            <a:r>
              <a:rPr kumimoji="0" lang="en-US" altLang="en-US" sz="3200" b="0" i="0" u="none" strike="noStrike" kern="1200" cap="none" spc="0" normalizeH="0" baseline="0" noProof="0">
                <a:ln>
                  <a:noFill/>
                </a:ln>
                <a:solidFill>
                  <a:prstClr val="black"/>
                </a:solidFill>
                <a:effectLst/>
                <a:uLnTx/>
                <a:uFillTx/>
                <a:latin typeface="Comic Sans MS" panose="030F0702030302020204" pitchFamily="66" charset="0"/>
                <a:ea typeface="+mn-ea"/>
                <a:cs typeface="+mn-cs"/>
              </a:rPr>
              <a:t>:</a:t>
            </a:r>
            <a:r>
              <a:rPr kumimoji="0" lang="en-US" altLang="en-US" sz="2400" b="0" i="0" u="none" strike="noStrike" kern="1200" cap="none" spc="0" normalizeH="0" baseline="0" noProof="0">
                <a:ln>
                  <a:noFill/>
                </a:ln>
                <a:solidFill>
                  <a:prstClr val="black"/>
                </a:solidFill>
                <a:effectLst/>
                <a:uLnTx/>
                <a:uFillTx/>
                <a:latin typeface="Comic Sans MS" panose="030F0702030302020204" pitchFamily="66" charset="0"/>
                <a:ea typeface="+mn-ea"/>
                <a:cs typeface="+mn-cs"/>
              </a:rPr>
              <a:t>  </a:t>
            </a:r>
          </a:p>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altLang="en-US" sz="2400" b="0" i="0" u="none" strike="noStrike" kern="1200" cap="none" spc="0" normalizeH="0" baseline="0" noProof="0">
                <a:ln>
                  <a:noFill/>
                </a:ln>
                <a:solidFill>
                  <a:prstClr val="black"/>
                </a:solidFill>
                <a:effectLst/>
                <a:uLnTx/>
                <a:uFillTx/>
                <a:latin typeface="Times" panose="02020603050405020304" pitchFamily="18" charset="0"/>
                <a:ea typeface="+mn-ea"/>
                <a:cs typeface="+mn-cs"/>
              </a:rPr>
              <a:t>         </a:t>
            </a:r>
            <a:r>
              <a:rPr kumimoji="0" lang="en-US" altLang="en-US" sz="2800" b="0" i="0" u="none" strike="noStrike" kern="1200" cap="none" spc="0" normalizeH="0" baseline="0" noProof="0">
                <a:ln>
                  <a:noFill/>
                </a:ln>
                <a:solidFill>
                  <a:prstClr val="black"/>
                </a:solidFill>
                <a:effectLst/>
                <a:uLnTx/>
                <a:uFillTx/>
                <a:latin typeface="Times" panose="02020603050405020304" pitchFamily="18" charset="0"/>
                <a:ea typeface="+mn-ea"/>
                <a:cs typeface="+mn-cs"/>
              </a:rPr>
              <a:t>92-76=16</a:t>
            </a:r>
          </a:p>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altLang="en-US" sz="2800" b="0" i="0" u="none" strike="noStrike" kern="1200" cap="none" spc="0" normalizeH="0" baseline="0" noProof="0">
                <a:ln>
                  <a:noFill/>
                </a:ln>
                <a:solidFill>
                  <a:prstClr val="black"/>
                </a:solidFill>
                <a:effectLst/>
                <a:uLnTx/>
                <a:uFillTx/>
                <a:latin typeface="Times" panose="02020603050405020304" pitchFamily="18" charset="0"/>
                <a:ea typeface="+mn-ea"/>
                <a:cs typeface="+mn-cs"/>
              </a:rPr>
              <a:t>        88-76=12</a:t>
            </a:r>
          </a:p>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altLang="en-US" sz="2800" b="0" i="0" u="none" strike="noStrike" kern="1200" cap="none" spc="0" normalizeH="0" baseline="0" noProof="0">
                <a:ln>
                  <a:noFill/>
                </a:ln>
                <a:solidFill>
                  <a:prstClr val="black"/>
                </a:solidFill>
                <a:effectLst/>
                <a:uLnTx/>
                <a:uFillTx/>
                <a:latin typeface="Times" panose="02020603050405020304" pitchFamily="18" charset="0"/>
                <a:ea typeface="+mn-ea"/>
                <a:cs typeface="+mn-cs"/>
              </a:rPr>
              <a:t>        80-76=4</a:t>
            </a:r>
          </a:p>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altLang="en-US" sz="2800" b="0" i="0" u="none" strike="noStrike" kern="1200" cap="none" spc="0" normalizeH="0" baseline="0" noProof="0">
                <a:ln>
                  <a:noFill/>
                </a:ln>
                <a:solidFill>
                  <a:prstClr val="black"/>
                </a:solidFill>
                <a:effectLst/>
                <a:uLnTx/>
                <a:uFillTx/>
                <a:latin typeface="Times" panose="02020603050405020304" pitchFamily="18" charset="0"/>
                <a:ea typeface="+mn-ea"/>
                <a:cs typeface="+mn-cs"/>
              </a:rPr>
              <a:t>        68-76= -8</a:t>
            </a:r>
          </a:p>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altLang="en-US" sz="2800" b="0" i="0" u="none" strike="noStrike" kern="1200" cap="none" spc="0" normalizeH="0" baseline="0" noProof="0">
                <a:ln>
                  <a:noFill/>
                </a:ln>
                <a:solidFill>
                  <a:prstClr val="black"/>
                </a:solidFill>
                <a:effectLst/>
                <a:uLnTx/>
                <a:uFillTx/>
                <a:latin typeface="Times" panose="02020603050405020304" pitchFamily="18" charset="0"/>
                <a:ea typeface="+mn-ea"/>
                <a:cs typeface="+mn-cs"/>
              </a:rPr>
              <a:t>        52-76= -24</a:t>
            </a:r>
          </a:p>
        </p:txBody>
      </p:sp>
    </p:spTree>
    <p:custDataLst>
      <p:tags r:id="rId1"/>
    </p:custDataLst>
    <p:extLst>
      <p:ext uri="{BB962C8B-B14F-4D97-AF65-F5344CB8AC3E}">
        <p14:creationId xmlns:p14="http://schemas.microsoft.com/office/powerpoint/2010/main" val="210433666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291"/>
                                        </p:tgtEl>
                                        <p:attrNameLst>
                                          <p:attrName>style.visibility</p:attrName>
                                        </p:attrNameLst>
                                      </p:cBhvr>
                                      <p:to>
                                        <p:strVal val="visible"/>
                                      </p:to>
                                    </p:set>
                                    <p:animEffect transition="in" filter="fade">
                                      <p:cBhvr>
                                        <p:cTn id="7" dur="500"/>
                                        <p:tgtEl>
                                          <p:spTgt spid="1229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292"/>
                                        </p:tgtEl>
                                        <p:attrNameLst>
                                          <p:attrName>style.visibility</p:attrName>
                                        </p:attrNameLst>
                                      </p:cBhvr>
                                      <p:to>
                                        <p:strVal val="visible"/>
                                      </p:to>
                                    </p:set>
                                    <p:animEffect transition="in" filter="fade">
                                      <p:cBhvr>
                                        <p:cTn id="12" dur="500"/>
                                        <p:tgtEl>
                                          <p:spTgt spid="1229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293"/>
                                        </p:tgtEl>
                                        <p:attrNameLst>
                                          <p:attrName>style.visibility</p:attrName>
                                        </p:attrNameLst>
                                      </p:cBhvr>
                                      <p:to>
                                        <p:strVal val="visible"/>
                                      </p:to>
                                    </p:set>
                                    <p:animEffect transition="in" filter="fade">
                                      <p:cBhvr>
                                        <p:cTn id="17" dur="500"/>
                                        <p:tgtEl>
                                          <p:spTgt spid="122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p:bldP spid="12292" grpId="0"/>
      <p:bldP spid="1229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5"/>
          <p:cNvSpPr txBox="1">
            <a:spLocks noChangeArrowheads="1"/>
          </p:cNvSpPr>
          <p:nvPr/>
        </p:nvSpPr>
        <p:spPr bwMode="auto">
          <a:xfrm>
            <a:off x="838200" y="3124200"/>
            <a:ext cx="7620000" cy="181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63550" indent="-463550"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r>
              <a:rPr lang="en-US" altLang="en-US" sz="3200">
                <a:latin typeface="Times" panose="02020603050405020304" pitchFamily="18" charset="0"/>
              </a:rPr>
              <a:t>3) </a:t>
            </a:r>
            <a:r>
              <a:rPr lang="en-US" altLang="en-US" sz="3200">
                <a:latin typeface="Comic Sans MS" panose="030F0702030302020204" pitchFamily="66" charset="0"/>
              </a:rPr>
              <a:t>Square the  deviation from the                      mean:</a:t>
            </a:r>
          </a:p>
          <a:p>
            <a:r>
              <a:rPr lang="en-US" altLang="en-US" sz="2400">
                <a:latin typeface="Comic Sans MS" panose="030F0702030302020204" pitchFamily="66" charset="0"/>
              </a:rPr>
              <a:t>        </a:t>
            </a:r>
          </a:p>
          <a:p>
            <a:r>
              <a:rPr lang="en-US" altLang="en-US" sz="2400">
                <a:latin typeface="Times" panose="02020603050405020304" pitchFamily="18" charset="0"/>
              </a:rPr>
              <a:t>        </a:t>
            </a:r>
          </a:p>
        </p:txBody>
      </p:sp>
      <p:grpSp>
        <p:nvGrpSpPr>
          <p:cNvPr id="13315" name="Group 6"/>
          <p:cNvGrpSpPr>
            <a:grpSpLocks/>
          </p:cNvGrpSpPr>
          <p:nvPr/>
        </p:nvGrpSpPr>
        <p:grpSpPr bwMode="auto">
          <a:xfrm>
            <a:off x="2743200" y="3733800"/>
            <a:ext cx="2133600" cy="2667000"/>
            <a:chOff x="2688" y="2544"/>
            <a:chExt cx="1344" cy="1535"/>
          </a:xfrm>
        </p:grpSpPr>
        <p:graphicFrame>
          <p:nvGraphicFramePr>
            <p:cNvPr id="13318" name="Object 7"/>
            <p:cNvGraphicFramePr>
              <a:graphicFrameLocks noChangeAspect="1"/>
            </p:cNvGraphicFramePr>
            <p:nvPr/>
          </p:nvGraphicFramePr>
          <p:xfrm>
            <a:off x="2736" y="3408"/>
            <a:ext cx="1104" cy="399"/>
          </p:xfrm>
          <a:graphic>
            <a:graphicData uri="http://schemas.openxmlformats.org/presentationml/2006/ole">
              <mc:AlternateContent xmlns:mc="http://schemas.openxmlformats.org/markup-compatibility/2006">
                <mc:Choice xmlns:v="urn:schemas-microsoft-com:vml" Requires="v">
                  <p:oleObj spid="_x0000_s2065" name="Equation" r:id="rId3" imgW="634725" imgH="228501" progId="Equation.DSMT4">
                    <p:embed/>
                  </p:oleObj>
                </mc:Choice>
                <mc:Fallback>
                  <p:oleObj name="Equation" r:id="rId3" imgW="634725" imgH="228501" progId="Equation.DSMT4">
                    <p:embed/>
                    <p:pic>
                      <p:nvPicPr>
                        <p:cNvPr id="13318"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36" y="3408"/>
                          <a:ext cx="1104" cy="3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3319" name="Object 8"/>
            <p:cNvGraphicFramePr>
              <a:graphicFrameLocks noChangeAspect="1"/>
            </p:cNvGraphicFramePr>
            <p:nvPr/>
          </p:nvGraphicFramePr>
          <p:xfrm>
            <a:off x="2736" y="2544"/>
            <a:ext cx="1200" cy="400"/>
          </p:xfrm>
          <a:graphic>
            <a:graphicData uri="http://schemas.openxmlformats.org/presentationml/2006/ole">
              <mc:AlternateContent xmlns:mc="http://schemas.openxmlformats.org/markup-compatibility/2006">
                <mc:Choice xmlns:v="urn:schemas-microsoft-com:vml" Requires="v">
                  <p:oleObj spid="_x0000_s2066" name="Equation" r:id="rId5" imgW="685800" imgH="228600" progId="Equation.DSMT4">
                    <p:embed/>
                  </p:oleObj>
                </mc:Choice>
                <mc:Fallback>
                  <p:oleObj name="Equation" r:id="rId5" imgW="685800" imgH="228600" progId="Equation.DSMT4">
                    <p:embed/>
                    <p:pic>
                      <p:nvPicPr>
                        <p:cNvPr id="13319" name="Object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36" y="2544"/>
                          <a:ext cx="1200" cy="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3320" name="Object 9"/>
            <p:cNvGraphicFramePr>
              <a:graphicFrameLocks noChangeAspect="1"/>
            </p:cNvGraphicFramePr>
            <p:nvPr/>
          </p:nvGraphicFramePr>
          <p:xfrm>
            <a:off x="2736" y="2832"/>
            <a:ext cx="960" cy="404"/>
          </p:xfrm>
          <a:graphic>
            <a:graphicData uri="http://schemas.openxmlformats.org/presentationml/2006/ole">
              <mc:AlternateContent xmlns:mc="http://schemas.openxmlformats.org/markup-compatibility/2006">
                <mc:Choice xmlns:v="urn:schemas-microsoft-com:vml" Requires="v">
                  <p:oleObj spid="_x0000_s2067" name="Equation" r:id="rId7" imgW="672808" imgH="228501" progId="Equation.DSMT4">
                    <p:embed/>
                  </p:oleObj>
                </mc:Choice>
                <mc:Fallback>
                  <p:oleObj name="Equation" r:id="rId7" imgW="672808" imgH="228501" progId="Equation.DSMT4">
                    <p:embed/>
                    <p:pic>
                      <p:nvPicPr>
                        <p:cNvPr id="13320" name="Object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36" y="2832"/>
                          <a:ext cx="960" cy="4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3321" name="Object 10"/>
            <p:cNvGraphicFramePr>
              <a:graphicFrameLocks noChangeAspect="1"/>
            </p:cNvGraphicFramePr>
            <p:nvPr/>
          </p:nvGraphicFramePr>
          <p:xfrm>
            <a:off x="2688" y="3120"/>
            <a:ext cx="1248" cy="402"/>
          </p:xfrm>
          <a:graphic>
            <a:graphicData uri="http://schemas.openxmlformats.org/presentationml/2006/ole">
              <mc:AlternateContent xmlns:mc="http://schemas.openxmlformats.org/markup-compatibility/2006">
                <mc:Choice xmlns:v="urn:schemas-microsoft-com:vml" Requires="v">
                  <p:oleObj spid="_x0000_s2068" name="Equation" r:id="rId9" imgW="545863" imgH="228501" progId="Equation.DSMT4">
                    <p:embed/>
                  </p:oleObj>
                </mc:Choice>
                <mc:Fallback>
                  <p:oleObj name="Equation" r:id="rId9" imgW="545863" imgH="228501" progId="Equation.DSMT4">
                    <p:embed/>
                    <p:pic>
                      <p:nvPicPr>
                        <p:cNvPr id="13321" name="Object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688" y="3120"/>
                          <a:ext cx="1248" cy="4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3322" name="Object 11"/>
            <p:cNvGraphicFramePr>
              <a:graphicFrameLocks noChangeAspect="1"/>
            </p:cNvGraphicFramePr>
            <p:nvPr/>
          </p:nvGraphicFramePr>
          <p:xfrm>
            <a:off x="2736" y="3696"/>
            <a:ext cx="1296" cy="383"/>
          </p:xfrm>
          <a:graphic>
            <a:graphicData uri="http://schemas.openxmlformats.org/presentationml/2006/ole">
              <mc:AlternateContent xmlns:mc="http://schemas.openxmlformats.org/markup-compatibility/2006">
                <mc:Choice xmlns:v="urn:schemas-microsoft-com:vml" Requires="v">
                  <p:oleObj spid="_x0000_s2069" name="Equation" r:id="rId11" imgW="774364" imgH="228501" progId="Equation.DSMT4">
                    <p:embed/>
                  </p:oleObj>
                </mc:Choice>
                <mc:Fallback>
                  <p:oleObj name="Equation" r:id="rId11" imgW="774364" imgH="228501" progId="Equation.DSMT4">
                    <p:embed/>
                    <p:pic>
                      <p:nvPicPr>
                        <p:cNvPr id="13322" name="Object 1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736" y="3696"/>
                          <a:ext cx="1296" cy="38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13316" name="Rectangle 12"/>
          <p:cNvSpPr>
            <a:spLocks noGrp="1" noChangeArrowheads="1"/>
          </p:cNvSpPr>
          <p:nvPr>
            <p:ph type="title"/>
          </p:nvPr>
        </p:nvSpPr>
        <p:spPr>
          <a:xfrm>
            <a:off x="1371600" y="381000"/>
            <a:ext cx="6858000" cy="1143000"/>
          </a:xfrm>
          <a:extLst>
            <a:ext uri="{91240B29-F687-4F45-9708-019B960494DF}">
              <a14:hiddenLine xmlns:a14="http://schemas.microsoft.com/office/drawing/2010/main" w="12700">
                <a:solidFill>
                  <a:schemeClr val="tx1"/>
                </a:solidFill>
                <a:miter lim="800000"/>
                <a:headEnd/>
                <a:tailEnd/>
              </a14:hiddenLine>
            </a:ext>
          </a:extLst>
        </p:spPr>
        <p:txBody>
          <a:bodyPr anchor="ctr">
            <a:normAutofit fontScale="90000"/>
          </a:bodyPr>
          <a:lstStyle/>
          <a:p>
            <a:pPr eaLnBrk="1" hangingPunct="1"/>
            <a:r>
              <a:rPr lang="en-US" altLang="en-US" smtClean="0"/>
              <a:t> </a:t>
            </a:r>
            <a:r>
              <a:rPr lang="en-US" altLang="en-US" sz="4000" b="1" smtClean="0">
                <a:solidFill>
                  <a:srgbClr val="0000FF"/>
                </a:solidFill>
                <a:latin typeface="Comic Sans MS" panose="030F0702030302020204" pitchFamily="66" charset="0"/>
              </a:rPr>
              <a:t>Find the variance and </a:t>
            </a:r>
            <a:br>
              <a:rPr lang="en-US" altLang="en-US" sz="4000" b="1" smtClean="0">
                <a:solidFill>
                  <a:srgbClr val="0000FF"/>
                </a:solidFill>
                <a:latin typeface="Comic Sans MS" panose="030F0702030302020204" pitchFamily="66" charset="0"/>
              </a:rPr>
            </a:br>
            <a:r>
              <a:rPr lang="en-US" altLang="en-US" sz="4000" b="1" smtClean="0">
                <a:solidFill>
                  <a:srgbClr val="0000FF"/>
                </a:solidFill>
                <a:latin typeface="Comic Sans MS" panose="030F0702030302020204" pitchFamily="66" charset="0"/>
              </a:rPr>
              <a:t>  standard deviation</a:t>
            </a:r>
          </a:p>
        </p:txBody>
      </p:sp>
      <p:sp>
        <p:nvSpPr>
          <p:cNvPr id="13317" name="Text Box 13"/>
          <p:cNvSpPr>
            <a:spLocks noGrp="1" noChangeArrowheads="1"/>
          </p:cNvSpPr>
          <p:nvPr>
            <p:ph type="body" idx="1"/>
          </p:nvPr>
        </p:nvSpPr>
        <p:spPr>
          <a:xfrm>
            <a:off x="1182688" y="2017713"/>
            <a:ext cx="7772400" cy="1066800"/>
          </a:xfrm>
        </p:spPr>
        <p:txBody>
          <a:bodyPr>
            <a:normAutofit lnSpcReduction="10000"/>
          </a:bodyPr>
          <a:lstStyle/>
          <a:p>
            <a:pPr marL="0" indent="0" eaLnBrk="1" hangingPunct="1">
              <a:lnSpc>
                <a:spcPct val="90000"/>
              </a:lnSpc>
              <a:spcBef>
                <a:spcPct val="0"/>
              </a:spcBef>
              <a:buFont typeface="Wingdings" panose="05000000000000000000" pitchFamily="2" charset="2"/>
              <a:buNone/>
            </a:pPr>
            <a:r>
              <a:rPr lang="en-US" altLang="en-US" sz="3600" smtClean="0">
                <a:solidFill>
                  <a:srgbClr val="006600"/>
                </a:solidFill>
                <a:latin typeface="Comic Sans MS" panose="030F0702030302020204" pitchFamily="66" charset="0"/>
              </a:rPr>
              <a:t>The math test scores of five students are:   92,88,80,68 and 52.</a:t>
            </a:r>
          </a:p>
        </p:txBody>
      </p:sp>
    </p:spTree>
    <p:extLst>
      <p:ext uri="{BB962C8B-B14F-4D97-AF65-F5344CB8AC3E}">
        <p14:creationId xmlns:p14="http://schemas.microsoft.com/office/powerpoint/2010/main" val="198407309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314"/>
                                        </p:tgtEl>
                                        <p:attrNameLst>
                                          <p:attrName>style.visibility</p:attrName>
                                        </p:attrNameLst>
                                      </p:cBhvr>
                                      <p:to>
                                        <p:strVal val="visible"/>
                                      </p:to>
                                    </p:set>
                                    <p:animEffect transition="in" filter="fade">
                                      <p:cBhvr>
                                        <p:cTn id="7" dur="500"/>
                                        <p:tgtEl>
                                          <p:spTgt spid="1331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3315"/>
                                        </p:tgtEl>
                                        <p:attrNameLst>
                                          <p:attrName>style.visibility</p:attrName>
                                        </p:attrNameLst>
                                      </p:cBhvr>
                                      <p:to>
                                        <p:strVal val="visible"/>
                                      </p:to>
                                    </p:set>
                                    <p:animEffect transition="in" filter="fade">
                                      <p:cBhvr>
                                        <p:cTn id="12" dur="500"/>
                                        <p:tgtEl>
                                          <p:spTgt spid="133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Grp="1" noChangeArrowheads="1"/>
          </p:cNvSpPr>
          <p:nvPr>
            <p:ph type="title" sz="quarter"/>
          </p:nvPr>
        </p:nvSpPr>
        <p:spPr>
          <a:xfrm>
            <a:off x="1752600" y="381000"/>
            <a:ext cx="6019800" cy="1143000"/>
          </a:xfrm>
          <a:extLs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nchor="ctr">
            <a:normAutofit fontScale="90000"/>
          </a:bodyPr>
          <a:lstStyle/>
          <a:p>
            <a:pPr eaLnBrk="1" hangingPunct="1"/>
            <a:r>
              <a:rPr lang="en-US" altLang="en-US" smtClean="0">
                <a:solidFill>
                  <a:schemeClr val="tx1"/>
                </a:solidFill>
              </a:rPr>
              <a:t> </a:t>
            </a:r>
            <a:r>
              <a:rPr lang="en-US" altLang="en-US" sz="4000" b="1" smtClean="0">
                <a:solidFill>
                  <a:srgbClr val="0000FF"/>
                </a:solidFill>
                <a:latin typeface="Comic Sans MS" panose="030F0702030302020204" pitchFamily="66" charset="0"/>
              </a:rPr>
              <a:t>Find the variance and </a:t>
            </a:r>
            <a:br>
              <a:rPr lang="en-US" altLang="en-US" sz="4000" b="1" smtClean="0">
                <a:solidFill>
                  <a:srgbClr val="0000FF"/>
                </a:solidFill>
                <a:latin typeface="Comic Sans MS" panose="030F0702030302020204" pitchFamily="66" charset="0"/>
              </a:rPr>
            </a:br>
            <a:r>
              <a:rPr lang="en-US" altLang="en-US" sz="4000" b="1" smtClean="0">
                <a:solidFill>
                  <a:srgbClr val="0000FF"/>
                </a:solidFill>
                <a:latin typeface="Comic Sans MS" panose="030F0702030302020204" pitchFamily="66" charset="0"/>
              </a:rPr>
              <a:t>  standard deviation</a:t>
            </a:r>
          </a:p>
        </p:txBody>
      </p:sp>
      <p:sp>
        <p:nvSpPr>
          <p:cNvPr id="14339" name="Text Box 3"/>
          <p:cNvSpPr txBox="1">
            <a:spLocks noChangeArrowheads="1"/>
          </p:cNvSpPr>
          <p:nvPr/>
        </p:nvSpPr>
        <p:spPr bwMode="auto">
          <a:xfrm>
            <a:off x="1143000" y="1905000"/>
            <a:ext cx="7772400" cy="1077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682625" indent="-682625"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r>
              <a:rPr lang="en-US" altLang="en-US" sz="3200">
                <a:solidFill>
                  <a:srgbClr val="006600"/>
                </a:solidFill>
                <a:latin typeface="Comic Sans MS" panose="030F0702030302020204" pitchFamily="66" charset="0"/>
              </a:rPr>
              <a:t>The math test scores of five students are:  92,88,80,68 and 52.</a:t>
            </a:r>
          </a:p>
        </p:txBody>
      </p:sp>
      <p:sp>
        <p:nvSpPr>
          <p:cNvPr id="14340" name="Text Box 4"/>
          <p:cNvSpPr txBox="1">
            <a:spLocks noChangeArrowheads="1"/>
          </p:cNvSpPr>
          <p:nvPr/>
        </p:nvSpPr>
        <p:spPr bwMode="auto">
          <a:xfrm>
            <a:off x="838200" y="3124200"/>
            <a:ext cx="7620000" cy="206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63550" indent="-463550" eaLnBrk="0" hangingPunct="0">
              <a:tabLst>
                <a:tab pos="520700" algn="l"/>
              </a:tabLst>
              <a:defRPr>
                <a:solidFill>
                  <a:schemeClr val="tx1"/>
                </a:solidFill>
                <a:latin typeface="Tahoma" panose="020B0604030504040204" pitchFamily="34" charset="0"/>
              </a:defRPr>
            </a:lvl1pPr>
            <a:lvl2pPr marL="742950" indent="-285750" eaLnBrk="0" hangingPunct="0">
              <a:tabLst>
                <a:tab pos="520700" algn="l"/>
              </a:tabLst>
              <a:defRPr>
                <a:solidFill>
                  <a:schemeClr val="tx1"/>
                </a:solidFill>
                <a:latin typeface="Tahoma" panose="020B0604030504040204" pitchFamily="34" charset="0"/>
              </a:defRPr>
            </a:lvl2pPr>
            <a:lvl3pPr marL="1143000" indent="-228600" eaLnBrk="0" hangingPunct="0">
              <a:tabLst>
                <a:tab pos="520700" algn="l"/>
              </a:tabLst>
              <a:defRPr>
                <a:solidFill>
                  <a:schemeClr val="tx1"/>
                </a:solidFill>
                <a:latin typeface="Tahoma" panose="020B0604030504040204" pitchFamily="34" charset="0"/>
              </a:defRPr>
            </a:lvl3pPr>
            <a:lvl4pPr marL="1600200" indent="-228600" eaLnBrk="0" hangingPunct="0">
              <a:tabLst>
                <a:tab pos="520700" algn="l"/>
              </a:tabLst>
              <a:defRPr>
                <a:solidFill>
                  <a:schemeClr val="tx1"/>
                </a:solidFill>
                <a:latin typeface="Tahoma" panose="020B0604030504040204" pitchFamily="34" charset="0"/>
              </a:defRPr>
            </a:lvl4pPr>
            <a:lvl5pPr marL="2057400" indent="-228600" eaLnBrk="0" hangingPunct="0">
              <a:tabLst>
                <a:tab pos="520700" algn="l"/>
              </a:tabLst>
              <a:defRPr>
                <a:solidFill>
                  <a:schemeClr val="tx1"/>
                </a:solidFill>
                <a:latin typeface="Tahoma" panose="020B0604030504040204" pitchFamily="34" charset="0"/>
              </a:defRPr>
            </a:lvl5pPr>
            <a:lvl6pPr marL="2514600" indent="-228600" eaLnBrk="0" fontAlgn="base" hangingPunct="0">
              <a:spcBef>
                <a:spcPct val="0"/>
              </a:spcBef>
              <a:spcAft>
                <a:spcPct val="0"/>
              </a:spcAft>
              <a:tabLst>
                <a:tab pos="520700" algn="l"/>
              </a:tabLst>
              <a:defRPr>
                <a:solidFill>
                  <a:schemeClr val="tx1"/>
                </a:solidFill>
                <a:latin typeface="Tahoma" panose="020B0604030504040204" pitchFamily="34" charset="0"/>
              </a:defRPr>
            </a:lvl6pPr>
            <a:lvl7pPr marL="2971800" indent="-228600" eaLnBrk="0" fontAlgn="base" hangingPunct="0">
              <a:spcBef>
                <a:spcPct val="0"/>
              </a:spcBef>
              <a:spcAft>
                <a:spcPct val="0"/>
              </a:spcAft>
              <a:tabLst>
                <a:tab pos="520700" algn="l"/>
              </a:tabLst>
              <a:defRPr>
                <a:solidFill>
                  <a:schemeClr val="tx1"/>
                </a:solidFill>
                <a:latin typeface="Tahoma" panose="020B0604030504040204" pitchFamily="34" charset="0"/>
              </a:defRPr>
            </a:lvl7pPr>
            <a:lvl8pPr marL="3429000" indent="-228600" eaLnBrk="0" fontAlgn="base" hangingPunct="0">
              <a:spcBef>
                <a:spcPct val="0"/>
              </a:spcBef>
              <a:spcAft>
                <a:spcPct val="0"/>
              </a:spcAft>
              <a:tabLst>
                <a:tab pos="520700" algn="l"/>
              </a:tabLst>
              <a:defRPr>
                <a:solidFill>
                  <a:schemeClr val="tx1"/>
                </a:solidFill>
                <a:latin typeface="Tahoma" panose="020B0604030504040204" pitchFamily="34" charset="0"/>
              </a:defRPr>
            </a:lvl8pPr>
            <a:lvl9pPr marL="3886200" indent="-228600" eaLnBrk="0" fontAlgn="base" hangingPunct="0">
              <a:spcBef>
                <a:spcPct val="0"/>
              </a:spcBef>
              <a:spcAft>
                <a:spcPct val="0"/>
              </a:spcAft>
              <a:tabLst>
                <a:tab pos="520700" algn="l"/>
              </a:tabLst>
              <a:defRPr>
                <a:solidFill>
                  <a:schemeClr val="tx1"/>
                </a:solidFill>
                <a:latin typeface="Tahoma" panose="020B0604030504040204" pitchFamily="34" charset="0"/>
              </a:defRPr>
            </a:lvl9pPr>
          </a:lstStyle>
          <a:p>
            <a:r>
              <a:rPr lang="en-US" altLang="en-US" sz="3200">
                <a:latin typeface="Comic Sans MS" panose="030F0702030302020204" pitchFamily="66" charset="0"/>
              </a:rPr>
              <a:t>4) Find the sum of the squares of the deviation from the mean:</a:t>
            </a:r>
          </a:p>
          <a:p>
            <a:r>
              <a:rPr lang="en-US" altLang="en-US" sz="3200">
                <a:latin typeface="Comic Sans MS" panose="030F0702030302020204" pitchFamily="66" charset="0"/>
              </a:rPr>
              <a:t>         256+144+16+64+576= 1056</a:t>
            </a:r>
          </a:p>
          <a:p>
            <a:r>
              <a:rPr lang="en-US" altLang="en-US" sz="3200">
                <a:solidFill>
                  <a:srgbClr val="FF0000"/>
                </a:solidFill>
                <a:latin typeface="Times" panose="02020603050405020304" pitchFamily="18" charset="0"/>
              </a:rPr>
              <a:t>     </a:t>
            </a:r>
            <a:endParaRPr lang="en-US" altLang="en-US" sz="3200">
              <a:latin typeface="Times" panose="02020603050405020304" pitchFamily="18" charset="0"/>
            </a:endParaRPr>
          </a:p>
        </p:txBody>
      </p:sp>
      <p:sp>
        <p:nvSpPr>
          <p:cNvPr id="14341" name="Text Box 5"/>
          <p:cNvSpPr txBox="1">
            <a:spLocks noChangeArrowheads="1"/>
          </p:cNvSpPr>
          <p:nvPr/>
        </p:nvSpPr>
        <p:spPr bwMode="auto">
          <a:xfrm>
            <a:off x="381000" y="4648200"/>
            <a:ext cx="6858000" cy="1570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969963" indent="-506413"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r>
              <a:rPr lang="en-US" altLang="en-US" sz="3200">
                <a:latin typeface="Comic Sans MS" panose="030F0702030302020204" pitchFamily="66" charset="0"/>
              </a:rPr>
              <a:t>5) Divide by the number of data items to find the </a:t>
            </a:r>
            <a:r>
              <a:rPr lang="en-US" altLang="en-US" sz="3200" b="1">
                <a:solidFill>
                  <a:srgbClr val="FF0000"/>
                </a:solidFill>
                <a:latin typeface="Comic Sans MS" panose="030F0702030302020204" pitchFamily="66" charset="0"/>
              </a:rPr>
              <a:t>variance</a:t>
            </a:r>
            <a:r>
              <a:rPr lang="en-US" altLang="en-US" sz="3200">
                <a:latin typeface="Comic Sans MS" panose="030F0702030302020204" pitchFamily="66" charset="0"/>
              </a:rPr>
              <a:t>:  </a:t>
            </a:r>
          </a:p>
          <a:p>
            <a:r>
              <a:rPr lang="en-US" altLang="en-US" sz="3200">
                <a:latin typeface="Comic Sans MS" panose="030F0702030302020204" pitchFamily="66" charset="0"/>
              </a:rPr>
              <a:t>         1056/5 = 211.2</a:t>
            </a:r>
          </a:p>
        </p:txBody>
      </p:sp>
    </p:spTree>
    <p:custDataLst>
      <p:tags r:id="rId1"/>
    </p:custDataLst>
    <p:extLst>
      <p:ext uri="{BB962C8B-B14F-4D97-AF65-F5344CB8AC3E}">
        <p14:creationId xmlns:p14="http://schemas.microsoft.com/office/powerpoint/2010/main" val="406924455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340"/>
                                        </p:tgtEl>
                                        <p:attrNameLst>
                                          <p:attrName>style.visibility</p:attrName>
                                        </p:attrNameLst>
                                      </p:cBhvr>
                                      <p:to>
                                        <p:strVal val="visible"/>
                                      </p:to>
                                    </p:set>
                                    <p:animEffect transition="in" filter="fade">
                                      <p:cBhvr>
                                        <p:cTn id="7" dur="500"/>
                                        <p:tgtEl>
                                          <p:spTgt spid="1434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341"/>
                                        </p:tgtEl>
                                        <p:attrNameLst>
                                          <p:attrName>style.visibility</p:attrName>
                                        </p:attrNameLst>
                                      </p:cBhvr>
                                      <p:to>
                                        <p:strVal val="visible"/>
                                      </p:to>
                                    </p:set>
                                    <p:animEffect transition="in" filter="fade">
                                      <p:cBhvr>
                                        <p:cTn id="12" dur="500"/>
                                        <p:tgtEl>
                                          <p:spTgt spid="143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0" grpId="0"/>
      <p:bldP spid="14341" grpId="0"/>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371600" y="457200"/>
            <a:ext cx="7772400" cy="1143000"/>
          </a:xfrm>
          <a:extLs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nchor="ctr">
            <a:normAutofit fontScale="90000"/>
          </a:bodyPr>
          <a:lstStyle/>
          <a:p>
            <a:pPr eaLnBrk="1" hangingPunct="1"/>
            <a:r>
              <a:rPr lang="en-US" altLang="en-US" smtClean="0">
                <a:solidFill>
                  <a:schemeClr val="tx1"/>
                </a:solidFill>
              </a:rPr>
              <a:t> </a:t>
            </a:r>
            <a:r>
              <a:rPr lang="en-US" altLang="en-US" sz="4000" b="1" smtClean="0">
                <a:solidFill>
                  <a:srgbClr val="0000FF"/>
                </a:solidFill>
                <a:latin typeface="Comic Sans MS" panose="030F0702030302020204" pitchFamily="66" charset="0"/>
              </a:rPr>
              <a:t>Find the variance and </a:t>
            </a:r>
            <a:br>
              <a:rPr lang="en-US" altLang="en-US" sz="4000" b="1" smtClean="0">
                <a:solidFill>
                  <a:srgbClr val="0000FF"/>
                </a:solidFill>
                <a:latin typeface="Comic Sans MS" panose="030F0702030302020204" pitchFamily="66" charset="0"/>
              </a:rPr>
            </a:br>
            <a:r>
              <a:rPr lang="en-US" altLang="en-US" sz="4000" b="1" smtClean="0">
                <a:solidFill>
                  <a:srgbClr val="0000FF"/>
                </a:solidFill>
                <a:latin typeface="Comic Sans MS" panose="030F0702030302020204" pitchFamily="66" charset="0"/>
              </a:rPr>
              <a:t>  standard deviation</a:t>
            </a:r>
          </a:p>
        </p:txBody>
      </p:sp>
      <p:sp>
        <p:nvSpPr>
          <p:cNvPr id="15363" name="Text Box 3"/>
          <p:cNvSpPr txBox="1">
            <a:spLocks noChangeArrowheads="1"/>
          </p:cNvSpPr>
          <p:nvPr/>
        </p:nvSpPr>
        <p:spPr bwMode="auto">
          <a:xfrm>
            <a:off x="1066800" y="1905000"/>
            <a:ext cx="7848600" cy="1077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682625" indent="-682625"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r>
              <a:rPr lang="en-US" altLang="en-US" sz="3200">
                <a:solidFill>
                  <a:srgbClr val="006600"/>
                </a:solidFill>
                <a:latin typeface="Comic Sans MS" panose="030F0702030302020204" pitchFamily="66" charset="0"/>
              </a:rPr>
              <a:t>The math test scores of five students are:   92,88,80,68 and 52.</a:t>
            </a:r>
          </a:p>
        </p:txBody>
      </p:sp>
      <p:grpSp>
        <p:nvGrpSpPr>
          <p:cNvPr id="15364" name="Group 9"/>
          <p:cNvGrpSpPr>
            <a:grpSpLocks/>
          </p:cNvGrpSpPr>
          <p:nvPr/>
        </p:nvGrpSpPr>
        <p:grpSpPr bwMode="auto">
          <a:xfrm>
            <a:off x="609600" y="3352800"/>
            <a:ext cx="6858000" cy="1493838"/>
            <a:chOff x="384" y="2112"/>
            <a:chExt cx="4320" cy="941"/>
          </a:xfrm>
        </p:grpSpPr>
        <p:sp>
          <p:nvSpPr>
            <p:cNvPr id="15366" name="Text Box 5"/>
            <p:cNvSpPr txBox="1">
              <a:spLocks noChangeArrowheads="1"/>
            </p:cNvSpPr>
            <p:nvPr/>
          </p:nvSpPr>
          <p:spPr bwMode="auto">
            <a:xfrm>
              <a:off x="384" y="2112"/>
              <a:ext cx="4320" cy="9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63550" indent="-176213"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r>
                <a:rPr lang="en-US" altLang="en-US" sz="3200">
                  <a:latin typeface="Comic Sans MS" panose="030F0702030302020204" pitchFamily="66" charset="0"/>
                </a:rPr>
                <a:t>6) Find the square root of the      	variance:</a:t>
              </a:r>
              <a:r>
                <a:rPr lang="en-US" altLang="en-US" sz="2400">
                  <a:latin typeface="Comic Sans MS" panose="030F0702030302020204" pitchFamily="66" charset="0"/>
                </a:rPr>
                <a:t>  </a:t>
              </a:r>
            </a:p>
            <a:p>
              <a:r>
                <a:rPr lang="en-US" altLang="en-US" sz="2400">
                  <a:latin typeface="Times" panose="02020603050405020304" pitchFamily="18" charset="0"/>
                </a:rPr>
                <a:t>         </a:t>
              </a:r>
              <a:r>
                <a:rPr lang="en-US" altLang="en-US" sz="2800">
                  <a:latin typeface="Times" panose="02020603050405020304" pitchFamily="18" charset="0"/>
                </a:rPr>
                <a:t>   </a:t>
              </a:r>
            </a:p>
          </p:txBody>
        </p:sp>
        <p:graphicFrame>
          <p:nvGraphicFramePr>
            <p:cNvPr id="15367" name="Object 6"/>
            <p:cNvGraphicFramePr>
              <a:graphicFrameLocks noChangeAspect="1"/>
            </p:cNvGraphicFramePr>
            <p:nvPr/>
          </p:nvGraphicFramePr>
          <p:xfrm>
            <a:off x="2112" y="2400"/>
            <a:ext cx="1920" cy="449"/>
          </p:xfrm>
          <a:graphic>
            <a:graphicData uri="http://schemas.openxmlformats.org/presentationml/2006/ole">
              <mc:AlternateContent xmlns:mc="http://schemas.openxmlformats.org/markup-compatibility/2006">
                <mc:Choice xmlns:v="urn:schemas-microsoft-com:vml" Requires="v">
                  <p:oleObj spid="_x0000_s3077" name="Equation" r:id="rId4" imgW="977900" imgH="228600" progId="Equation.DSMT4">
                    <p:embed/>
                  </p:oleObj>
                </mc:Choice>
                <mc:Fallback>
                  <p:oleObj name="Equation" r:id="rId4" imgW="977900" imgH="228600" progId="Equation.DSMT4">
                    <p:embed/>
                    <p:pic>
                      <p:nvPicPr>
                        <p:cNvPr id="15367"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2" y="2400"/>
                          <a:ext cx="1920" cy="44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15365" name="Text Box 8"/>
          <p:cNvSpPr txBox="1">
            <a:spLocks noChangeArrowheads="1"/>
          </p:cNvSpPr>
          <p:nvPr/>
        </p:nvSpPr>
        <p:spPr bwMode="auto">
          <a:xfrm>
            <a:off x="1143000" y="4876800"/>
            <a:ext cx="73914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r>
              <a:rPr lang="en-US" altLang="en-US" sz="3600" b="1">
                <a:latin typeface="Comic Sans MS" panose="030F0702030302020204" pitchFamily="66" charset="0"/>
              </a:rPr>
              <a:t>Thus the </a:t>
            </a:r>
            <a:r>
              <a:rPr lang="en-US" altLang="en-US" sz="3600" b="1">
                <a:solidFill>
                  <a:schemeClr val="hlink"/>
                </a:solidFill>
                <a:latin typeface="Comic Sans MS" panose="030F0702030302020204" pitchFamily="66" charset="0"/>
              </a:rPr>
              <a:t>standard deviation</a:t>
            </a:r>
            <a:r>
              <a:rPr lang="en-US" altLang="en-US" sz="3600" b="1">
                <a:latin typeface="Comic Sans MS" panose="030F0702030302020204" pitchFamily="66" charset="0"/>
              </a:rPr>
              <a:t> of the test scores is </a:t>
            </a:r>
            <a:r>
              <a:rPr lang="en-US" altLang="en-US" sz="3600" b="1">
                <a:solidFill>
                  <a:schemeClr val="hlink"/>
                </a:solidFill>
                <a:latin typeface="Comic Sans MS" panose="030F0702030302020204" pitchFamily="66" charset="0"/>
              </a:rPr>
              <a:t>14.53</a:t>
            </a:r>
            <a:r>
              <a:rPr lang="en-US" altLang="en-US" sz="3600" b="1">
                <a:latin typeface="Comic Sans MS" panose="030F0702030302020204" pitchFamily="66" charset="0"/>
              </a:rPr>
              <a:t>.</a:t>
            </a:r>
          </a:p>
        </p:txBody>
      </p:sp>
    </p:spTree>
    <p:custDataLst>
      <p:tags r:id="rId2"/>
    </p:custDataLst>
    <p:extLst>
      <p:ext uri="{BB962C8B-B14F-4D97-AF65-F5344CB8AC3E}">
        <p14:creationId xmlns:p14="http://schemas.microsoft.com/office/powerpoint/2010/main" val="102020895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365"/>
                                        </p:tgtEl>
                                        <p:attrNameLst>
                                          <p:attrName>style.visibility</p:attrName>
                                        </p:attrNameLst>
                                      </p:cBhvr>
                                      <p:to>
                                        <p:strVal val="visible"/>
                                      </p:to>
                                    </p:set>
                                    <p:animEffect transition="in" filter="fade">
                                      <p:cBhvr>
                                        <p:cTn id="7" dur="500"/>
                                        <p:tgtEl>
                                          <p:spTgt spid="153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5" grpId="0"/>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1371600" y="914400"/>
            <a:ext cx="7772400" cy="533400"/>
          </a:xfrm>
          <a:extLs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nchor="ctr">
            <a:normAutofit fontScale="90000"/>
          </a:bodyPr>
          <a:lstStyle/>
          <a:p>
            <a:pPr eaLnBrk="1" hangingPunct="1"/>
            <a:r>
              <a:rPr lang="en-US" altLang="en-US" b="1" smtClean="0">
                <a:solidFill>
                  <a:srgbClr val="0000FF"/>
                </a:solidFill>
                <a:latin typeface="Comic Sans MS" panose="030F0702030302020204" pitchFamily="66" charset="0"/>
              </a:rPr>
              <a:t>Standard Deviation</a:t>
            </a:r>
          </a:p>
        </p:txBody>
      </p:sp>
      <p:sp>
        <p:nvSpPr>
          <p:cNvPr id="400387" name="Rectangle 3"/>
          <p:cNvSpPr>
            <a:spLocks noGrp="1" noChangeArrowheads="1"/>
          </p:cNvSpPr>
          <p:nvPr>
            <p:ph type="body" idx="1"/>
          </p:nvPr>
        </p:nvSpPr>
        <p:spPr>
          <a:xfrm>
            <a:off x="228600" y="1295400"/>
            <a:ext cx="8915400" cy="5257800"/>
          </a:xfrm>
          <a:extLs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lstStyle/>
          <a:p>
            <a:pPr marL="609600" indent="-36513" eaLnBrk="1" hangingPunct="1">
              <a:buFont typeface="Wingdings" panose="05000000000000000000" pitchFamily="2" charset="2"/>
              <a:buNone/>
            </a:pPr>
            <a:endParaRPr lang="en-US" altLang="en-US" sz="4000" smtClean="0"/>
          </a:p>
          <a:p>
            <a:pPr marL="609600" indent="-36513" eaLnBrk="1" hangingPunct="1">
              <a:buFont typeface="Wingdings" panose="05000000000000000000" pitchFamily="2" charset="2"/>
              <a:buNone/>
            </a:pPr>
            <a:r>
              <a:rPr lang="en-US" altLang="en-US" sz="4000" smtClean="0">
                <a:solidFill>
                  <a:srgbClr val="008000"/>
                </a:solidFill>
                <a:latin typeface="Comic Sans MS" panose="030F0702030302020204" pitchFamily="66" charset="0"/>
              </a:rPr>
              <a:t>A different math class took the same test with these five test scores: 92,92,92,52,52.</a:t>
            </a:r>
          </a:p>
          <a:p>
            <a:pPr marL="609600" indent="-36513" eaLnBrk="1" hangingPunct="1">
              <a:buFont typeface="Wingdings" panose="05000000000000000000" pitchFamily="2" charset="2"/>
              <a:buNone/>
            </a:pPr>
            <a:endParaRPr lang="en-US" altLang="en-US" sz="4000" smtClean="0">
              <a:solidFill>
                <a:srgbClr val="008000"/>
              </a:solidFill>
              <a:latin typeface="Comic Sans MS" panose="030F0702030302020204" pitchFamily="66" charset="0"/>
            </a:endParaRPr>
          </a:p>
          <a:p>
            <a:pPr marL="609600" indent="-36513" eaLnBrk="1" hangingPunct="1">
              <a:buFont typeface="Wingdings" panose="05000000000000000000" pitchFamily="2" charset="2"/>
              <a:buNone/>
            </a:pPr>
            <a:r>
              <a:rPr lang="en-US" altLang="en-US" sz="4000" smtClean="0">
                <a:solidFill>
                  <a:srgbClr val="008000"/>
                </a:solidFill>
                <a:latin typeface="Comic Sans MS" panose="030F0702030302020204" pitchFamily="66" charset="0"/>
              </a:rPr>
              <a:t>Find the </a:t>
            </a:r>
            <a:r>
              <a:rPr lang="en-US" altLang="en-US" sz="4000" b="1" smtClean="0">
                <a:solidFill>
                  <a:srgbClr val="FF0000"/>
                </a:solidFill>
                <a:latin typeface="Comic Sans MS" panose="030F0702030302020204" pitchFamily="66" charset="0"/>
              </a:rPr>
              <a:t>standard deviation</a:t>
            </a:r>
            <a:r>
              <a:rPr lang="en-US" altLang="en-US" sz="4000" smtClean="0">
                <a:solidFill>
                  <a:srgbClr val="008000"/>
                </a:solidFill>
                <a:latin typeface="Comic Sans MS" panose="030F0702030302020204" pitchFamily="66" charset="0"/>
              </a:rPr>
              <a:t> for this class.</a:t>
            </a:r>
          </a:p>
        </p:txBody>
      </p:sp>
    </p:spTree>
    <p:custDataLst>
      <p:tags r:id="rId1"/>
    </p:custDataLst>
    <p:extLst>
      <p:ext uri="{BB962C8B-B14F-4D97-AF65-F5344CB8AC3E}">
        <p14:creationId xmlns:p14="http://schemas.microsoft.com/office/powerpoint/2010/main" val="239596465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00387">
                                            <p:txEl>
                                              <p:pRg st="1" end="1"/>
                                            </p:txEl>
                                          </p:spTgt>
                                        </p:tgtEl>
                                        <p:attrNameLst>
                                          <p:attrName>style.visibility</p:attrName>
                                        </p:attrNameLst>
                                      </p:cBhvr>
                                      <p:to>
                                        <p:strVal val="visible"/>
                                      </p:to>
                                    </p:set>
                                    <p:animEffect transition="in" filter="fade">
                                      <p:cBhvr>
                                        <p:cTn id="7" dur="500"/>
                                        <p:tgtEl>
                                          <p:spTgt spid="400387">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00387">
                                            <p:txEl>
                                              <p:pRg st="3" end="3"/>
                                            </p:txEl>
                                          </p:spTgt>
                                        </p:tgtEl>
                                        <p:attrNameLst>
                                          <p:attrName>style.visibility</p:attrName>
                                        </p:attrNameLst>
                                      </p:cBhvr>
                                      <p:to>
                                        <p:strVal val="visible"/>
                                      </p:to>
                                    </p:set>
                                    <p:animEffect transition="in" filter="fade">
                                      <p:cBhvr>
                                        <p:cTn id="12" dur="500"/>
                                        <p:tgtEl>
                                          <p:spTgt spid="40038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0387" grpId="0" build="p"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4"/>
          <p:cNvSpPr txBox="1">
            <a:spLocks noChangeArrowheads="1"/>
          </p:cNvSpPr>
          <p:nvPr/>
        </p:nvSpPr>
        <p:spPr bwMode="auto">
          <a:xfrm>
            <a:off x="685800" y="228600"/>
            <a:ext cx="154622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r>
              <a:rPr lang="en-US" altLang="en-US" sz="3600" b="1">
                <a:solidFill>
                  <a:srgbClr val="0000FF"/>
                </a:solidFill>
                <a:latin typeface="Comic Sans MS" panose="030F0702030302020204" pitchFamily="66" charset="0"/>
              </a:rPr>
              <a:t>Hint:</a:t>
            </a:r>
            <a:r>
              <a:rPr lang="en-US" altLang="en-US" sz="2400">
                <a:latin typeface="Times" panose="02020603050405020304" pitchFamily="18" charset="0"/>
              </a:rPr>
              <a:t>   </a:t>
            </a:r>
          </a:p>
        </p:txBody>
      </p:sp>
      <p:sp>
        <p:nvSpPr>
          <p:cNvPr id="17411" name="Rectangle 5"/>
          <p:cNvSpPr>
            <a:spLocks noChangeArrowheads="1"/>
          </p:cNvSpPr>
          <p:nvPr/>
        </p:nvSpPr>
        <p:spPr bwMode="auto">
          <a:xfrm>
            <a:off x="838200" y="7620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609600" indent="-609600"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spcBef>
                <a:spcPct val="20000"/>
              </a:spcBef>
              <a:buFontTx/>
              <a:buAutoNum type="arabicPeriod"/>
            </a:pPr>
            <a:r>
              <a:rPr lang="en-US" altLang="en-US" sz="3200">
                <a:latin typeface="Comic Sans MS" panose="030F0702030302020204" pitchFamily="66" charset="0"/>
              </a:rPr>
              <a:t>Find the </a:t>
            </a:r>
            <a:r>
              <a:rPr lang="en-US" altLang="en-US" sz="3200" b="1">
                <a:solidFill>
                  <a:srgbClr val="FF0000"/>
                </a:solidFill>
                <a:latin typeface="Comic Sans MS" panose="030F0702030302020204" pitchFamily="66" charset="0"/>
              </a:rPr>
              <a:t>mean</a:t>
            </a:r>
            <a:r>
              <a:rPr lang="en-US" altLang="en-US" sz="3200">
                <a:latin typeface="Comic Sans MS" panose="030F0702030302020204" pitchFamily="66" charset="0"/>
              </a:rPr>
              <a:t> of the data.</a:t>
            </a:r>
          </a:p>
          <a:p>
            <a:pPr eaLnBrk="1" hangingPunct="1">
              <a:spcBef>
                <a:spcPct val="20000"/>
              </a:spcBef>
              <a:buFontTx/>
              <a:buAutoNum type="arabicPeriod" startAt="2"/>
            </a:pPr>
            <a:r>
              <a:rPr lang="en-US" altLang="en-US" sz="3200">
                <a:latin typeface="Comic Sans MS" panose="030F0702030302020204" pitchFamily="66" charset="0"/>
              </a:rPr>
              <a:t>Subtract the mean from each value – called the </a:t>
            </a:r>
            <a:r>
              <a:rPr lang="en-US" altLang="en-US" sz="3200" b="1">
                <a:solidFill>
                  <a:srgbClr val="FF0000"/>
                </a:solidFill>
                <a:latin typeface="Comic Sans MS" panose="030F0702030302020204" pitchFamily="66" charset="0"/>
              </a:rPr>
              <a:t>deviation from the mean</a:t>
            </a:r>
            <a:r>
              <a:rPr lang="en-US" altLang="en-US" sz="3200">
                <a:latin typeface="Comic Sans MS" panose="030F0702030302020204" pitchFamily="66" charset="0"/>
              </a:rPr>
              <a:t>.</a:t>
            </a:r>
          </a:p>
          <a:p>
            <a:pPr eaLnBrk="1" hangingPunct="1">
              <a:spcBef>
                <a:spcPct val="20000"/>
              </a:spcBef>
              <a:buFontTx/>
              <a:buAutoNum type="arabicPeriod" startAt="2"/>
            </a:pPr>
            <a:r>
              <a:rPr lang="en-US" altLang="en-US" sz="3200">
                <a:latin typeface="Comic Sans MS" panose="030F0702030302020204" pitchFamily="66" charset="0"/>
              </a:rPr>
              <a:t>Square each deviation of the mean.</a:t>
            </a:r>
          </a:p>
          <a:p>
            <a:pPr eaLnBrk="1" hangingPunct="1">
              <a:spcBef>
                <a:spcPct val="20000"/>
              </a:spcBef>
              <a:buFontTx/>
              <a:buAutoNum type="arabicPeriod" startAt="2"/>
            </a:pPr>
            <a:r>
              <a:rPr lang="en-US" altLang="en-US" sz="3200">
                <a:latin typeface="Comic Sans MS" panose="030F0702030302020204" pitchFamily="66" charset="0"/>
              </a:rPr>
              <a:t>Find the sum of the squares.</a:t>
            </a:r>
          </a:p>
          <a:p>
            <a:pPr eaLnBrk="1" hangingPunct="1">
              <a:spcBef>
                <a:spcPct val="20000"/>
              </a:spcBef>
              <a:buFontTx/>
              <a:buAutoNum type="arabicPeriod" startAt="2"/>
            </a:pPr>
            <a:r>
              <a:rPr lang="en-US" altLang="en-US" sz="3200">
                <a:latin typeface="Comic Sans MS" panose="030F0702030302020204" pitchFamily="66" charset="0"/>
              </a:rPr>
              <a:t>Divide the total by the number of items – result is the </a:t>
            </a:r>
            <a:r>
              <a:rPr lang="en-US" altLang="en-US" sz="3200" b="1">
                <a:solidFill>
                  <a:srgbClr val="FF0000"/>
                </a:solidFill>
                <a:latin typeface="Comic Sans MS" panose="030F0702030302020204" pitchFamily="66" charset="0"/>
              </a:rPr>
              <a:t>variance</a:t>
            </a:r>
            <a:r>
              <a:rPr lang="en-US" altLang="en-US" sz="3200">
                <a:latin typeface="Comic Sans MS" panose="030F0702030302020204" pitchFamily="66" charset="0"/>
              </a:rPr>
              <a:t>. </a:t>
            </a:r>
          </a:p>
          <a:p>
            <a:pPr eaLnBrk="1" hangingPunct="1">
              <a:spcBef>
                <a:spcPct val="20000"/>
              </a:spcBef>
              <a:buFontTx/>
              <a:buAutoNum type="arabicPeriod" startAt="2"/>
            </a:pPr>
            <a:r>
              <a:rPr lang="en-US" altLang="en-US" sz="3200">
                <a:latin typeface="Comic Sans MS" panose="030F0702030302020204" pitchFamily="66" charset="0"/>
              </a:rPr>
              <a:t>Take the square root of the variance – result is the </a:t>
            </a:r>
            <a:r>
              <a:rPr lang="en-US" altLang="en-US" sz="3200" b="1">
                <a:solidFill>
                  <a:srgbClr val="FF0000"/>
                </a:solidFill>
                <a:latin typeface="Comic Sans MS" panose="030F0702030302020204" pitchFamily="66" charset="0"/>
              </a:rPr>
              <a:t>standard deviation</a:t>
            </a:r>
            <a:r>
              <a:rPr lang="en-US" altLang="en-US" sz="3200">
                <a:latin typeface="Comic Sans MS" panose="030F0702030302020204" pitchFamily="66" charset="0"/>
              </a:rPr>
              <a:t>.</a:t>
            </a:r>
          </a:p>
          <a:p>
            <a:pPr eaLnBrk="1" hangingPunct="1">
              <a:spcBef>
                <a:spcPct val="20000"/>
              </a:spcBef>
              <a:buFontTx/>
              <a:buAutoNum type="arabicPeriod" startAt="2"/>
            </a:pPr>
            <a:endParaRPr lang="en-US" altLang="en-US" sz="3200">
              <a:latin typeface="Arial" panose="020B0604020202020204" pitchFamily="34" charset="0"/>
            </a:endParaRPr>
          </a:p>
        </p:txBody>
      </p:sp>
    </p:spTree>
    <p:extLst>
      <p:ext uri="{BB962C8B-B14F-4D97-AF65-F5344CB8AC3E}">
        <p14:creationId xmlns:p14="http://schemas.microsoft.com/office/powerpoint/2010/main" val="164857833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1773238" y="762000"/>
            <a:ext cx="1973262" cy="990600"/>
          </a:xfrm>
        </p:spPr>
        <p:txBody>
          <a:bodyPr/>
          <a:lstStyle/>
          <a:p>
            <a:pPr eaLnBrk="1" hangingPunct="1"/>
            <a:r>
              <a:rPr lang="en-US" altLang="en-US" b="1" smtClean="0">
                <a:solidFill>
                  <a:srgbClr val="0000FF"/>
                </a:solidFill>
                <a:latin typeface="Comic Sans MS" panose="030F0702030302020204" pitchFamily="66" charset="0"/>
              </a:rPr>
              <a:t>Solve:</a:t>
            </a:r>
          </a:p>
        </p:txBody>
      </p:sp>
      <p:sp>
        <p:nvSpPr>
          <p:cNvPr id="18436" name="Rectangle 7"/>
          <p:cNvSpPr>
            <a:spLocks noGrp="1" noChangeArrowheads="1"/>
          </p:cNvSpPr>
          <p:nvPr>
            <p:ph type="body" idx="1"/>
          </p:nvPr>
        </p:nvSpPr>
        <p:spPr>
          <a:extLst>
            <a:ext uri="{91240B29-F687-4F45-9708-019B960494DF}">
              <a14:hiddenLine xmlns:a14="http://schemas.microsoft.com/office/drawing/2010/main" w="12700">
                <a:solidFill>
                  <a:schemeClr val="tx1"/>
                </a:solidFill>
                <a:miter lim="800000"/>
                <a:headEnd/>
                <a:tailEnd/>
              </a14:hiddenLine>
            </a:ext>
          </a:extLst>
        </p:spPr>
        <p:txBody>
          <a:bodyPr/>
          <a:lstStyle/>
          <a:p>
            <a:pPr marL="609600" indent="-36513" eaLnBrk="1" hangingPunct="1">
              <a:buFont typeface="Wingdings" panose="05000000000000000000" pitchFamily="2" charset="2"/>
              <a:buNone/>
            </a:pPr>
            <a:r>
              <a:rPr lang="en-US" altLang="en-US" smtClean="0">
                <a:solidFill>
                  <a:srgbClr val="008000"/>
                </a:solidFill>
                <a:latin typeface="Comic Sans MS" panose="030F0702030302020204" pitchFamily="66" charset="0"/>
              </a:rPr>
              <a:t>A different math class took the same test with these five test scores: 92,92,92,52,52.</a:t>
            </a:r>
          </a:p>
          <a:p>
            <a:pPr marL="609600" indent="-36513" eaLnBrk="1" hangingPunct="1"/>
            <a:endParaRPr lang="en-US" altLang="en-US" smtClean="0">
              <a:latin typeface="Comic Sans MS" panose="030F0702030302020204" pitchFamily="66" charset="0"/>
            </a:endParaRPr>
          </a:p>
          <a:p>
            <a:pPr marL="609600" indent="-36513" eaLnBrk="1" hangingPunct="1">
              <a:buFont typeface="Wingdings" panose="05000000000000000000" pitchFamily="2" charset="2"/>
              <a:buNone/>
            </a:pPr>
            <a:r>
              <a:rPr lang="en-US" altLang="en-US" smtClean="0">
                <a:solidFill>
                  <a:srgbClr val="008000"/>
                </a:solidFill>
                <a:latin typeface="Comic Sans MS" panose="030F0702030302020204" pitchFamily="66" charset="0"/>
              </a:rPr>
              <a:t>Find the </a:t>
            </a:r>
            <a:r>
              <a:rPr lang="en-US" altLang="en-US" smtClean="0">
                <a:solidFill>
                  <a:srgbClr val="FF0000"/>
                </a:solidFill>
                <a:latin typeface="Comic Sans MS" panose="030F0702030302020204" pitchFamily="66" charset="0"/>
              </a:rPr>
              <a:t>standard deviation</a:t>
            </a:r>
            <a:r>
              <a:rPr lang="en-US" altLang="en-US" smtClean="0">
                <a:solidFill>
                  <a:srgbClr val="008000"/>
                </a:solidFill>
                <a:latin typeface="Comic Sans MS" panose="030F0702030302020204" pitchFamily="66" charset="0"/>
              </a:rPr>
              <a:t> for this class.</a:t>
            </a:r>
          </a:p>
        </p:txBody>
      </p:sp>
    </p:spTree>
    <p:extLst>
      <p:ext uri="{BB962C8B-B14F-4D97-AF65-F5344CB8AC3E}">
        <p14:creationId xmlns:p14="http://schemas.microsoft.com/office/powerpoint/2010/main" val="254168928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Text Box 3"/>
          <p:cNvSpPr txBox="1">
            <a:spLocks noChangeArrowheads="1"/>
          </p:cNvSpPr>
          <p:nvPr/>
        </p:nvSpPr>
        <p:spPr bwMode="auto">
          <a:xfrm>
            <a:off x="1295400" y="762000"/>
            <a:ext cx="7661275"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r>
              <a:rPr lang="en-US" altLang="en-US" sz="3200">
                <a:solidFill>
                  <a:srgbClr val="008000"/>
                </a:solidFill>
                <a:latin typeface="Comic Sans MS" panose="030F0702030302020204" pitchFamily="66" charset="0"/>
              </a:rPr>
              <a:t>The math test scores of five students are:   92,92,92,52 and 52.</a:t>
            </a:r>
          </a:p>
        </p:txBody>
      </p:sp>
      <p:sp>
        <p:nvSpPr>
          <p:cNvPr id="19459" name="Text Box 4"/>
          <p:cNvSpPr txBox="1">
            <a:spLocks noChangeArrowheads="1"/>
          </p:cNvSpPr>
          <p:nvPr/>
        </p:nvSpPr>
        <p:spPr bwMode="auto">
          <a:xfrm>
            <a:off x="533400" y="1981200"/>
            <a:ext cx="82296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r>
              <a:rPr lang="en-US" altLang="en-US" sz="2800">
                <a:latin typeface="Comic Sans MS" panose="030F0702030302020204" pitchFamily="66" charset="0"/>
              </a:rPr>
              <a:t>1) Find the </a:t>
            </a:r>
            <a:r>
              <a:rPr lang="en-US" altLang="en-US" sz="2800" b="1">
                <a:solidFill>
                  <a:srgbClr val="FF0000"/>
                </a:solidFill>
                <a:latin typeface="Comic Sans MS" panose="030F0702030302020204" pitchFamily="66" charset="0"/>
              </a:rPr>
              <a:t>mean</a:t>
            </a:r>
            <a:r>
              <a:rPr lang="en-US" altLang="en-US" sz="2800">
                <a:latin typeface="Comic Sans MS" panose="030F0702030302020204" pitchFamily="66" charset="0"/>
              </a:rPr>
              <a:t>: (92+92+92+52+52)/5 = 76</a:t>
            </a:r>
          </a:p>
        </p:txBody>
      </p:sp>
      <p:sp>
        <p:nvSpPr>
          <p:cNvPr id="19460" name="Text Box 5"/>
          <p:cNvSpPr txBox="1">
            <a:spLocks noChangeArrowheads="1"/>
          </p:cNvSpPr>
          <p:nvPr/>
        </p:nvSpPr>
        <p:spPr bwMode="auto">
          <a:xfrm>
            <a:off x="533400" y="2667000"/>
            <a:ext cx="6858000" cy="138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r>
              <a:rPr lang="en-US" altLang="en-US" sz="2800">
                <a:latin typeface="Comic Sans MS" panose="030F0702030302020204" pitchFamily="66" charset="0"/>
              </a:rPr>
              <a:t>2) Find the deviation from the mean:  </a:t>
            </a:r>
          </a:p>
          <a:p>
            <a:r>
              <a:rPr lang="en-US" altLang="en-US" sz="2800">
                <a:latin typeface="Comic Sans MS" panose="030F0702030302020204" pitchFamily="66" charset="0"/>
              </a:rPr>
              <a:t>         92-76=16   92-76=16    92-76=16 </a:t>
            </a:r>
          </a:p>
          <a:p>
            <a:r>
              <a:rPr lang="en-US" altLang="en-US" sz="2800">
                <a:latin typeface="Comic Sans MS" panose="030F0702030302020204" pitchFamily="66" charset="0"/>
              </a:rPr>
              <a:t>          52-76= -24     52-76= -24</a:t>
            </a:r>
          </a:p>
        </p:txBody>
      </p:sp>
      <p:sp>
        <p:nvSpPr>
          <p:cNvPr id="19461" name="Text Box 7"/>
          <p:cNvSpPr txBox="1">
            <a:spLocks noChangeArrowheads="1"/>
          </p:cNvSpPr>
          <p:nvPr/>
        </p:nvSpPr>
        <p:spPr bwMode="auto">
          <a:xfrm>
            <a:off x="669925" y="522287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endParaRPr lang="en-US" altLang="en-US" sz="2400">
              <a:latin typeface="Times" panose="02020603050405020304" pitchFamily="18" charset="0"/>
            </a:endParaRPr>
          </a:p>
        </p:txBody>
      </p:sp>
      <p:sp>
        <p:nvSpPr>
          <p:cNvPr id="19462" name="Text Box 34"/>
          <p:cNvSpPr txBox="1">
            <a:spLocks noChangeArrowheads="1"/>
          </p:cNvSpPr>
          <p:nvPr/>
        </p:nvSpPr>
        <p:spPr bwMode="auto">
          <a:xfrm>
            <a:off x="457200" y="5451475"/>
            <a:ext cx="5819775" cy="95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r>
              <a:rPr lang="en-US" altLang="en-US" sz="2800">
                <a:latin typeface="Comic Sans MS" panose="030F0702030302020204" pitchFamily="66" charset="0"/>
              </a:rPr>
              <a:t>4) Find the sum of the squares:</a:t>
            </a:r>
          </a:p>
          <a:p>
            <a:r>
              <a:rPr lang="en-US" altLang="en-US" sz="2800">
                <a:latin typeface="Comic Sans MS" panose="030F0702030302020204" pitchFamily="66" charset="0"/>
              </a:rPr>
              <a:t>     256+256+256+576+576= 1920</a:t>
            </a:r>
          </a:p>
        </p:txBody>
      </p:sp>
      <p:graphicFrame>
        <p:nvGraphicFramePr>
          <p:cNvPr id="19463" name="Object 36"/>
          <p:cNvGraphicFramePr>
            <a:graphicFrameLocks noGrp="1" noChangeAspect="1"/>
          </p:cNvGraphicFramePr>
          <p:nvPr>
            <p:ph/>
          </p:nvPr>
        </p:nvGraphicFramePr>
        <p:xfrm>
          <a:off x="1219200" y="4572000"/>
          <a:ext cx="4929188" cy="960438"/>
        </p:xfrm>
        <a:graphic>
          <a:graphicData uri="http://schemas.openxmlformats.org/presentationml/2006/ole">
            <mc:AlternateContent xmlns:mc="http://schemas.openxmlformats.org/markup-compatibility/2006">
              <mc:Choice xmlns:v="urn:schemas-microsoft-com:vml" Requires="v">
                <p:oleObj spid="_x0000_s4101" name="Equation" r:id="rId4" imgW="2476500" imgH="482600" progId="Equation.DSMT4">
                  <p:embed/>
                </p:oleObj>
              </mc:Choice>
              <mc:Fallback>
                <p:oleObj name="Equation" r:id="rId4" imgW="2476500" imgH="482600" progId="Equation.DSMT4">
                  <p:embed/>
                  <p:pic>
                    <p:nvPicPr>
                      <p:cNvPr id="19463" name="Object 36"/>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9200" y="4572000"/>
                        <a:ext cx="4929188" cy="960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9464" name="Text Box 10"/>
          <p:cNvSpPr txBox="1">
            <a:spLocks noChangeArrowheads="1"/>
          </p:cNvSpPr>
          <p:nvPr/>
        </p:nvSpPr>
        <p:spPr bwMode="auto">
          <a:xfrm>
            <a:off x="533400" y="4038600"/>
            <a:ext cx="7772400"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63550" indent="-463550"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r>
              <a:rPr lang="en-US" altLang="en-US" sz="2800">
                <a:latin typeface="Comic Sans MS" panose="030F0702030302020204" pitchFamily="66" charset="0"/>
              </a:rPr>
              <a:t>3) Square the  deviation from the mean: </a:t>
            </a:r>
          </a:p>
          <a:p>
            <a:r>
              <a:rPr lang="en-US" altLang="en-US" sz="3200">
                <a:latin typeface="Times" panose="02020603050405020304" pitchFamily="18" charset="0"/>
              </a:rPr>
              <a:t>       </a:t>
            </a:r>
            <a:endParaRPr lang="en-US" altLang="en-US" sz="2400">
              <a:latin typeface="Times" panose="02020603050405020304" pitchFamily="18" charset="0"/>
            </a:endParaRPr>
          </a:p>
        </p:txBody>
      </p:sp>
    </p:spTree>
    <p:custDataLst>
      <p:tags r:id="rId2"/>
    </p:custDataLst>
    <p:extLst>
      <p:ext uri="{BB962C8B-B14F-4D97-AF65-F5344CB8AC3E}">
        <p14:creationId xmlns:p14="http://schemas.microsoft.com/office/powerpoint/2010/main" val="325036134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459"/>
                                        </p:tgtEl>
                                        <p:attrNameLst>
                                          <p:attrName>style.visibility</p:attrName>
                                        </p:attrNameLst>
                                      </p:cBhvr>
                                      <p:to>
                                        <p:strVal val="visible"/>
                                      </p:to>
                                    </p:set>
                                    <p:animEffect transition="in" filter="fade">
                                      <p:cBhvr>
                                        <p:cTn id="7" dur="500"/>
                                        <p:tgtEl>
                                          <p:spTgt spid="1945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460"/>
                                        </p:tgtEl>
                                        <p:attrNameLst>
                                          <p:attrName>style.visibility</p:attrName>
                                        </p:attrNameLst>
                                      </p:cBhvr>
                                      <p:to>
                                        <p:strVal val="visible"/>
                                      </p:to>
                                    </p:set>
                                    <p:animEffect transition="in" filter="fade">
                                      <p:cBhvr>
                                        <p:cTn id="12" dur="500"/>
                                        <p:tgtEl>
                                          <p:spTgt spid="1946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9464"/>
                                        </p:tgtEl>
                                        <p:attrNameLst>
                                          <p:attrName>style.visibility</p:attrName>
                                        </p:attrNameLst>
                                      </p:cBhvr>
                                      <p:to>
                                        <p:strVal val="visible"/>
                                      </p:to>
                                    </p:set>
                                    <p:animEffect transition="in" filter="fade">
                                      <p:cBhvr>
                                        <p:cTn id="17" dur="500"/>
                                        <p:tgtEl>
                                          <p:spTgt spid="1946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19463"/>
                                        </p:tgtEl>
                                        <p:attrNameLst>
                                          <p:attrName>style.visibility</p:attrName>
                                        </p:attrNameLst>
                                      </p:cBhvr>
                                      <p:to>
                                        <p:strVal val="visible"/>
                                      </p:to>
                                    </p:set>
                                    <p:animEffect transition="in" filter="fade">
                                      <p:cBhvr>
                                        <p:cTn id="22" dur="500"/>
                                        <p:tgtEl>
                                          <p:spTgt spid="1946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9462"/>
                                        </p:tgtEl>
                                        <p:attrNameLst>
                                          <p:attrName>style.visibility</p:attrName>
                                        </p:attrNameLst>
                                      </p:cBhvr>
                                      <p:to>
                                        <p:strVal val="visible"/>
                                      </p:to>
                                    </p:set>
                                    <p:animEffect transition="in" filter="fade">
                                      <p:cBhvr>
                                        <p:cTn id="27" dur="500"/>
                                        <p:tgtEl>
                                          <p:spTgt spid="194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p:bldP spid="19460" grpId="0"/>
      <p:bldP spid="19462" grpId="0"/>
      <p:bldP spid="19464" grpId="0"/>
    </p:bld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Text Box 2"/>
          <p:cNvSpPr txBox="1">
            <a:spLocks noChangeArrowheads="1"/>
          </p:cNvSpPr>
          <p:nvPr/>
        </p:nvSpPr>
        <p:spPr bwMode="auto">
          <a:xfrm>
            <a:off x="1295400" y="685800"/>
            <a:ext cx="6781800" cy="1077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r>
              <a:rPr lang="en-US" altLang="en-US" sz="3200">
                <a:solidFill>
                  <a:srgbClr val="008000"/>
                </a:solidFill>
                <a:latin typeface="Comic Sans MS" panose="030F0702030302020204" pitchFamily="66" charset="0"/>
              </a:rPr>
              <a:t>The math test scores of five students are: 92,92,92,52 and 52.</a:t>
            </a:r>
          </a:p>
        </p:txBody>
      </p:sp>
      <p:sp>
        <p:nvSpPr>
          <p:cNvPr id="20483" name="Text Box 3"/>
          <p:cNvSpPr txBox="1">
            <a:spLocks noChangeArrowheads="1"/>
          </p:cNvSpPr>
          <p:nvPr/>
        </p:nvSpPr>
        <p:spPr bwMode="auto">
          <a:xfrm>
            <a:off x="1095375" y="2000250"/>
            <a:ext cx="6613525" cy="1570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63550" indent="-463550"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r>
              <a:rPr lang="en-US" altLang="en-US" sz="3200">
                <a:latin typeface="Comic Sans MS" panose="030F0702030302020204" pitchFamily="66" charset="0"/>
              </a:rPr>
              <a:t>5) Divide the sum of the squares    by the number of items :</a:t>
            </a:r>
          </a:p>
          <a:p>
            <a:r>
              <a:rPr lang="en-US" altLang="en-US" sz="3200">
                <a:latin typeface="Comic Sans MS" panose="030F0702030302020204" pitchFamily="66" charset="0"/>
              </a:rPr>
              <a:t>         1920/5 = 384  </a:t>
            </a:r>
            <a:r>
              <a:rPr lang="en-US" altLang="en-US" sz="3200" b="1">
                <a:solidFill>
                  <a:srgbClr val="FF0000"/>
                </a:solidFill>
                <a:latin typeface="Comic Sans MS" panose="030F0702030302020204" pitchFamily="66" charset="0"/>
              </a:rPr>
              <a:t>variance</a:t>
            </a:r>
          </a:p>
        </p:txBody>
      </p:sp>
      <p:sp>
        <p:nvSpPr>
          <p:cNvPr id="20484" name="Text Box 5"/>
          <p:cNvSpPr txBox="1">
            <a:spLocks noChangeArrowheads="1"/>
          </p:cNvSpPr>
          <p:nvPr/>
        </p:nvSpPr>
        <p:spPr bwMode="auto">
          <a:xfrm>
            <a:off x="669925" y="522287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endParaRPr lang="en-US" altLang="en-US" sz="2400">
              <a:latin typeface="Times" panose="02020603050405020304" pitchFamily="18" charset="0"/>
            </a:endParaRPr>
          </a:p>
        </p:txBody>
      </p:sp>
      <p:sp>
        <p:nvSpPr>
          <p:cNvPr id="20485" name="Text Box 6"/>
          <p:cNvSpPr txBox="1">
            <a:spLocks noChangeArrowheads="1"/>
          </p:cNvSpPr>
          <p:nvPr/>
        </p:nvSpPr>
        <p:spPr bwMode="auto">
          <a:xfrm>
            <a:off x="974725" y="453707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endParaRPr lang="en-US" altLang="en-US" sz="2400">
              <a:latin typeface="Times" panose="02020603050405020304" pitchFamily="18" charset="0"/>
            </a:endParaRPr>
          </a:p>
        </p:txBody>
      </p:sp>
      <p:grpSp>
        <p:nvGrpSpPr>
          <p:cNvPr id="20486" name="Group 22"/>
          <p:cNvGrpSpPr>
            <a:grpSpLocks/>
          </p:cNvGrpSpPr>
          <p:nvPr/>
        </p:nvGrpSpPr>
        <p:grpSpPr bwMode="auto">
          <a:xfrm>
            <a:off x="1066800" y="3733800"/>
            <a:ext cx="7794625" cy="1330325"/>
            <a:chOff x="672" y="2352"/>
            <a:chExt cx="4910" cy="838"/>
          </a:xfrm>
        </p:grpSpPr>
        <p:sp>
          <p:nvSpPr>
            <p:cNvPr id="20488" name="Text Box 15"/>
            <p:cNvSpPr txBox="1">
              <a:spLocks noChangeArrowheads="1"/>
            </p:cNvSpPr>
            <p:nvPr/>
          </p:nvSpPr>
          <p:spPr bwMode="auto">
            <a:xfrm>
              <a:off x="672" y="2352"/>
              <a:ext cx="4910" cy="6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r>
                <a:rPr lang="en-US" altLang="en-US" sz="3200">
                  <a:latin typeface="Comic Sans MS" panose="030F0702030302020204" pitchFamily="66" charset="0"/>
                </a:rPr>
                <a:t>6) Find the square root of the variance:</a:t>
              </a:r>
            </a:p>
            <a:p>
              <a:r>
                <a:rPr lang="en-US" altLang="en-US" sz="3200">
                  <a:latin typeface="Comic Sans MS" panose="030F0702030302020204" pitchFamily="66" charset="0"/>
                </a:rPr>
                <a:t>           </a:t>
              </a:r>
            </a:p>
          </p:txBody>
        </p:sp>
        <p:graphicFrame>
          <p:nvGraphicFramePr>
            <p:cNvPr id="20489" name="Object 19"/>
            <p:cNvGraphicFramePr>
              <a:graphicFrameLocks noChangeAspect="1"/>
            </p:cNvGraphicFramePr>
            <p:nvPr/>
          </p:nvGraphicFramePr>
          <p:xfrm>
            <a:off x="1824" y="2784"/>
            <a:ext cx="1302" cy="406"/>
          </p:xfrm>
          <a:graphic>
            <a:graphicData uri="http://schemas.openxmlformats.org/presentationml/2006/ole">
              <mc:AlternateContent xmlns:mc="http://schemas.openxmlformats.org/markup-compatibility/2006">
                <mc:Choice xmlns:v="urn:schemas-microsoft-com:vml" Requires="v">
                  <p:oleObj spid="_x0000_s5125" name="Equation" r:id="rId4" imgW="787400" imgH="228600" progId="Equation.DSMT4">
                    <p:embed/>
                  </p:oleObj>
                </mc:Choice>
                <mc:Fallback>
                  <p:oleObj name="Equation" r:id="rId4" imgW="787400" imgH="228600" progId="Equation.DSMT4">
                    <p:embed/>
                    <p:pic>
                      <p:nvPicPr>
                        <p:cNvPr id="20489" name="Object 1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24" y="2784"/>
                          <a:ext cx="1302" cy="4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20487" name="Text Box 21"/>
          <p:cNvSpPr txBox="1">
            <a:spLocks noChangeArrowheads="1"/>
          </p:cNvSpPr>
          <p:nvPr/>
        </p:nvSpPr>
        <p:spPr bwMode="auto">
          <a:xfrm>
            <a:off x="1066800" y="5032375"/>
            <a:ext cx="7467600" cy="1570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r>
              <a:rPr lang="en-US" altLang="en-US" sz="3200" b="1">
                <a:latin typeface="Comic Sans MS" panose="030F0702030302020204" pitchFamily="66" charset="0"/>
              </a:rPr>
              <a:t>Thus the </a:t>
            </a:r>
            <a:r>
              <a:rPr lang="en-US" altLang="en-US" sz="3200" b="1">
                <a:solidFill>
                  <a:srgbClr val="FF0000"/>
                </a:solidFill>
                <a:latin typeface="Comic Sans MS" panose="030F0702030302020204" pitchFamily="66" charset="0"/>
              </a:rPr>
              <a:t>standard deviation</a:t>
            </a:r>
            <a:r>
              <a:rPr lang="en-US" altLang="en-US" sz="3200" b="1">
                <a:latin typeface="Comic Sans MS" panose="030F0702030302020204" pitchFamily="66" charset="0"/>
              </a:rPr>
              <a:t> of the second set of test scores is 19.6.</a:t>
            </a:r>
          </a:p>
          <a:p>
            <a:endParaRPr lang="en-US" altLang="en-US" sz="3200">
              <a:latin typeface="Times" panose="02020603050405020304" pitchFamily="18" charset="0"/>
            </a:endParaRPr>
          </a:p>
        </p:txBody>
      </p:sp>
    </p:spTree>
    <p:custDataLst>
      <p:tags r:id="rId2"/>
    </p:custDataLst>
    <p:extLst>
      <p:ext uri="{BB962C8B-B14F-4D97-AF65-F5344CB8AC3E}">
        <p14:creationId xmlns:p14="http://schemas.microsoft.com/office/powerpoint/2010/main" val="254692227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483"/>
                                        </p:tgtEl>
                                        <p:attrNameLst>
                                          <p:attrName>style.visibility</p:attrName>
                                        </p:attrNameLst>
                                      </p:cBhvr>
                                      <p:to>
                                        <p:strVal val="visible"/>
                                      </p:to>
                                    </p:set>
                                    <p:animEffect transition="in" filter="fade">
                                      <p:cBhvr>
                                        <p:cTn id="7" dur="500"/>
                                        <p:tgtEl>
                                          <p:spTgt spid="2048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0486"/>
                                        </p:tgtEl>
                                        <p:attrNameLst>
                                          <p:attrName>style.visibility</p:attrName>
                                        </p:attrNameLst>
                                      </p:cBhvr>
                                      <p:to>
                                        <p:strVal val="visible"/>
                                      </p:to>
                                    </p:set>
                                    <p:animEffect transition="in" filter="fade">
                                      <p:cBhvr>
                                        <p:cTn id="12" dur="500"/>
                                        <p:tgtEl>
                                          <p:spTgt spid="2048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0487"/>
                                        </p:tgtEl>
                                        <p:attrNameLst>
                                          <p:attrName>style.visibility</p:attrName>
                                        </p:attrNameLst>
                                      </p:cBhvr>
                                      <p:to>
                                        <p:strVal val="visible"/>
                                      </p:to>
                                    </p:set>
                                    <p:animEffect transition="in" filter="fade">
                                      <p:cBhvr>
                                        <p:cTn id="17" dur="500"/>
                                        <p:tgtEl>
                                          <p:spTgt spid="204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p:bldP spid="20487"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noChangeArrowheads="1"/>
          </p:cNvSpPr>
          <p:nvPr>
            <p:ph type="body" idx="1"/>
          </p:nvPr>
        </p:nvSpPr>
        <p:spPr>
          <a:xfrm>
            <a:off x="533400" y="1917700"/>
            <a:ext cx="8001000" cy="4114800"/>
          </a:xfrm>
        </p:spPr>
        <p:txBody>
          <a:bodyPr/>
          <a:lstStyle/>
          <a:p>
            <a:pPr eaLnBrk="1" hangingPunct="1">
              <a:buFont typeface="Wingdings" panose="05000000000000000000" pitchFamily="2" charset="2"/>
              <a:buNone/>
            </a:pPr>
            <a:r>
              <a:rPr lang="en-US" altLang="en-US" smtClean="0"/>
              <a:t>   Consider both sets of scores. Both classes have the same mean, 76. However, each class does not have the same scores. Thus we use the standard deviation to show the variation in the scores. With a standard variation of 14.53 for the first class and 19.6 for the second class, what does this tell us? </a:t>
            </a:r>
          </a:p>
        </p:txBody>
      </p:sp>
      <p:sp>
        <p:nvSpPr>
          <p:cNvPr id="21507" name="Text Box 4"/>
          <p:cNvSpPr txBox="1">
            <a:spLocks noChangeArrowheads="1"/>
          </p:cNvSpPr>
          <p:nvPr/>
        </p:nvSpPr>
        <p:spPr bwMode="auto">
          <a:xfrm>
            <a:off x="1371600" y="990600"/>
            <a:ext cx="359251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r>
              <a:rPr lang="en-US" altLang="en-US" sz="2800" b="1">
                <a:solidFill>
                  <a:srgbClr val="0000FF"/>
                </a:solidFill>
                <a:latin typeface="Comic Sans MS" panose="030F0702030302020204" pitchFamily="66" charset="0"/>
              </a:rPr>
              <a:t>Analyzing the data:</a:t>
            </a:r>
          </a:p>
        </p:txBody>
      </p:sp>
    </p:spTree>
    <p:extLst>
      <p:ext uri="{BB962C8B-B14F-4D97-AF65-F5344CB8AC3E}">
        <p14:creationId xmlns:p14="http://schemas.microsoft.com/office/powerpoint/2010/main" val="24047450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679307"/>
            <a:ext cx="7086599" cy="55591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076186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533400"/>
            <a:ext cx="8686800" cy="59504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92159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4800" y="152400"/>
            <a:ext cx="8630708" cy="64730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735190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Measures of Variation</a:t>
            </a:r>
            <a:endParaRPr lang="en-US" dirty="0"/>
          </a:p>
        </p:txBody>
      </p:sp>
      <p:sp>
        <p:nvSpPr>
          <p:cNvPr id="3" name="Content Placeholder 2"/>
          <p:cNvSpPr>
            <a:spLocks noGrp="1"/>
          </p:cNvSpPr>
          <p:nvPr>
            <p:ph idx="1"/>
          </p:nvPr>
        </p:nvSpPr>
        <p:spPr>
          <a:xfrm>
            <a:off x="457200" y="1600200"/>
            <a:ext cx="8229600" cy="5029200"/>
          </a:xfrm>
        </p:spPr>
        <p:txBody>
          <a:bodyPr>
            <a:normAutofit fontScale="92500"/>
          </a:bodyPr>
          <a:lstStyle/>
          <a:p>
            <a:r>
              <a:rPr lang="en-US" dirty="0" smtClean="0"/>
              <a:t>Definition</a:t>
            </a:r>
          </a:p>
          <a:p>
            <a:pPr lvl="1"/>
            <a:r>
              <a:rPr lang="en-US" dirty="0" smtClean="0"/>
              <a:t>Measure of variation in a single score that presents info about the spread of scores in a variation</a:t>
            </a:r>
          </a:p>
          <a:p>
            <a:r>
              <a:rPr lang="en-US" u="sng" dirty="0" smtClean="0"/>
              <a:t>Range</a:t>
            </a:r>
            <a:r>
              <a:rPr lang="en-US" dirty="0" smtClean="0"/>
              <a:t> – highest minus the lowest</a:t>
            </a:r>
          </a:p>
          <a:p>
            <a:r>
              <a:rPr lang="en-US" u="sng" dirty="0" smtClean="0"/>
              <a:t>Standard Deviation </a:t>
            </a:r>
            <a:r>
              <a:rPr lang="en-US" dirty="0" smtClean="0"/>
              <a:t>– a standard measurement of how much the scores in a distribution deviate from the mean</a:t>
            </a:r>
          </a:p>
          <a:p>
            <a:pPr lvl="1"/>
            <a:r>
              <a:rPr lang="en-US" dirty="0" smtClean="0"/>
              <a:t>The most widely used measure of variation</a:t>
            </a:r>
          </a:p>
          <a:p>
            <a:r>
              <a:rPr lang="en-US" u="sng" dirty="0" smtClean="0"/>
              <a:t>Z-score</a:t>
            </a:r>
            <a:r>
              <a:rPr lang="en-US" dirty="0" smtClean="0"/>
              <a:t> (standard score) – the distance of a score from the mean in units of standard deviation</a:t>
            </a:r>
            <a:endParaRPr lang="en-US" dirty="0"/>
          </a:p>
        </p:txBody>
      </p:sp>
    </p:spTree>
    <p:extLst>
      <p:ext uri="{BB962C8B-B14F-4D97-AF65-F5344CB8AC3E}">
        <p14:creationId xmlns:p14="http://schemas.microsoft.com/office/powerpoint/2010/main" val="11464125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21178"/>
            <a:ext cx="7391399" cy="63501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738274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Normal Distribution</a:t>
            </a:r>
            <a:endParaRPr lang="en-US" dirty="0"/>
          </a:p>
        </p:txBody>
      </p:sp>
      <p:sp>
        <p:nvSpPr>
          <p:cNvPr id="3" name="Content Placeholder 2"/>
          <p:cNvSpPr>
            <a:spLocks noGrp="1"/>
          </p:cNvSpPr>
          <p:nvPr>
            <p:ph idx="1"/>
          </p:nvPr>
        </p:nvSpPr>
        <p:spPr/>
        <p:txBody>
          <a:bodyPr/>
          <a:lstStyle/>
          <a:p>
            <a:r>
              <a:rPr lang="en-US" dirty="0" smtClean="0"/>
              <a:t>Form a bell-shaped or symmetrical curve</a:t>
            </a:r>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2503714"/>
            <a:ext cx="7162800" cy="3648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3429982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OPREFERENCE" val="False"/>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Lst>
</file>

<file path=ppt/tags/tag3.xml><?xml version="1.0" encoding="utf-8"?>
<p:tagLst xmlns:a="http://schemas.openxmlformats.org/drawingml/2006/main" xmlns:r="http://schemas.openxmlformats.org/officeDocument/2006/relationships" xmlns:p="http://schemas.openxmlformats.org/presentationml/2006/main">
  <p:tag name="NOPREFERENCE" val="False"/>
</p:tagLst>
</file>

<file path=ppt/tags/tag4.xml><?xml version="1.0" encoding="utf-8"?>
<p:tagLst xmlns:a="http://schemas.openxmlformats.org/drawingml/2006/main" xmlns:r="http://schemas.openxmlformats.org/officeDocument/2006/relationships" xmlns:p="http://schemas.openxmlformats.org/presentationml/2006/main">
  <p:tag name="NOPREFERENCE" val="False"/>
</p:tagLst>
</file>

<file path=ppt/tags/tag5.xml><?xml version="1.0" encoding="utf-8"?>
<p:tagLst xmlns:a="http://schemas.openxmlformats.org/drawingml/2006/main" xmlns:r="http://schemas.openxmlformats.org/officeDocument/2006/relationships" xmlns:p="http://schemas.openxmlformats.org/presentationml/2006/main">
  <p:tag name="NOPREFERENCE" val="False"/>
</p:tagLst>
</file>

<file path=ppt/tags/tag6.xml><?xml version="1.0" encoding="utf-8"?>
<p:tagLst xmlns:a="http://schemas.openxmlformats.org/drawingml/2006/main" xmlns:r="http://schemas.openxmlformats.org/officeDocument/2006/relationships" xmlns:p="http://schemas.openxmlformats.org/presentationml/2006/main">
  <p:tag name="NOPREFERENCE" val="False"/>
</p:tagLst>
</file>

<file path=ppt/tags/tag7.xml><?xml version="1.0" encoding="utf-8"?>
<p:tagLst xmlns:a="http://schemas.openxmlformats.org/drawingml/2006/main" xmlns:r="http://schemas.openxmlformats.org/officeDocument/2006/relationships" xmlns:p="http://schemas.openxmlformats.org/presentationml/2006/main">
  <p:tag name="NOPREFERENCE" val="Fals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239</TotalTime>
  <Words>1015</Words>
  <Application>Microsoft Office PowerPoint</Application>
  <PresentationFormat>On-screen Show (4:3)</PresentationFormat>
  <Paragraphs>135</Paragraphs>
  <Slides>39</Slides>
  <Notes>0</Notes>
  <HiddenSlides>0</HiddenSlides>
  <MMClips>0</MMClips>
  <ScaleCrop>false</ScaleCrop>
  <HeadingPairs>
    <vt:vector size="8" baseType="variant">
      <vt:variant>
        <vt:lpstr>Fonts Used</vt:lpstr>
      </vt:variant>
      <vt:variant>
        <vt:i4>5</vt:i4>
      </vt:variant>
      <vt:variant>
        <vt:lpstr>Theme</vt:lpstr>
      </vt:variant>
      <vt:variant>
        <vt:i4>2</vt:i4>
      </vt:variant>
      <vt:variant>
        <vt:lpstr>Embedded OLE Servers</vt:lpstr>
      </vt:variant>
      <vt:variant>
        <vt:i4>1</vt:i4>
      </vt:variant>
      <vt:variant>
        <vt:lpstr>Slide Titles</vt:lpstr>
      </vt:variant>
      <vt:variant>
        <vt:i4>39</vt:i4>
      </vt:variant>
    </vt:vector>
  </HeadingPairs>
  <TitlesOfParts>
    <vt:vector size="47" baseType="lpstr">
      <vt:lpstr>Arial</vt:lpstr>
      <vt:lpstr>Calibri</vt:lpstr>
      <vt:lpstr>Comic Sans MS</vt:lpstr>
      <vt:lpstr>Times</vt:lpstr>
      <vt:lpstr>Wingdings</vt:lpstr>
      <vt:lpstr>Office Theme</vt:lpstr>
      <vt:lpstr>1_Office Theme</vt:lpstr>
      <vt:lpstr>Equation</vt:lpstr>
      <vt:lpstr>1.3 Psychology Statistics</vt:lpstr>
      <vt:lpstr>Descriptive Statistics</vt:lpstr>
      <vt:lpstr>Measures of Central Tendency</vt:lpstr>
      <vt:lpstr>PowerPoint Presentation</vt:lpstr>
      <vt:lpstr>PowerPoint Presentation</vt:lpstr>
      <vt:lpstr>PowerPoint Presentation</vt:lpstr>
      <vt:lpstr>Measures of Variation</vt:lpstr>
      <vt:lpstr>PowerPoint Presentation</vt:lpstr>
      <vt:lpstr>Normal Distribution</vt:lpstr>
      <vt:lpstr>Normal Distribution</vt:lpstr>
      <vt:lpstr>Normal Distribution</vt:lpstr>
      <vt:lpstr>PowerPoint Presentation</vt:lpstr>
      <vt:lpstr>68-95-99.7 Rule</vt:lpstr>
      <vt:lpstr>Percentile</vt:lpstr>
      <vt:lpstr>PowerPoint Presentation</vt:lpstr>
      <vt:lpstr>Skewed Distributions</vt:lpstr>
      <vt:lpstr>Skewed Distributions</vt:lpstr>
      <vt:lpstr>Skewed Distributions</vt:lpstr>
      <vt:lpstr>PowerPoint Presentation</vt:lpstr>
      <vt:lpstr>PowerPoint Presentation</vt:lpstr>
      <vt:lpstr>Inferential Statistics</vt:lpstr>
      <vt:lpstr>PowerPoint Presentation</vt:lpstr>
      <vt:lpstr>PowerPoint Presentation</vt:lpstr>
      <vt:lpstr>The P-Value</vt:lpstr>
      <vt:lpstr>PowerPoint Presentation</vt:lpstr>
      <vt:lpstr>PowerPoint Presentation</vt:lpstr>
      <vt:lpstr>PowerPoint Presentation</vt:lpstr>
      <vt:lpstr>Standard Deviation</vt:lpstr>
      <vt:lpstr>Standard Deviation Formula</vt:lpstr>
      <vt:lpstr> Find the variance and    standard deviation</vt:lpstr>
      <vt:lpstr> Find the variance and    standard deviation</vt:lpstr>
      <vt:lpstr> Find the variance and    standard deviation</vt:lpstr>
      <vt:lpstr> Find the variance and    standard deviation</vt:lpstr>
      <vt:lpstr>Standard Deviation</vt:lpstr>
      <vt:lpstr>PowerPoint Presentation</vt:lpstr>
      <vt:lpstr>Solve:</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Loomis</dc:creator>
  <cp:lastModifiedBy>Alston, Ashley C.</cp:lastModifiedBy>
  <cp:revision>59</cp:revision>
  <dcterms:created xsi:type="dcterms:W3CDTF">2013-09-17T00:06:45Z</dcterms:created>
  <dcterms:modified xsi:type="dcterms:W3CDTF">2017-09-20T18:09:51Z</dcterms:modified>
</cp:coreProperties>
</file>